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7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Lst>
  <p:sldSz cx="9144000" cy="5143500" type="screen16x9"/>
  <p:notesSz cx="6858000" cy="9144000"/>
  <p:embeddedFontLst>
    <p:embeddedFont>
      <p:font typeface="Calibri" panose="020F0502020204030204" pitchFamily="34" charset="0"/>
      <p:regular r:id="rId74"/>
      <p:bold r:id="rId75"/>
      <p:italic r:id="rId76"/>
      <p:boldItalic r:id="rId77"/>
    </p:embeddedFont>
    <p:embeddedFont>
      <p:font typeface="Open Sans" panose="020B0606030504020204" pitchFamily="34" charset="0"/>
      <p:regular r:id="rId78"/>
      <p:bold r:id="rId79"/>
      <p:italic r:id="rId80"/>
    </p:embeddedFont>
    <p:embeddedFont>
      <p:font typeface="Raleway" pitchFamily="2" charset="0"/>
      <p:regular r:id="rId81"/>
      <p:bold r:id="rId82"/>
      <p:italic r:id="rId83"/>
      <p:boldItalic r:id="rId84"/>
    </p:embeddedFont>
    <p:embeddedFont>
      <p:font typeface="Source Sans Pro" panose="020B0503030403020204" pitchFamily="34" charset="0"/>
      <p:regular r:id="rId85"/>
      <p:bold r:id="rId86"/>
      <p:italic r:id="rId87"/>
      <p:boldItalic r:id="rId88"/>
    </p:embeddedFont>
    <p:embeddedFont>
      <p:font typeface="Verdana" panose="020B0604030504040204" pitchFamily="34" charset="0"/>
      <p:regular r:id="rId89"/>
      <p:bold r:id="rId90"/>
      <p:italic r:id="rId91"/>
      <p:boldItalic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p:cViewPr varScale="1">
        <p:scale>
          <a:sx n="138" d="100"/>
          <a:sy n="138" d="100"/>
        </p:scale>
        <p:origin x="88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11.fntdata"/><Relationship Id="rId89" Type="http://schemas.openxmlformats.org/officeDocument/2006/relationships/font" Target="fonts/font16.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3.xml"/><Relationship Id="rId90" Type="http://schemas.openxmlformats.org/officeDocument/2006/relationships/font" Target="fonts/font17.fntdata"/><Relationship Id="rId95"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7.fntdata"/><Relationship Id="rId85" Type="http://schemas.openxmlformats.org/officeDocument/2006/relationships/font" Target="fonts/font12.fntdata"/><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font" Target="fonts/font15.fntdata"/><Relationship Id="rId91" Type="http://schemas.openxmlformats.org/officeDocument/2006/relationships/font" Target="fonts/font18.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font" Target="fonts/font13.fntdata"/><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3.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19.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14.fntdata"/><Relationship Id="rId61" Type="http://schemas.openxmlformats.org/officeDocument/2006/relationships/slide" Target="slides/slide59.xml"/><Relationship Id="rId82" Type="http://schemas.openxmlformats.org/officeDocument/2006/relationships/font" Target="fonts/font9.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1ab975676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1ab97567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819f849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3819f849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23819f849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23819f849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f9c2fd5224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f9c2fd522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d16790164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d16790164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2329777b4c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2329777b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2329777b4c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2329777b4c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2329777b4c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2329777b4c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2329777b4c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2329777b4c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2329777b4c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2329777b4c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2329777b4c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2329777b4c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e37bbec13_0_3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0e37bbec13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2329777b4c_1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2329777b4c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2329777b4c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2329777b4c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2329777b4c_1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2329777b4c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f9c2fd5224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f9c2fd522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d167901648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d16790164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2329777b4c_1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2329777b4c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2329777b4c_1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2329777b4c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190e34e623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190e34e62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d167901648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d16790164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262a1d3aec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262a1d3ae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d16790164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d1679016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190e34e623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190e34e62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d16790164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d16790164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2329777b4c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2329777b4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2329777b4c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2329777b4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2329777b4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2329777b4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2329777b4c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2329777b4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2329777b4c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2329777b4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2329777b4c_3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2329777b4c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190e34e623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190e34e623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d167901648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d16790164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23854af06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23854af06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21e50161c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221e50161c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21e50161c2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21e50161c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21e50161c2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21e50161c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21e50161c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21e50161c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21e50161c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21e50161c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21e50161c2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221e50161c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21e50161c2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21e50161c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190e34e623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190e34e623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d16790164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1d16790164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2111f7667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2111f7667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23854af06d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23854af06d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2111f7667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22111f7667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2111f7667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2111f7667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2111f7667d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2111f7667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2111f7667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2111f7667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2111f7667d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22111f7667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190e34e623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1190e34e62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d167901648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1d16790164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f9c3f7b68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1f9c3f7b6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190e34e623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1190e34e623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d167901648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d16790164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190e34e62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190e34e62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f9c2fd522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1f9c2fd522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f9c2fd5224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f9c2fd522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f9c2fd5224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f9c2fd522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f9c2fd5224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1f9c2fd522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f9c2fd5224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f9c2fd522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f9c2fd5224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1f9c2fd5224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1f9c2fd522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1f9c2fd522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1190e34e623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1190e34e623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d16790164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1d16790164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2329777b4c_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2329777b4c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d16790164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d16790164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f9c2fd5224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1f9c2fd522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224820189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22482018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23819f849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23819f84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2" name="Google Shape;52;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3" name="Google Shape;53;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4"/>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63" name="Google Shape;63;p14"/>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64" name="Google Shape;64;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5"/>
        <p:cNvGrpSpPr/>
        <p:nvPr/>
      </p:nvGrpSpPr>
      <p:grpSpPr>
        <a:xfrm>
          <a:off x="0" y="0"/>
          <a:ext cx="0" cy="0"/>
          <a:chOff x="0" y="0"/>
          <a:chExt cx="0" cy="0"/>
        </a:xfrm>
      </p:grpSpPr>
      <p:sp>
        <p:nvSpPr>
          <p:cNvPr id="66" name="Google Shape;66;p15"/>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68" name="Google Shape;68;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1" name="Google Shape;71;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2" name="Google Shape;72;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6" name="Google Shape;76;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7" name="Google Shape;77;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0" name="Google Shape;80;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 name="Google Shape;83;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4" name="Google Shape;84;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87" name="Google Shape;87;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
        <p:cNvGrpSpPr/>
        <p:nvPr/>
      </p:nvGrpSpPr>
      <p:grpSpPr>
        <a:xfrm>
          <a:off x="0" y="0"/>
          <a:ext cx="0" cy="0"/>
          <a:chOff x="0" y="0"/>
          <a:chExt cx="0" cy="0"/>
        </a:xfrm>
      </p:grpSpPr>
      <p:sp>
        <p:nvSpPr>
          <p:cNvPr id="89" name="Google Shape;89;p21"/>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 name="Google Shape;90;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91" name="Google Shape;91;p21"/>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92" name="Google Shape;92;p21"/>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3" name="Google Shape;93;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94" name="Google Shape;94;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s"/>
              <a:t>‹#›</a:t>
            </a:fld>
            <a:endParaRPr/>
          </a:p>
        </p:txBody>
      </p:sp>
      <p:pic>
        <p:nvPicPr>
          <p:cNvPr id="18" name="Google Shape;18;p3"/>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583341" y="347054"/>
            <a:ext cx="1561677" cy="734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5"/>
        <p:cNvGrpSpPr/>
        <p:nvPr/>
      </p:nvGrpSpPr>
      <p:grpSpPr>
        <a:xfrm>
          <a:off x="0" y="0"/>
          <a:ext cx="0" cy="0"/>
          <a:chOff x="0" y="0"/>
          <a:chExt cx="0" cy="0"/>
        </a:xfrm>
      </p:grpSpPr>
      <p:sp>
        <p:nvSpPr>
          <p:cNvPr id="96" name="Google Shape;96;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2100"/>
              <a:buNone/>
              <a:defRPr sz="2100"/>
            </a:lvl1pPr>
          </a:lstStyle>
          <a:p>
            <a:endParaRPr/>
          </a:p>
        </p:txBody>
      </p:sp>
      <p:sp>
        <p:nvSpPr>
          <p:cNvPr id="97" name="Google Shape;97;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8"/>
        <p:cNvGrpSpPr/>
        <p:nvPr/>
      </p:nvGrpSpPr>
      <p:grpSpPr>
        <a:xfrm>
          <a:off x="0" y="0"/>
          <a:ext cx="0" cy="0"/>
          <a:chOff x="0" y="0"/>
          <a:chExt cx="0" cy="0"/>
        </a:xfrm>
      </p:grpSpPr>
      <p:sp>
        <p:nvSpPr>
          <p:cNvPr id="99" name="Google Shape;99;p2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3"/>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rtl="0">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rtl="0">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rtl="0">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rtl="0">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rtl="0">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rtl="0">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rtl="0">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rtl="0">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101" name="Google Shape;101;p23"/>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102" name="Google Shape;102;p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
        <p:nvSpPr>
          <p:cNvPr id="104" name="Google Shape;104;p2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70962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pic>
        <p:nvPicPr>
          <p:cNvPr id="23" name="Google Shape;23;p4"/>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591722" y="346694"/>
            <a:ext cx="1552283" cy="7295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8" name="Google Shape;48;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58" name="Google Shape;58;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59" name="Google Shape;59;p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2"/>
                </a:solidFill>
                <a:latin typeface="Source Sans Pro"/>
                <a:ea typeface="Source Sans Pro"/>
                <a:cs typeface="Source Sans Pro"/>
                <a:sym typeface="Source Sans Pro"/>
              </a:defRPr>
            </a:lvl1pPr>
            <a:lvl2pPr lvl="1" algn="r" rtl="0">
              <a:buNone/>
              <a:defRPr sz="1000">
                <a:solidFill>
                  <a:schemeClr val="lt2"/>
                </a:solidFill>
                <a:latin typeface="Source Sans Pro"/>
                <a:ea typeface="Source Sans Pro"/>
                <a:cs typeface="Source Sans Pro"/>
                <a:sym typeface="Source Sans Pro"/>
              </a:defRPr>
            </a:lvl2pPr>
            <a:lvl3pPr lvl="2" algn="r" rtl="0">
              <a:buNone/>
              <a:defRPr sz="1000">
                <a:solidFill>
                  <a:schemeClr val="lt2"/>
                </a:solidFill>
                <a:latin typeface="Source Sans Pro"/>
                <a:ea typeface="Source Sans Pro"/>
                <a:cs typeface="Source Sans Pro"/>
                <a:sym typeface="Source Sans Pro"/>
              </a:defRPr>
            </a:lvl3pPr>
            <a:lvl4pPr lvl="3" algn="r" rtl="0">
              <a:buNone/>
              <a:defRPr sz="1000">
                <a:solidFill>
                  <a:schemeClr val="lt2"/>
                </a:solidFill>
                <a:latin typeface="Source Sans Pro"/>
                <a:ea typeface="Source Sans Pro"/>
                <a:cs typeface="Source Sans Pro"/>
                <a:sym typeface="Source Sans Pro"/>
              </a:defRPr>
            </a:lvl4pPr>
            <a:lvl5pPr lvl="4" algn="r" rtl="0">
              <a:buNone/>
              <a:defRPr sz="1000">
                <a:solidFill>
                  <a:schemeClr val="lt2"/>
                </a:solidFill>
                <a:latin typeface="Source Sans Pro"/>
                <a:ea typeface="Source Sans Pro"/>
                <a:cs typeface="Source Sans Pro"/>
                <a:sym typeface="Source Sans Pro"/>
              </a:defRPr>
            </a:lvl5pPr>
            <a:lvl6pPr lvl="5" algn="r" rtl="0">
              <a:buNone/>
              <a:defRPr sz="1000">
                <a:solidFill>
                  <a:schemeClr val="lt2"/>
                </a:solidFill>
                <a:latin typeface="Source Sans Pro"/>
                <a:ea typeface="Source Sans Pro"/>
                <a:cs typeface="Source Sans Pro"/>
                <a:sym typeface="Source Sans Pro"/>
              </a:defRPr>
            </a:lvl6pPr>
            <a:lvl7pPr lvl="6" algn="r" rtl="0">
              <a:buNone/>
              <a:defRPr sz="1000">
                <a:solidFill>
                  <a:schemeClr val="lt2"/>
                </a:solidFill>
                <a:latin typeface="Source Sans Pro"/>
                <a:ea typeface="Source Sans Pro"/>
                <a:cs typeface="Source Sans Pro"/>
                <a:sym typeface="Source Sans Pro"/>
              </a:defRPr>
            </a:lvl7pPr>
            <a:lvl8pPr lvl="7" algn="r" rtl="0">
              <a:buNone/>
              <a:defRPr sz="1000">
                <a:solidFill>
                  <a:schemeClr val="lt2"/>
                </a:solidFill>
                <a:latin typeface="Source Sans Pro"/>
                <a:ea typeface="Source Sans Pro"/>
                <a:cs typeface="Source Sans Pro"/>
                <a:sym typeface="Source Sans Pro"/>
              </a:defRPr>
            </a:lvl8pPr>
            <a:lvl9pPr lvl="8" algn="r" rtl="0">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2.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22.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9.xml"/><Relationship Id="rId1" Type="http://schemas.openxmlformats.org/officeDocument/2006/relationships/slideLayout" Target="../slideLayouts/slideLayout14.xml"/><Relationship Id="rId5" Type="http://schemas.openxmlformats.org/officeDocument/2006/relationships/image" Target="../media/image39.jpe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2.xml"/><Relationship Id="rId1" Type="http://schemas.openxmlformats.org/officeDocument/2006/relationships/slideLayout" Target="../slideLayouts/slideLayout14.xml"/><Relationship Id="rId4" Type="http://schemas.openxmlformats.org/officeDocument/2006/relationships/image" Target="../media/image50.jpeg"/></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3.xml"/><Relationship Id="rId1" Type="http://schemas.openxmlformats.org/officeDocument/2006/relationships/slideLayout" Target="../slideLayouts/slideLayout14.xml"/><Relationship Id="rId4" Type="http://schemas.openxmlformats.org/officeDocument/2006/relationships/image" Target="../media/image52.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8.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14.xml"/><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14.xml"/><Relationship Id="rId4" Type="http://schemas.openxmlformats.org/officeDocument/2006/relationships/image" Target="../media/image56.png"/></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1.xml"/><Relationship Id="rId1" Type="http://schemas.openxmlformats.org/officeDocument/2006/relationships/slideLayout" Target="../slideLayouts/slideLayout14.xml"/><Relationship Id="rId4" Type="http://schemas.openxmlformats.org/officeDocument/2006/relationships/image" Target="../media/image59.png"/></Relationships>
</file>

<file path=ppt/slides/_rels/slide6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notesSlide" Target="../notesSlides/notesSlide63.xml"/><Relationship Id="rId1" Type="http://schemas.openxmlformats.org/officeDocument/2006/relationships/slideLayout" Target="../slideLayouts/slideLayout14.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7.xml"/><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0.xml"/><Relationship Id="rId1" Type="http://schemas.openxmlformats.org/officeDocument/2006/relationships/slideLayout" Target="../slideLayouts/slideLayout22.xml"/><Relationship Id="rId4" Type="http://schemas.openxmlformats.org/officeDocument/2006/relationships/image" Target="../media/image7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8"/>
        <p:cNvGrpSpPr/>
        <p:nvPr/>
      </p:nvGrpSpPr>
      <p:grpSpPr>
        <a:xfrm>
          <a:off x="0" y="0"/>
          <a:ext cx="0" cy="0"/>
          <a:chOff x="0" y="0"/>
          <a:chExt cx="0" cy="0"/>
        </a:xfrm>
      </p:grpSpPr>
      <p:sp>
        <p:nvSpPr>
          <p:cNvPr id="109" name="Google Shape;109;p25"/>
          <p:cNvSpPr txBox="1">
            <a:spLocks noGrp="1"/>
          </p:cNvSpPr>
          <p:nvPr>
            <p:ph type="ctrTitle"/>
          </p:nvPr>
        </p:nvSpPr>
        <p:spPr>
          <a:xfrm>
            <a:off x="3232325" y="291175"/>
            <a:ext cx="6523200" cy="228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cs" sz="4220"/>
              <a:t>Odborné komise ČLS</a:t>
            </a:r>
            <a:endParaRPr sz="4220"/>
          </a:p>
        </p:txBody>
      </p:sp>
      <p:sp>
        <p:nvSpPr>
          <p:cNvPr id="110" name="Google Shape;110;p25"/>
          <p:cNvSpPr txBox="1">
            <a:spLocks noGrp="1"/>
          </p:cNvSpPr>
          <p:nvPr>
            <p:ph type="subTitle" idx="1"/>
          </p:nvPr>
        </p:nvSpPr>
        <p:spPr>
          <a:xfrm>
            <a:off x="3386600" y="2856925"/>
            <a:ext cx="50982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3000" b="1">
                <a:solidFill>
                  <a:srgbClr val="FFFFFF"/>
                </a:solidFill>
              </a:rPr>
              <a:t>Shrnutí činnosti za 2022 </a:t>
            </a:r>
            <a:br>
              <a:rPr lang="cs" sz="3000" b="1">
                <a:solidFill>
                  <a:srgbClr val="FFFFFF"/>
                </a:solidFill>
              </a:rPr>
            </a:br>
            <a:r>
              <a:rPr lang="cs" sz="3000" b="1">
                <a:solidFill>
                  <a:srgbClr val="FFFFFF"/>
                </a:solidFill>
              </a:rPr>
              <a:t>Plány a priority na 2023</a:t>
            </a:r>
            <a:endParaRPr sz="3000" b="1">
              <a:solidFill>
                <a:srgbClr val="FFFFFF"/>
              </a:solidFill>
            </a:endParaRPr>
          </a:p>
          <a:p>
            <a:pPr marL="0" lvl="0" indent="0" algn="l" rtl="0">
              <a:spcBef>
                <a:spcPts val="0"/>
              </a:spcBef>
              <a:spcAft>
                <a:spcPts val="0"/>
              </a:spcAft>
              <a:buNone/>
            </a:pPr>
            <a:endParaRPr sz="3000" b="1">
              <a:solidFill>
                <a:srgbClr val="FFFFFF"/>
              </a:solidFill>
            </a:endParaRPr>
          </a:p>
          <a:p>
            <a:pPr marL="0" lvl="0" indent="0" algn="l" rtl="0">
              <a:spcBef>
                <a:spcPts val="0"/>
              </a:spcBef>
              <a:spcAft>
                <a:spcPts val="0"/>
              </a:spcAft>
              <a:buNone/>
            </a:pPr>
            <a:r>
              <a:rPr lang="cs" sz="3000" i="1">
                <a:solidFill>
                  <a:srgbClr val="FFFFFF"/>
                </a:solidFill>
              </a:rPr>
              <a:t>VS ČLS Nymburk, 25.3.2023</a:t>
            </a:r>
            <a:endParaRPr sz="3000" i="1">
              <a:solidFill>
                <a:srgbClr val="FFFFFF"/>
              </a:solidFill>
            </a:endParaRPr>
          </a:p>
        </p:txBody>
      </p:sp>
      <p:pic>
        <p:nvPicPr>
          <p:cNvPr id="111" name="Google Shape;111;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8600" y="421925"/>
            <a:ext cx="3308524" cy="42996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Antidoping	</a:t>
            </a:r>
            <a:endParaRPr/>
          </a:p>
        </p:txBody>
      </p:sp>
      <p:sp>
        <p:nvSpPr>
          <p:cNvPr id="175" name="Google Shape;175;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cs"/>
              <a:t>Spolupráce s ADV ČR</a:t>
            </a:r>
            <a:endParaRPr/>
          </a:p>
          <a:p>
            <a:pPr marL="457200" lvl="0" indent="-342900" algn="l" rtl="0">
              <a:spcBef>
                <a:spcPts val="0"/>
              </a:spcBef>
              <a:spcAft>
                <a:spcPts val="0"/>
              </a:spcAft>
              <a:buSzPts val="1800"/>
              <a:buChar char="●"/>
            </a:pPr>
            <a:r>
              <a:rPr lang="cs"/>
              <a:t>Zrušení směrnice o dopingové kontrole na alkohol</a:t>
            </a:r>
            <a:endParaRPr/>
          </a:p>
          <a:p>
            <a:pPr marL="457200" lvl="0" indent="-342900" algn="l" rtl="0">
              <a:spcBef>
                <a:spcPts val="0"/>
              </a:spcBef>
              <a:spcAft>
                <a:spcPts val="0"/>
              </a:spcAft>
              <a:buSzPts val="1800"/>
              <a:buChar char="●"/>
            </a:pPr>
            <a:r>
              <a:rPr lang="cs"/>
              <a:t>V budoucnu semináře a webináře</a:t>
            </a:r>
            <a:endParaRPr/>
          </a:p>
          <a:p>
            <a:pPr marL="457200" lvl="0" indent="-342900" algn="l" rtl="0">
              <a:spcBef>
                <a:spcPts val="0"/>
              </a:spcBef>
              <a:spcAft>
                <a:spcPts val="0"/>
              </a:spcAft>
              <a:buSzPts val="1800"/>
              <a:buChar char="●"/>
            </a:pPr>
            <a:r>
              <a:rPr lang="cs"/>
              <a:t>Všichni střelci by měli absolvovat školení o dopingu - ADEL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Přístup k materiálům, digitalizace, komunikace</a:t>
            </a:r>
            <a:endParaRPr/>
          </a:p>
        </p:txBody>
      </p:sp>
      <p:sp>
        <p:nvSpPr>
          <p:cNvPr id="181" name="Google Shape;181;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cs"/>
              <a:t>Prostředí MS - Sharepoint atd.</a:t>
            </a:r>
            <a:endParaRPr/>
          </a:p>
          <a:p>
            <a:pPr marL="457200" lvl="0" indent="-342900" algn="l" rtl="0">
              <a:spcBef>
                <a:spcPts val="0"/>
              </a:spcBef>
              <a:spcAft>
                <a:spcPts val="0"/>
              </a:spcAft>
              <a:buSzPts val="1800"/>
              <a:buChar char="●"/>
            </a:pPr>
            <a:r>
              <a:rPr lang="cs"/>
              <a:t>Aktualizace kontaktních údajů trenérů - emaily</a:t>
            </a:r>
            <a:endParaRPr/>
          </a:p>
          <a:p>
            <a:pPr marL="457200" lvl="0" indent="-342900" algn="l" rtl="0">
              <a:spcBef>
                <a:spcPts val="0"/>
              </a:spcBef>
              <a:spcAft>
                <a:spcPts val="0"/>
              </a:spcAft>
              <a:buSzPts val="1800"/>
              <a:buChar char="●"/>
            </a:pPr>
            <a:r>
              <a:rPr lang="cs"/>
              <a:t>Web, emaily do klubů, emaily trenérům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6"/>
          <p:cNvSpPr txBox="1"/>
          <p:nvPr/>
        </p:nvSpPr>
        <p:spPr>
          <a:xfrm>
            <a:off x="0" y="2381338"/>
            <a:ext cx="4473000" cy="15315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Font typeface="Open Sans"/>
              <a:buNone/>
            </a:pPr>
            <a:r>
              <a:rPr lang="cs" sz="4800" b="1">
                <a:solidFill>
                  <a:srgbClr val="20124D"/>
                </a:solidFill>
                <a:latin typeface="Source Sans Pro"/>
                <a:ea typeface="Source Sans Pro"/>
                <a:cs typeface="Source Sans Pro"/>
                <a:sym typeface="Source Sans Pro"/>
              </a:rPr>
              <a:t>Komise reprezentace</a:t>
            </a:r>
            <a:endParaRPr sz="3600" b="1">
              <a:solidFill>
                <a:srgbClr val="20124D"/>
              </a:solidFill>
              <a:latin typeface="Source Sans Pro"/>
              <a:ea typeface="Source Sans Pro"/>
              <a:cs typeface="Source Sans Pro"/>
              <a:sym typeface="Source Sans Pro"/>
            </a:endParaRPr>
          </a:p>
        </p:txBody>
      </p:sp>
      <p:sp>
        <p:nvSpPr>
          <p:cNvPr id="187" name="Google Shape;187;p36"/>
          <p:cNvSpPr/>
          <p:nvPr/>
        </p:nvSpPr>
        <p:spPr>
          <a:xfrm>
            <a:off x="0" y="50"/>
            <a:ext cx="4473000" cy="2423100"/>
          </a:xfrm>
          <a:prstGeom prst="rect">
            <a:avLst/>
          </a:pr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6"/>
          <p:cNvSpPr/>
          <p:nvPr/>
        </p:nvSpPr>
        <p:spPr>
          <a:xfrm>
            <a:off x="0" y="3947150"/>
            <a:ext cx="4473000" cy="1196100"/>
          </a:xfrm>
          <a:prstGeom prst="rect">
            <a:avLst/>
          </a:pr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 name="Google Shape;189;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0" y="0"/>
            <a:ext cx="45720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2022</a:t>
            </a:r>
            <a:endParaRPr/>
          </a:p>
        </p:txBody>
      </p:sp>
      <p:sp>
        <p:nvSpPr>
          <p:cNvPr id="195" name="Google Shape;195;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61950" algn="l" rtl="0">
              <a:spcBef>
                <a:spcPts val="0"/>
              </a:spcBef>
              <a:spcAft>
                <a:spcPts val="0"/>
              </a:spcAft>
              <a:buSzPts val="2100"/>
              <a:buChar char="●"/>
            </a:pPr>
            <a:r>
              <a:rPr lang="cs" sz="2100"/>
              <a:t>13 reprezentačních závodů ve všech kategoriích, disciplínách a divizích</a:t>
            </a:r>
            <a:endParaRPr sz="2100"/>
          </a:p>
          <a:p>
            <a:pPr marL="457200" lvl="0" indent="-361950" algn="l" rtl="0">
              <a:spcBef>
                <a:spcPts val="0"/>
              </a:spcBef>
              <a:spcAft>
                <a:spcPts val="0"/>
              </a:spcAft>
              <a:buSzPts val="2100"/>
              <a:buChar char="●"/>
            </a:pPr>
            <a:r>
              <a:rPr lang="cs" sz="2100"/>
              <a:t>1 multisportovní akce - Světové hry</a:t>
            </a:r>
            <a:endParaRPr sz="2100"/>
          </a:p>
          <a:p>
            <a:pPr marL="457200" lvl="0" indent="-361950" algn="l" rtl="0">
              <a:spcBef>
                <a:spcPts val="0"/>
              </a:spcBef>
              <a:spcAft>
                <a:spcPts val="0"/>
              </a:spcAft>
              <a:buSzPts val="2100"/>
              <a:buChar char="●"/>
            </a:pPr>
            <a:r>
              <a:rPr lang="cs" sz="2100"/>
              <a:t>LSUH opět přeloženy na rok 2023</a:t>
            </a:r>
            <a:endParaRPr sz="2100"/>
          </a:p>
          <a:p>
            <a:pPr marL="0" lvl="0" indent="0" algn="l" rtl="0">
              <a:spcBef>
                <a:spcPts val="1200"/>
              </a:spcBef>
              <a:spcAft>
                <a:spcPts val="0"/>
              </a:spcAft>
              <a:buNone/>
            </a:pPr>
            <a:endParaRPr sz="2100"/>
          </a:p>
          <a:p>
            <a:pPr marL="457200" lvl="0" indent="-361950" algn="l" rtl="0">
              <a:spcBef>
                <a:spcPts val="1200"/>
              </a:spcBef>
              <a:spcAft>
                <a:spcPts val="0"/>
              </a:spcAft>
              <a:buSzPts val="2100"/>
              <a:buChar char="❖"/>
            </a:pPr>
            <a:r>
              <a:rPr lang="cs" sz="2100"/>
              <a:t>15 členů RD terčová dospělí</a:t>
            </a:r>
            <a:endParaRPr sz="2100"/>
          </a:p>
          <a:p>
            <a:pPr marL="457200" lvl="0" indent="-361950" algn="l" rtl="0">
              <a:spcBef>
                <a:spcPts val="0"/>
              </a:spcBef>
              <a:spcAft>
                <a:spcPts val="0"/>
              </a:spcAft>
              <a:buSzPts val="2100"/>
              <a:buChar char="❖"/>
            </a:pPr>
            <a:r>
              <a:rPr lang="cs" sz="2100"/>
              <a:t>17 členů RD terčová dorost</a:t>
            </a:r>
            <a:endParaRPr sz="2100"/>
          </a:p>
          <a:p>
            <a:pPr marL="457200" lvl="0" indent="-361950" algn="l" rtl="0">
              <a:spcBef>
                <a:spcPts val="0"/>
              </a:spcBef>
              <a:spcAft>
                <a:spcPts val="0"/>
              </a:spcAft>
              <a:buSzPts val="2100"/>
              <a:buChar char="❖"/>
            </a:pPr>
            <a:r>
              <a:rPr lang="cs" sz="2100"/>
              <a:t>9 členů RD terénní dospělí a dorost</a:t>
            </a:r>
            <a:endParaRPr sz="2100"/>
          </a:p>
          <a:p>
            <a:pPr marL="457200" lvl="0" indent="-361950" algn="l" rtl="0">
              <a:spcBef>
                <a:spcPts val="0"/>
              </a:spcBef>
              <a:spcAft>
                <a:spcPts val="0"/>
              </a:spcAft>
              <a:buSzPts val="2100"/>
              <a:buChar char="❖"/>
            </a:pPr>
            <a:r>
              <a:rPr lang="cs" sz="2100"/>
              <a:t>18 členů RD 3D dospělí</a:t>
            </a:r>
            <a:endParaRPr sz="2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2022</a:t>
            </a:r>
            <a:endParaRPr/>
          </a:p>
        </p:txBody>
      </p:sp>
      <p:sp>
        <p:nvSpPr>
          <p:cNvPr id="201" name="Google Shape;201;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cs" sz="2000" b="1"/>
              <a:t>WRT Veronica´s cup </a:t>
            </a:r>
            <a:endParaRPr sz="2000" b="1"/>
          </a:p>
          <a:p>
            <a:pPr marL="0" lvl="0" indent="0" algn="l" rtl="0">
              <a:spcBef>
                <a:spcPts val="1200"/>
              </a:spcBef>
              <a:spcAft>
                <a:spcPts val="0"/>
              </a:spcAft>
              <a:buNone/>
            </a:pPr>
            <a:r>
              <a:rPr lang="cs" sz="2000"/>
              <a:t>Richard Krejčí - 2.místo</a:t>
            </a:r>
            <a:endParaRPr sz="2000"/>
          </a:p>
          <a:p>
            <a:pPr marL="0" lvl="0" indent="0" algn="l" rtl="0">
              <a:spcBef>
                <a:spcPts val="1200"/>
              </a:spcBef>
              <a:spcAft>
                <a:spcPts val="0"/>
              </a:spcAft>
              <a:buNone/>
            </a:pPr>
            <a:r>
              <a:rPr lang="cs" sz="2000"/>
              <a:t>Družstvo mužů - 3.místo</a:t>
            </a:r>
            <a:endParaRPr sz="2000"/>
          </a:p>
          <a:p>
            <a:pPr marL="0" lvl="0" indent="0" algn="l" rtl="0">
              <a:spcBef>
                <a:spcPts val="1200"/>
              </a:spcBef>
              <a:spcAft>
                <a:spcPts val="1200"/>
              </a:spcAft>
              <a:buNone/>
            </a:pPr>
            <a:r>
              <a:rPr lang="cs" sz="2000"/>
              <a:t>Družstvo žen - 2.místo</a:t>
            </a:r>
            <a:endParaRPr sz="2000"/>
          </a:p>
        </p:txBody>
      </p:sp>
      <p:sp>
        <p:nvSpPr>
          <p:cNvPr id="202" name="Google Shape;202;p38"/>
          <p:cNvSpPr txBox="1"/>
          <p:nvPr/>
        </p:nvSpPr>
        <p:spPr>
          <a:xfrm>
            <a:off x="0" y="0"/>
            <a:ext cx="3000000" cy="338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600"/>
              </a:spcAft>
              <a:buNone/>
            </a:pPr>
            <a:endParaRPr sz="1000">
              <a:solidFill>
                <a:schemeClr val="dk2"/>
              </a:solidFill>
              <a:latin typeface="Verdana"/>
              <a:ea typeface="Verdana"/>
              <a:cs typeface="Verdana"/>
              <a:sym typeface="Verdana"/>
            </a:endParaRPr>
          </a:p>
        </p:txBody>
      </p:sp>
      <p:pic>
        <p:nvPicPr>
          <p:cNvPr id="203" name="Google Shape;203;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242550" y="501650"/>
            <a:ext cx="3290799" cy="2193876"/>
          </a:xfrm>
          <a:prstGeom prst="rect">
            <a:avLst/>
          </a:prstGeom>
          <a:noFill/>
          <a:ln>
            <a:noFill/>
          </a:ln>
        </p:spPr>
      </p:pic>
      <p:pic>
        <p:nvPicPr>
          <p:cNvPr id="204" name="Google Shape;204;p3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531400" y="3092225"/>
            <a:ext cx="2863948" cy="1908676"/>
          </a:xfrm>
          <a:prstGeom prst="rect">
            <a:avLst/>
          </a:prstGeom>
          <a:noFill/>
          <a:ln>
            <a:noFill/>
          </a:ln>
        </p:spPr>
      </p:pic>
      <p:pic>
        <p:nvPicPr>
          <p:cNvPr id="205" name="Google Shape;205;p3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322199" y="3092225"/>
            <a:ext cx="2862999" cy="19086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2022</a:t>
            </a:r>
            <a:endParaRPr/>
          </a:p>
        </p:txBody>
      </p:sp>
      <p:sp>
        <p:nvSpPr>
          <p:cNvPr id="211" name="Google Shape;211;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cs" sz="2200" b="1"/>
              <a:t>Youth Cup 1. kolo Bukurešť</a:t>
            </a:r>
            <a:endParaRPr sz="2200" b="1"/>
          </a:p>
          <a:p>
            <a:pPr marL="0" lvl="0" indent="0" algn="l" rtl="0">
              <a:spcBef>
                <a:spcPts val="1200"/>
              </a:spcBef>
              <a:spcAft>
                <a:spcPts val="0"/>
              </a:spcAft>
              <a:buNone/>
            </a:pPr>
            <a:r>
              <a:rPr lang="cs" sz="2200"/>
              <a:t>Richard Krejčí - 3.místo</a:t>
            </a:r>
            <a:endParaRPr sz="2200"/>
          </a:p>
          <a:p>
            <a:pPr marL="0" lvl="0" indent="0" algn="l" rtl="0">
              <a:spcBef>
                <a:spcPts val="1200"/>
              </a:spcBef>
              <a:spcAft>
                <a:spcPts val="0"/>
              </a:spcAft>
              <a:buNone/>
            </a:pPr>
            <a:r>
              <a:rPr lang="cs" sz="2200"/>
              <a:t>Andrea Louvarová - 5.místo</a:t>
            </a:r>
            <a:endParaRPr sz="2200"/>
          </a:p>
          <a:p>
            <a:pPr marL="0" lvl="0" indent="0" algn="l" rtl="0">
              <a:spcBef>
                <a:spcPts val="1200"/>
              </a:spcBef>
              <a:spcAft>
                <a:spcPts val="0"/>
              </a:spcAft>
              <a:buNone/>
            </a:pPr>
            <a:r>
              <a:rPr lang="cs" sz="2200"/>
              <a:t>František Heřmánek - 8.místo</a:t>
            </a:r>
            <a:endParaRPr sz="2200"/>
          </a:p>
          <a:p>
            <a:pPr marL="0" lvl="0" indent="0" algn="l" rtl="0">
              <a:spcBef>
                <a:spcPts val="1200"/>
              </a:spcBef>
              <a:spcAft>
                <a:spcPts val="1200"/>
              </a:spcAft>
              <a:buNone/>
            </a:pPr>
            <a:r>
              <a:rPr lang="cs" sz="2200"/>
              <a:t>Družstvo kadetů - 3.místo</a:t>
            </a:r>
            <a:endParaRPr sz="2200"/>
          </a:p>
        </p:txBody>
      </p:sp>
      <p:sp>
        <p:nvSpPr>
          <p:cNvPr id="212" name="Google Shape;212;p39"/>
          <p:cNvSpPr txBox="1"/>
          <p:nvPr/>
        </p:nvSpPr>
        <p:spPr>
          <a:xfrm>
            <a:off x="0" y="0"/>
            <a:ext cx="3000000" cy="338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600"/>
              </a:spcAft>
              <a:buNone/>
            </a:pPr>
            <a:endParaRPr sz="1000">
              <a:solidFill>
                <a:schemeClr val="dk2"/>
              </a:solidFill>
              <a:latin typeface="Verdana"/>
              <a:ea typeface="Verdana"/>
              <a:cs typeface="Verdana"/>
              <a:sym typeface="Verdana"/>
            </a:endParaRPr>
          </a:p>
        </p:txBody>
      </p:sp>
      <p:pic>
        <p:nvPicPr>
          <p:cNvPr id="213" name="Google Shape;213;p3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572000" y="445025"/>
            <a:ext cx="3658501" cy="27438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2022</a:t>
            </a:r>
            <a:endParaRPr/>
          </a:p>
        </p:txBody>
      </p:sp>
      <p:sp>
        <p:nvSpPr>
          <p:cNvPr id="219" name="Google Shape;219;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cs" sz="2200" b="1"/>
              <a:t>ME dorostu Lileshall</a:t>
            </a:r>
            <a:endParaRPr sz="2200" b="1"/>
          </a:p>
          <a:p>
            <a:pPr marL="0" lvl="0" indent="0" algn="l" rtl="0">
              <a:spcBef>
                <a:spcPts val="1200"/>
              </a:spcBef>
              <a:spcAft>
                <a:spcPts val="1200"/>
              </a:spcAft>
              <a:buNone/>
            </a:pPr>
            <a:r>
              <a:rPr lang="cs" sz="2200"/>
              <a:t>Mix tým kadetů (A.Louvarová, L.Fritsch) - 8.místo</a:t>
            </a:r>
            <a:endParaRPr sz="2200"/>
          </a:p>
        </p:txBody>
      </p:sp>
      <p:sp>
        <p:nvSpPr>
          <p:cNvPr id="220" name="Google Shape;220;p40"/>
          <p:cNvSpPr txBox="1"/>
          <p:nvPr/>
        </p:nvSpPr>
        <p:spPr>
          <a:xfrm>
            <a:off x="0" y="0"/>
            <a:ext cx="3000000" cy="338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600"/>
              </a:spcAft>
              <a:buNone/>
            </a:pPr>
            <a:endParaRPr sz="1000">
              <a:solidFill>
                <a:schemeClr val="dk2"/>
              </a:solidFill>
              <a:latin typeface="Verdana"/>
              <a:ea typeface="Verdana"/>
              <a:cs typeface="Verdana"/>
              <a:sym typeface="Verdana"/>
            </a:endParaRPr>
          </a:p>
        </p:txBody>
      </p:sp>
      <p:sp>
        <p:nvSpPr>
          <p:cNvPr id="221" name="Google Shape;221;p40"/>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22" name="Google Shape;222;p4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685525" y="2130450"/>
            <a:ext cx="3741225" cy="28059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2022</a:t>
            </a:r>
            <a:endParaRPr/>
          </a:p>
        </p:txBody>
      </p:sp>
      <p:sp>
        <p:nvSpPr>
          <p:cNvPr id="228" name="Google Shape;228;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cs" sz="2200" b="1"/>
              <a:t>World Cup 1. kolo Antalye</a:t>
            </a:r>
            <a:endParaRPr sz="2200" b="1"/>
          </a:p>
          <a:p>
            <a:pPr marL="0" lvl="0" indent="0" algn="l" rtl="0">
              <a:spcBef>
                <a:spcPts val="1200"/>
              </a:spcBef>
              <a:spcAft>
                <a:spcPts val="1200"/>
              </a:spcAft>
              <a:buNone/>
            </a:pPr>
            <a:r>
              <a:rPr lang="cs" sz="2200"/>
              <a:t>Marie Horáčková - 7. místo</a:t>
            </a:r>
            <a:endParaRPr sz="2200"/>
          </a:p>
        </p:txBody>
      </p:sp>
      <p:sp>
        <p:nvSpPr>
          <p:cNvPr id="229" name="Google Shape;229;p41"/>
          <p:cNvSpPr txBox="1"/>
          <p:nvPr/>
        </p:nvSpPr>
        <p:spPr>
          <a:xfrm>
            <a:off x="0" y="0"/>
            <a:ext cx="3000000" cy="338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600"/>
              </a:spcAft>
              <a:buNone/>
            </a:pPr>
            <a:endParaRPr sz="1000">
              <a:solidFill>
                <a:schemeClr val="dk2"/>
              </a:solidFill>
              <a:latin typeface="Verdana"/>
              <a:ea typeface="Verdana"/>
              <a:cs typeface="Verdana"/>
              <a:sym typeface="Verdana"/>
            </a:endParaRPr>
          </a:p>
        </p:txBody>
      </p:sp>
      <p:pic>
        <p:nvPicPr>
          <p:cNvPr id="230" name="Google Shape;230;p4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127025" y="1782425"/>
            <a:ext cx="4333151" cy="2786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2022</a:t>
            </a:r>
            <a:endParaRPr/>
          </a:p>
        </p:txBody>
      </p:sp>
      <p:sp>
        <p:nvSpPr>
          <p:cNvPr id="236" name="Google Shape;236;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cs" sz="2200" b="1"/>
              <a:t>ME dospělých Mnichov</a:t>
            </a:r>
            <a:endParaRPr sz="2200" b="1"/>
          </a:p>
          <a:p>
            <a:pPr marL="0" lvl="0" indent="0" algn="l" rtl="0">
              <a:spcBef>
                <a:spcPts val="1200"/>
              </a:spcBef>
              <a:spcAft>
                <a:spcPts val="0"/>
              </a:spcAft>
              <a:buNone/>
            </a:pPr>
            <a:r>
              <a:rPr lang="cs" sz="2200"/>
              <a:t>2 kvalifikační místa na Evropské hry 2023</a:t>
            </a:r>
            <a:endParaRPr sz="2200"/>
          </a:p>
          <a:p>
            <a:pPr marL="457200" lvl="0" indent="-368300" algn="l" rtl="0">
              <a:spcBef>
                <a:spcPts val="1200"/>
              </a:spcBef>
              <a:spcAft>
                <a:spcPts val="0"/>
              </a:spcAft>
              <a:buSzPts val="2200"/>
              <a:buChar char="-"/>
            </a:pPr>
            <a:r>
              <a:rPr lang="cs" sz="2200"/>
              <a:t>1 x RL muži</a:t>
            </a:r>
            <a:endParaRPr sz="2200"/>
          </a:p>
          <a:p>
            <a:pPr marL="457200" lvl="0" indent="-368300" algn="l" rtl="0">
              <a:spcBef>
                <a:spcPts val="0"/>
              </a:spcBef>
              <a:spcAft>
                <a:spcPts val="0"/>
              </a:spcAft>
              <a:buSzPts val="2200"/>
              <a:buChar char="-"/>
            </a:pPr>
            <a:r>
              <a:rPr lang="cs" sz="2200"/>
              <a:t>1 x RL ženy</a:t>
            </a:r>
            <a:endParaRPr sz="2200"/>
          </a:p>
        </p:txBody>
      </p:sp>
      <p:sp>
        <p:nvSpPr>
          <p:cNvPr id="237" name="Google Shape;237;p42"/>
          <p:cNvSpPr txBox="1"/>
          <p:nvPr/>
        </p:nvSpPr>
        <p:spPr>
          <a:xfrm>
            <a:off x="0" y="0"/>
            <a:ext cx="3000000" cy="338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600"/>
              </a:spcAft>
              <a:buNone/>
            </a:pPr>
            <a:endParaRPr sz="1000">
              <a:solidFill>
                <a:schemeClr val="dk2"/>
              </a:solidFill>
              <a:latin typeface="Verdana"/>
              <a:ea typeface="Verdana"/>
              <a:cs typeface="Verdana"/>
              <a:sym typeface="Verdana"/>
            </a:endParaRPr>
          </a:p>
        </p:txBody>
      </p:sp>
      <p:pic>
        <p:nvPicPr>
          <p:cNvPr id="238" name="Google Shape;238;p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310950" y="2342575"/>
            <a:ext cx="3767900" cy="25127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2022</a:t>
            </a:r>
            <a:endParaRPr/>
          </a:p>
        </p:txBody>
      </p:sp>
      <p:sp>
        <p:nvSpPr>
          <p:cNvPr id="244" name="Google Shape;244;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cs" sz="2200" b="1"/>
              <a:t>MS terénní Yankton</a:t>
            </a:r>
            <a:endParaRPr sz="2200" b="1"/>
          </a:p>
          <a:p>
            <a:pPr marL="0" lvl="0" indent="0" algn="l" rtl="0">
              <a:spcBef>
                <a:spcPts val="1200"/>
              </a:spcBef>
              <a:spcAft>
                <a:spcPts val="0"/>
              </a:spcAft>
              <a:buNone/>
            </a:pPr>
            <a:r>
              <a:rPr lang="cs" sz="2200"/>
              <a:t>Jindřiška Vaněčková - 4.místo</a:t>
            </a:r>
            <a:endParaRPr sz="2200"/>
          </a:p>
          <a:p>
            <a:pPr marL="0" lvl="0" indent="0" algn="l" rtl="0">
              <a:spcBef>
                <a:spcPts val="1200"/>
              </a:spcBef>
              <a:spcAft>
                <a:spcPts val="0"/>
              </a:spcAft>
              <a:buNone/>
            </a:pPr>
            <a:r>
              <a:rPr lang="cs" sz="2200"/>
              <a:t>Richard Krejčí - 2.místo</a:t>
            </a:r>
            <a:endParaRPr sz="2200"/>
          </a:p>
          <a:p>
            <a:pPr marL="0" lvl="0" indent="0" algn="l" rtl="0">
              <a:spcBef>
                <a:spcPts val="1200"/>
              </a:spcBef>
              <a:spcAft>
                <a:spcPts val="1200"/>
              </a:spcAft>
              <a:buNone/>
            </a:pPr>
            <a:endParaRPr sz="2200"/>
          </a:p>
        </p:txBody>
      </p:sp>
      <p:sp>
        <p:nvSpPr>
          <p:cNvPr id="245" name="Google Shape;245;p43"/>
          <p:cNvSpPr txBox="1"/>
          <p:nvPr/>
        </p:nvSpPr>
        <p:spPr>
          <a:xfrm>
            <a:off x="0" y="0"/>
            <a:ext cx="3000000" cy="338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600"/>
              </a:spcAft>
              <a:buNone/>
            </a:pPr>
            <a:endParaRPr sz="1000">
              <a:solidFill>
                <a:schemeClr val="dk2"/>
              </a:solidFill>
              <a:latin typeface="Verdana"/>
              <a:ea typeface="Verdana"/>
              <a:cs typeface="Verdana"/>
              <a:sym typeface="Verdana"/>
            </a:endParaRPr>
          </a:p>
        </p:txBody>
      </p:sp>
      <p:pic>
        <p:nvPicPr>
          <p:cNvPr id="246" name="Google Shape;246;p4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546800" y="2674575"/>
            <a:ext cx="3304100" cy="2203419"/>
          </a:xfrm>
          <a:prstGeom prst="rect">
            <a:avLst/>
          </a:prstGeom>
          <a:noFill/>
          <a:ln>
            <a:noFill/>
          </a:ln>
        </p:spPr>
      </p:pic>
      <p:pic>
        <p:nvPicPr>
          <p:cNvPr id="247" name="Google Shape;247;p4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045325" y="210400"/>
            <a:ext cx="3304100" cy="22693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6"/>
          <p:cNvSpPr txBox="1"/>
          <p:nvPr/>
        </p:nvSpPr>
        <p:spPr>
          <a:xfrm>
            <a:off x="0" y="2457538"/>
            <a:ext cx="4473000" cy="15315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Font typeface="Open Sans"/>
              <a:buNone/>
            </a:pPr>
            <a:r>
              <a:rPr lang="cs" sz="4300" b="1">
                <a:solidFill>
                  <a:srgbClr val="20124D"/>
                </a:solidFill>
                <a:latin typeface="Source Sans Pro"/>
                <a:ea typeface="Source Sans Pro"/>
                <a:cs typeface="Source Sans Pro"/>
                <a:sym typeface="Source Sans Pro"/>
              </a:rPr>
              <a:t>Sportovně- technická komise</a:t>
            </a:r>
            <a:endParaRPr sz="3100" b="1">
              <a:solidFill>
                <a:srgbClr val="20124D"/>
              </a:solidFill>
              <a:latin typeface="Source Sans Pro"/>
              <a:ea typeface="Source Sans Pro"/>
              <a:cs typeface="Source Sans Pro"/>
              <a:sym typeface="Source Sans Pro"/>
            </a:endParaRPr>
          </a:p>
        </p:txBody>
      </p:sp>
      <p:sp>
        <p:nvSpPr>
          <p:cNvPr id="117" name="Google Shape;117;p26"/>
          <p:cNvSpPr/>
          <p:nvPr/>
        </p:nvSpPr>
        <p:spPr>
          <a:xfrm>
            <a:off x="0" y="50"/>
            <a:ext cx="4473000" cy="2423100"/>
          </a:xfrm>
          <a:prstGeom prst="rect">
            <a:avLst/>
          </a:pr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6"/>
          <p:cNvSpPr/>
          <p:nvPr/>
        </p:nvSpPr>
        <p:spPr>
          <a:xfrm>
            <a:off x="0" y="3947150"/>
            <a:ext cx="4473000" cy="1196100"/>
          </a:xfrm>
          <a:prstGeom prst="rect">
            <a:avLst/>
          </a:pr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 name="Google Shape;119;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0" y="50"/>
            <a:ext cx="4572000" cy="5143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2022</a:t>
            </a:r>
            <a:endParaRPr/>
          </a:p>
        </p:txBody>
      </p:sp>
      <p:sp>
        <p:nvSpPr>
          <p:cNvPr id="253" name="Google Shape;253;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cs" sz="2000" b="1"/>
              <a:t>MS v 3D lukostřelbě Terni</a:t>
            </a:r>
            <a:endParaRPr sz="2000" b="1"/>
          </a:p>
          <a:p>
            <a:pPr marL="0" lvl="0" indent="0" algn="l" rtl="0">
              <a:spcBef>
                <a:spcPts val="1200"/>
              </a:spcBef>
              <a:spcAft>
                <a:spcPts val="0"/>
              </a:spcAft>
              <a:buNone/>
            </a:pPr>
            <a:r>
              <a:rPr lang="cs" sz="2000"/>
              <a:t>Jarmila Korábečná - 7.místo</a:t>
            </a:r>
            <a:endParaRPr sz="2000"/>
          </a:p>
          <a:p>
            <a:pPr marL="0" lvl="0" indent="0" algn="l" rtl="0">
              <a:spcBef>
                <a:spcPts val="1200"/>
              </a:spcBef>
              <a:spcAft>
                <a:spcPts val="1200"/>
              </a:spcAft>
              <a:buNone/>
            </a:pPr>
            <a:r>
              <a:rPr lang="cs" sz="2000"/>
              <a:t>Mix tým tradiční luk (J.Korábečná, P.Madurkay) - 5.místo</a:t>
            </a:r>
            <a:endParaRPr sz="2000"/>
          </a:p>
        </p:txBody>
      </p:sp>
      <p:sp>
        <p:nvSpPr>
          <p:cNvPr id="254" name="Google Shape;254;p44"/>
          <p:cNvSpPr txBox="1"/>
          <p:nvPr/>
        </p:nvSpPr>
        <p:spPr>
          <a:xfrm>
            <a:off x="0" y="0"/>
            <a:ext cx="3000000" cy="338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600"/>
              </a:spcAft>
              <a:buNone/>
            </a:pPr>
            <a:endParaRPr sz="1000">
              <a:solidFill>
                <a:schemeClr val="dk2"/>
              </a:solidFill>
              <a:latin typeface="Verdana"/>
              <a:ea typeface="Verdana"/>
              <a:cs typeface="Verdana"/>
              <a:sym typeface="Verdana"/>
            </a:endParaRPr>
          </a:p>
        </p:txBody>
      </p:sp>
      <p:pic>
        <p:nvPicPr>
          <p:cNvPr id="255" name="Google Shape;255;p4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500775" y="2639950"/>
            <a:ext cx="3381452" cy="2255000"/>
          </a:xfrm>
          <a:prstGeom prst="rect">
            <a:avLst/>
          </a:prstGeom>
          <a:noFill/>
          <a:ln>
            <a:noFill/>
          </a:ln>
        </p:spPr>
      </p:pic>
      <p:pic>
        <p:nvPicPr>
          <p:cNvPr id="256" name="Google Shape;256;p4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440450" y="338700"/>
            <a:ext cx="2391850" cy="35877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2022</a:t>
            </a:r>
            <a:endParaRPr/>
          </a:p>
        </p:txBody>
      </p:sp>
      <p:sp>
        <p:nvSpPr>
          <p:cNvPr id="262" name="Google Shape;262;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cs" b="1"/>
              <a:t>Světové hry Birmingham USA</a:t>
            </a:r>
            <a:endParaRPr b="1"/>
          </a:p>
          <a:p>
            <a:pPr marL="0" lvl="0" indent="0" algn="l" rtl="0">
              <a:spcBef>
                <a:spcPts val="1200"/>
              </a:spcBef>
              <a:spcAft>
                <a:spcPts val="0"/>
              </a:spcAft>
              <a:buNone/>
            </a:pPr>
            <a:r>
              <a:rPr lang="cs"/>
              <a:t>Jindřiška Vaněčková - 4.místo</a:t>
            </a:r>
            <a:endParaRPr/>
          </a:p>
          <a:p>
            <a:pPr marL="0" lvl="0" indent="0" algn="l" rtl="0">
              <a:spcBef>
                <a:spcPts val="1200"/>
              </a:spcBef>
              <a:spcAft>
                <a:spcPts val="1200"/>
              </a:spcAft>
              <a:buNone/>
            </a:pPr>
            <a:r>
              <a:rPr lang="cs"/>
              <a:t>Tadeáš Kalvas - 9.místo</a:t>
            </a:r>
            <a:endParaRPr/>
          </a:p>
        </p:txBody>
      </p:sp>
      <p:sp>
        <p:nvSpPr>
          <p:cNvPr id="263" name="Google Shape;263;p45"/>
          <p:cNvSpPr txBox="1"/>
          <p:nvPr/>
        </p:nvSpPr>
        <p:spPr>
          <a:xfrm>
            <a:off x="0" y="0"/>
            <a:ext cx="3000000" cy="338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600"/>
              </a:spcAft>
              <a:buNone/>
            </a:pPr>
            <a:endParaRPr sz="1000">
              <a:solidFill>
                <a:schemeClr val="dk2"/>
              </a:solidFill>
              <a:latin typeface="Verdana"/>
              <a:ea typeface="Verdana"/>
              <a:cs typeface="Verdana"/>
              <a:sym typeface="Verdana"/>
            </a:endParaRPr>
          </a:p>
        </p:txBody>
      </p:sp>
      <p:pic>
        <p:nvPicPr>
          <p:cNvPr id="264" name="Google Shape;264;p4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743525" y="808913"/>
            <a:ext cx="2595925" cy="3893875"/>
          </a:xfrm>
          <a:prstGeom prst="rect">
            <a:avLst/>
          </a:prstGeom>
          <a:noFill/>
          <a:ln>
            <a:noFill/>
          </a:ln>
        </p:spPr>
      </p:pic>
      <p:pic>
        <p:nvPicPr>
          <p:cNvPr id="265" name="Google Shape;265;p4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413075" y="808925"/>
            <a:ext cx="2595925" cy="389388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solidFill>
                  <a:schemeClr val="lt2"/>
                </a:solidFill>
              </a:rPr>
              <a:t>2023</a:t>
            </a:r>
            <a:endParaRPr>
              <a:solidFill>
                <a:schemeClr val="lt2"/>
              </a:solidFill>
            </a:endParaRPr>
          </a:p>
        </p:txBody>
      </p:sp>
      <p:sp>
        <p:nvSpPr>
          <p:cNvPr id="271" name="Google Shape;271;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2"/>
              </a:buClr>
              <a:buSzPts val="1100"/>
              <a:buFont typeface="Arial"/>
              <a:buNone/>
            </a:pPr>
            <a:r>
              <a:rPr lang="cs" sz="2100" b="1"/>
              <a:t>Cíl pro sezónu 2023</a:t>
            </a:r>
            <a:endParaRPr sz="2100" b="1"/>
          </a:p>
          <a:p>
            <a:pPr marL="0" lvl="0" indent="0" algn="l" rtl="0">
              <a:lnSpc>
                <a:spcPct val="95000"/>
              </a:lnSpc>
              <a:spcBef>
                <a:spcPts val="1200"/>
              </a:spcBef>
              <a:spcAft>
                <a:spcPts val="0"/>
              </a:spcAft>
              <a:buClr>
                <a:schemeClr val="dk2"/>
              </a:buClr>
              <a:buSzPts val="1100"/>
              <a:buFont typeface="Arial"/>
              <a:buNone/>
            </a:pPr>
            <a:r>
              <a:rPr lang="cs" sz="2000"/>
              <a:t>➢ rozdělení administrativy v rámci komise reprezentace</a:t>
            </a:r>
            <a:endParaRPr sz="2000"/>
          </a:p>
          <a:p>
            <a:pPr marL="0" lvl="0" indent="0" algn="l" rtl="0">
              <a:lnSpc>
                <a:spcPct val="95000"/>
              </a:lnSpc>
              <a:spcBef>
                <a:spcPts val="1200"/>
              </a:spcBef>
              <a:spcAft>
                <a:spcPts val="0"/>
              </a:spcAft>
              <a:buClr>
                <a:schemeClr val="dk2"/>
              </a:buClr>
              <a:buSzPts val="1100"/>
              <a:buFont typeface="Arial"/>
              <a:buNone/>
            </a:pPr>
            <a:r>
              <a:rPr lang="cs" sz="2000"/>
              <a:t>➢ revize reprezentačních smluv</a:t>
            </a:r>
            <a:endParaRPr sz="2000"/>
          </a:p>
          <a:p>
            <a:pPr marL="0" lvl="0" indent="0" algn="l" rtl="0">
              <a:lnSpc>
                <a:spcPct val="95000"/>
              </a:lnSpc>
              <a:spcBef>
                <a:spcPts val="1200"/>
              </a:spcBef>
              <a:spcAft>
                <a:spcPts val="0"/>
              </a:spcAft>
              <a:buClr>
                <a:schemeClr val="dk2"/>
              </a:buClr>
              <a:buSzPts val="1100"/>
              <a:buFont typeface="Arial"/>
              <a:buNone/>
            </a:pPr>
            <a:r>
              <a:rPr lang="cs" sz="2000"/>
              <a:t>➢ úspěšná reprezentace na mezinárodních výjezdech</a:t>
            </a:r>
            <a:endParaRPr sz="2000"/>
          </a:p>
          <a:p>
            <a:pPr marL="0" lvl="0" indent="0" algn="l" rtl="0">
              <a:lnSpc>
                <a:spcPct val="95000"/>
              </a:lnSpc>
              <a:spcBef>
                <a:spcPts val="1200"/>
              </a:spcBef>
              <a:spcAft>
                <a:spcPts val="0"/>
              </a:spcAft>
              <a:buNone/>
            </a:pPr>
            <a:r>
              <a:rPr lang="cs" sz="2000"/>
              <a:t>➢ kvalifikace na Evropské hry 2023 - terčová lukostřelba</a:t>
            </a:r>
            <a:endParaRPr sz="2000"/>
          </a:p>
          <a:p>
            <a:pPr marL="0" lvl="0" indent="0" algn="l" rtl="0">
              <a:lnSpc>
                <a:spcPct val="95000"/>
              </a:lnSpc>
              <a:spcBef>
                <a:spcPts val="1200"/>
              </a:spcBef>
              <a:spcAft>
                <a:spcPts val="0"/>
              </a:spcAft>
              <a:buClr>
                <a:schemeClr val="dk2"/>
              </a:buClr>
              <a:buSzPts val="1100"/>
              <a:buFont typeface="Arial"/>
              <a:buNone/>
            </a:pPr>
            <a:r>
              <a:rPr lang="cs" sz="2000"/>
              <a:t>➢ kvalifikace na Olympijské hry 2024 - terčová lukostřelba</a:t>
            </a:r>
            <a:endParaRPr sz="2000"/>
          </a:p>
          <a:p>
            <a:pPr marL="0" lvl="0" indent="0" algn="l" rtl="0">
              <a:lnSpc>
                <a:spcPct val="95000"/>
              </a:lnSpc>
              <a:spcBef>
                <a:spcPts val="1200"/>
              </a:spcBef>
              <a:spcAft>
                <a:spcPts val="0"/>
              </a:spcAft>
              <a:buClr>
                <a:schemeClr val="dk2"/>
              </a:buClr>
              <a:buSzPts val="1100"/>
              <a:buFont typeface="Arial"/>
              <a:buNone/>
            </a:pPr>
            <a:r>
              <a:rPr lang="cs" sz="2000"/>
              <a:t>➢ příprava týmu žen a mužů RL na kvalifikační závody v roce 2024</a:t>
            </a:r>
            <a:endParaRPr sz="2000"/>
          </a:p>
          <a:p>
            <a:pPr marL="0" lvl="0" indent="0" algn="l" rtl="0">
              <a:lnSpc>
                <a:spcPct val="95000"/>
              </a:lnSpc>
              <a:spcBef>
                <a:spcPts val="1200"/>
              </a:spcBef>
              <a:spcAft>
                <a:spcPts val="1200"/>
              </a:spcAft>
              <a:buNone/>
            </a:pPr>
            <a:endParaRPr sz="2100"/>
          </a:p>
        </p:txBody>
      </p:sp>
      <p:sp>
        <p:nvSpPr>
          <p:cNvPr id="272" name="Google Shape;272;p46"/>
          <p:cNvSpPr txBox="1"/>
          <p:nvPr/>
        </p:nvSpPr>
        <p:spPr>
          <a:xfrm>
            <a:off x="0" y="0"/>
            <a:ext cx="3000000" cy="338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600"/>
              </a:spcAft>
              <a:buNone/>
            </a:pPr>
            <a:endParaRPr sz="1000">
              <a:solidFill>
                <a:schemeClr val="dk2"/>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7"/>
          <p:cNvSpPr txBox="1"/>
          <p:nvPr/>
        </p:nvSpPr>
        <p:spPr>
          <a:xfrm>
            <a:off x="0" y="2457538"/>
            <a:ext cx="4473000" cy="15315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Font typeface="Open Sans"/>
              <a:buNone/>
            </a:pPr>
            <a:r>
              <a:rPr lang="cs" sz="4200" b="1">
                <a:solidFill>
                  <a:srgbClr val="20124D"/>
                </a:solidFill>
                <a:latin typeface="Source Sans Pro"/>
                <a:ea typeface="Source Sans Pro"/>
                <a:cs typeface="Source Sans Pro"/>
                <a:sym typeface="Source Sans Pro"/>
              </a:rPr>
              <a:t>Komise </a:t>
            </a:r>
            <a:endParaRPr sz="4200" b="1">
              <a:solidFill>
                <a:srgbClr val="20124D"/>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FFFFFF"/>
              </a:buClr>
              <a:buFont typeface="Open Sans"/>
              <a:buNone/>
            </a:pPr>
            <a:r>
              <a:rPr lang="cs" sz="4200" b="1">
                <a:solidFill>
                  <a:srgbClr val="20124D"/>
                </a:solidFill>
                <a:latin typeface="Source Sans Pro"/>
                <a:ea typeface="Source Sans Pro"/>
                <a:cs typeface="Source Sans Pro"/>
                <a:sym typeface="Source Sans Pro"/>
              </a:rPr>
              <a:t>mládeže</a:t>
            </a:r>
            <a:endParaRPr sz="3000" b="1">
              <a:solidFill>
                <a:srgbClr val="20124D"/>
              </a:solidFill>
              <a:latin typeface="Source Sans Pro"/>
              <a:ea typeface="Source Sans Pro"/>
              <a:cs typeface="Source Sans Pro"/>
              <a:sym typeface="Source Sans Pro"/>
            </a:endParaRPr>
          </a:p>
        </p:txBody>
      </p:sp>
      <p:sp>
        <p:nvSpPr>
          <p:cNvPr id="278" name="Google Shape;278;p47"/>
          <p:cNvSpPr/>
          <p:nvPr/>
        </p:nvSpPr>
        <p:spPr>
          <a:xfrm>
            <a:off x="0" y="50"/>
            <a:ext cx="4473000" cy="2423100"/>
          </a:xfrm>
          <a:prstGeom prst="rect">
            <a:avLst/>
          </a:pr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7"/>
          <p:cNvSpPr/>
          <p:nvPr/>
        </p:nvSpPr>
        <p:spPr>
          <a:xfrm>
            <a:off x="0" y="3947150"/>
            <a:ext cx="4473000" cy="1196100"/>
          </a:xfrm>
          <a:prstGeom prst="rect">
            <a:avLst/>
          </a:pr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0" name="Google Shape;280;p4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25400" y="0"/>
            <a:ext cx="4518600" cy="51434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solidFill>
                  <a:schemeClr val="lt2"/>
                </a:solidFill>
              </a:rPr>
              <a:t>2022</a:t>
            </a:r>
            <a:endParaRPr>
              <a:solidFill>
                <a:schemeClr val="lt2"/>
              </a:solidFill>
            </a:endParaRPr>
          </a:p>
        </p:txBody>
      </p:sp>
      <p:sp>
        <p:nvSpPr>
          <p:cNvPr id="286" name="Google Shape;286;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2"/>
              </a:buClr>
              <a:buSzPts val="688"/>
              <a:buFont typeface="Arial"/>
              <a:buNone/>
            </a:pPr>
            <a:r>
              <a:rPr lang="cs" sz="1857"/>
              <a:t>● 4 regionální soustředění - 2x Morava, 2x Čechy</a:t>
            </a:r>
            <a:endParaRPr sz="1857"/>
          </a:p>
          <a:p>
            <a:pPr marL="0" lvl="0" indent="0" algn="l" rtl="0">
              <a:lnSpc>
                <a:spcPct val="95000"/>
              </a:lnSpc>
              <a:spcBef>
                <a:spcPts val="1200"/>
              </a:spcBef>
              <a:spcAft>
                <a:spcPts val="0"/>
              </a:spcAft>
              <a:buClr>
                <a:schemeClr val="dk2"/>
              </a:buClr>
              <a:buSzPts val="688"/>
              <a:buFont typeface="Arial"/>
              <a:buNone/>
            </a:pPr>
            <a:r>
              <a:rPr lang="cs" sz="1857"/>
              <a:t>● 3 soustředění SCM “A” v SC Nymburk, přípravný kemp v rámci WRT</a:t>
            </a:r>
            <a:endParaRPr sz="1857"/>
          </a:p>
          <a:p>
            <a:pPr marL="0" lvl="0" indent="0" algn="l" rtl="0">
              <a:lnSpc>
                <a:spcPct val="95000"/>
              </a:lnSpc>
              <a:spcBef>
                <a:spcPts val="1200"/>
              </a:spcBef>
              <a:spcAft>
                <a:spcPts val="0"/>
              </a:spcAft>
              <a:buClr>
                <a:schemeClr val="dk2"/>
              </a:buClr>
              <a:buSzPts val="688"/>
              <a:buFont typeface="Arial"/>
              <a:buNone/>
            </a:pPr>
            <a:r>
              <a:rPr lang="cs" sz="1857"/>
              <a:t>Veronica ́s cup</a:t>
            </a:r>
            <a:endParaRPr sz="1857"/>
          </a:p>
          <a:p>
            <a:pPr marL="0" lvl="0" indent="0" algn="l" rtl="0">
              <a:lnSpc>
                <a:spcPct val="95000"/>
              </a:lnSpc>
              <a:spcBef>
                <a:spcPts val="1200"/>
              </a:spcBef>
              <a:spcAft>
                <a:spcPts val="0"/>
              </a:spcAft>
              <a:buClr>
                <a:schemeClr val="dk2"/>
              </a:buClr>
              <a:buSzPts val="688"/>
              <a:buFont typeface="Arial"/>
              <a:buNone/>
            </a:pPr>
            <a:endParaRPr sz="1857"/>
          </a:p>
          <a:p>
            <a:pPr marL="0" lvl="0" indent="0" algn="l" rtl="0">
              <a:lnSpc>
                <a:spcPct val="95000"/>
              </a:lnSpc>
              <a:spcBef>
                <a:spcPts val="1200"/>
              </a:spcBef>
              <a:spcAft>
                <a:spcPts val="0"/>
              </a:spcAft>
              <a:buClr>
                <a:schemeClr val="dk2"/>
              </a:buClr>
              <a:buSzPts val="688"/>
              <a:buFont typeface="Arial"/>
              <a:buNone/>
            </a:pPr>
            <a:r>
              <a:rPr lang="cs" sz="1857"/>
              <a:t>❖ 40 členů SCM rozdělených do SCM “A” a 3 regionálních SCM</a:t>
            </a:r>
            <a:endParaRPr sz="1857"/>
          </a:p>
          <a:p>
            <a:pPr marL="0" lvl="0" indent="0" algn="l" rtl="0">
              <a:lnSpc>
                <a:spcPct val="95000"/>
              </a:lnSpc>
              <a:spcBef>
                <a:spcPts val="1200"/>
              </a:spcBef>
              <a:spcAft>
                <a:spcPts val="0"/>
              </a:spcAft>
              <a:buClr>
                <a:schemeClr val="dk2"/>
              </a:buClr>
              <a:buSzPts val="688"/>
              <a:buFont typeface="Arial"/>
              <a:buNone/>
            </a:pPr>
            <a:r>
              <a:rPr lang="cs" sz="1857"/>
              <a:t>❖ vedoucí regionů:</a:t>
            </a:r>
            <a:endParaRPr sz="1857"/>
          </a:p>
          <a:p>
            <a:pPr marL="0" lvl="0" indent="0" algn="l" rtl="0">
              <a:lnSpc>
                <a:spcPct val="95000"/>
              </a:lnSpc>
              <a:spcBef>
                <a:spcPts val="1200"/>
              </a:spcBef>
              <a:spcAft>
                <a:spcPts val="0"/>
              </a:spcAft>
              <a:buClr>
                <a:schemeClr val="dk2"/>
              </a:buClr>
              <a:buSzPts val="688"/>
              <a:buFont typeface="Arial"/>
              <a:buNone/>
            </a:pPr>
            <a:r>
              <a:rPr lang="cs" sz="1857"/>
              <a:t>Magda Robová - SCM Morava</a:t>
            </a:r>
            <a:endParaRPr sz="1857"/>
          </a:p>
          <a:p>
            <a:pPr marL="0" lvl="0" indent="0" algn="l" rtl="0">
              <a:lnSpc>
                <a:spcPct val="95000"/>
              </a:lnSpc>
              <a:spcBef>
                <a:spcPts val="1200"/>
              </a:spcBef>
              <a:spcAft>
                <a:spcPts val="0"/>
              </a:spcAft>
              <a:buClr>
                <a:schemeClr val="dk2"/>
              </a:buClr>
              <a:buSzPts val="688"/>
              <a:buFont typeface="Arial"/>
              <a:buNone/>
            </a:pPr>
            <a:r>
              <a:rPr lang="cs" sz="1857"/>
              <a:t>Zuzana Mullerová - SCM střední Čechy, SCM západní Čechy</a:t>
            </a:r>
            <a:endParaRPr sz="1857"/>
          </a:p>
          <a:p>
            <a:pPr marL="0" lvl="0" indent="0" algn="l" rtl="0">
              <a:lnSpc>
                <a:spcPct val="95000"/>
              </a:lnSpc>
              <a:spcBef>
                <a:spcPts val="1200"/>
              </a:spcBef>
              <a:spcAft>
                <a:spcPts val="1200"/>
              </a:spcAft>
              <a:buSzPts val="688"/>
              <a:buNone/>
            </a:pPr>
            <a:endParaRPr sz="1425"/>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solidFill>
                  <a:schemeClr val="lt2"/>
                </a:solidFill>
              </a:rPr>
              <a:t>2023</a:t>
            </a:r>
            <a:endParaRPr>
              <a:solidFill>
                <a:schemeClr val="lt2"/>
              </a:solidFill>
            </a:endParaRPr>
          </a:p>
        </p:txBody>
      </p:sp>
      <p:sp>
        <p:nvSpPr>
          <p:cNvPr id="292" name="Google Shape;292;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cs" sz="2100"/>
              <a:t>● 2 společná soustředění regionů v SC Nymburk </a:t>
            </a:r>
            <a:endParaRPr sz="2100"/>
          </a:p>
          <a:p>
            <a:pPr marL="0" lvl="0" indent="0" algn="l" rtl="0">
              <a:lnSpc>
                <a:spcPct val="95000"/>
              </a:lnSpc>
              <a:spcBef>
                <a:spcPts val="1200"/>
              </a:spcBef>
              <a:spcAft>
                <a:spcPts val="0"/>
              </a:spcAft>
              <a:buNone/>
            </a:pPr>
            <a:r>
              <a:rPr lang="cs" sz="2100"/>
              <a:t>● 3 soustředění SCM “A” v SC Nymburk</a:t>
            </a:r>
            <a:endParaRPr sz="2100"/>
          </a:p>
          <a:p>
            <a:pPr marL="0" lvl="0" indent="0" algn="l" rtl="0">
              <a:lnSpc>
                <a:spcPct val="95000"/>
              </a:lnSpc>
              <a:spcBef>
                <a:spcPts val="1200"/>
              </a:spcBef>
              <a:spcAft>
                <a:spcPts val="0"/>
              </a:spcAft>
              <a:buNone/>
            </a:pPr>
            <a:endParaRPr sz="2100"/>
          </a:p>
          <a:p>
            <a:pPr marL="0" lvl="0" indent="0" algn="l" rtl="0">
              <a:lnSpc>
                <a:spcPct val="95000"/>
              </a:lnSpc>
              <a:spcBef>
                <a:spcPts val="1200"/>
              </a:spcBef>
              <a:spcAft>
                <a:spcPts val="0"/>
              </a:spcAft>
              <a:buNone/>
            </a:pPr>
            <a:r>
              <a:rPr lang="cs" sz="2100"/>
              <a:t>❖ 37 členů SCM rozdělených do SCM “A” a 3 regionálních SCM a 1 disciplínového</a:t>
            </a:r>
            <a:endParaRPr sz="2100"/>
          </a:p>
          <a:p>
            <a:pPr marL="0" lvl="0" indent="0" algn="l" rtl="0">
              <a:lnSpc>
                <a:spcPct val="95000"/>
              </a:lnSpc>
              <a:spcBef>
                <a:spcPts val="1200"/>
              </a:spcBef>
              <a:spcAft>
                <a:spcPts val="0"/>
              </a:spcAft>
              <a:buNone/>
            </a:pPr>
            <a:r>
              <a:rPr lang="cs" sz="2100"/>
              <a:t>❖ vedoucí regionů:</a:t>
            </a:r>
            <a:endParaRPr sz="2100"/>
          </a:p>
          <a:p>
            <a:pPr marL="0" lvl="0" indent="0" algn="l" rtl="0">
              <a:lnSpc>
                <a:spcPct val="95000"/>
              </a:lnSpc>
              <a:spcBef>
                <a:spcPts val="1200"/>
              </a:spcBef>
              <a:spcAft>
                <a:spcPts val="0"/>
              </a:spcAft>
              <a:buNone/>
            </a:pPr>
            <a:r>
              <a:rPr lang="cs" sz="2100"/>
              <a:t>Magda Robová - SCM Morava</a:t>
            </a:r>
            <a:endParaRPr sz="2100"/>
          </a:p>
          <a:p>
            <a:pPr marL="0" lvl="0" indent="0" algn="l" rtl="0">
              <a:lnSpc>
                <a:spcPct val="95000"/>
              </a:lnSpc>
              <a:spcBef>
                <a:spcPts val="1200"/>
              </a:spcBef>
              <a:spcAft>
                <a:spcPts val="0"/>
              </a:spcAft>
              <a:buNone/>
            </a:pPr>
            <a:r>
              <a:rPr lang="cs" sz="2100"/>
              <a:t>Tomáš Kovář - SCM střední Čechy, SCM západní Čechy</a:t>
            </a:r>
            <a:endParaRPr sz="2100"/>
          </a:p>
          <a:p>
            <a:pPr marL="0" lvl="0" indent="0" algn="l" rtl="0">
              <a:lnSpc>
                <a:spcPct val="95000"/>
              </a:lnSpc>
              <a:spcBef>
                <a:spcPts val="1200"/>
              </a:spcBef>
              <a:spcAft>
                <a:spcPts val="1200"/>
              </a:spcAft>
              <a:buNone/>
            </a:pPr>
            <a:endParaRPr sz="2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solidFill>
                  <a:schemeClr val="lt2"/>
                </a:solidFill>
              </a:rPr>
              <a:t>2023</a:t>
            </a:r>
            <a:endParaRPr>
              <a:solidFill>
                <a:schemeClr val="lt2"/>
              </a:solidFill>
            </a:endParaRPr>
          </a:p>
        </p:txBody>
      </p:sp>
      <p:sp>
        <p:nvSpPr>
          <p:cNvPr id="298" name="Google Shape;298;p50"/>
          <p:cNvSpPr txBox="1">
            <a:spLocks noGrp="1"/>
          </p:cNvSpPr>
          <p:nvPr>
            <p:ph type="body" idx="1"/>
          </p:nvPr>
        </p:nvSpPr>
        <p:spPr>
          <a:xfrm>
            <a:off x="311700" y="1152475"/>
            <a:ext cx="8520600" cy="372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700" b="1"/>
              <a:t>Cíl pro sezónu 2023</a:t>
            </a:r>
            <a:endParaRPr sz="1700" b="1"/>
          </a:p>
          <a:p>
            <a:pPr marL="0" lvl="0" indent="0" algn="just" rtl="0">
              <a:lnSpc>
                <a:spcPct val="150000"/>
              </a:lnSpc>
              <a:spcBef>
                <a:spcPts val="1200"/>
              </a:spcBef>
              <a:spcAft>
                <a:spcPts val="0"/>
              </a:spcAft>
              <a:buNone/>
            </a:pPr>
            <a:r>
              <a:rPr lang="cs"/>
              <a:t>➢	Zajištění a organizace soustředění SCM</a:t>
            </a:r>
            <a:endParaRPr/>
          </a:p>
          <a:p>
            <a:pPr marL="0" lvl="0" indent="0" algn="just" rtl="0">
              <a:lnSpc>
                <a:spcPct val="150000"/>
              </a:lnSpc>
              <a:spcBef>
                <a:spcPts val="0"/>
              </a:spcBef>
              <a:spcAft>
                <a:spcPts val="0"/>
              </a:spcAft>
              <a:buNone/>
            </a:pPr>
            <a:r>
              <a:rPr lang="cs"/>
              <a:t>➢	Vyhodnocení kritérií pro zařazení do SCM a jejich následná úprava</a:t>
            </a:r>
            <a:endParaRPr/>
          </a:p>
          <a:p>
            <a:pPr marL="0" lvl="0" indent="0" algn="just" rtl="0">
              <a:lnSpc>
                <a:spcPct val="150000"/>
              </a:lnSpc>
              <a:spcBef>
                <a:spcPts val="0"/>
              </a:spcBef>
              <a:spcAft>
                <a:spcPts val="0"/>
              </a:spcAft>
              <a:buNone/>
            </a:pPr>
            <a:r>
              <a:rPr lang="cs"/>
              <a:t>➢	Aktualizace a úprava směrnice S05 Všeobecné podmínky SCM pro období 2021 - 2024 </a:t>
            </a:r>
            <a:endParaRPr/>
          </a:p>
          <a:p>
            <a:pPr marL="0" lvl="0" indent="0" algn="just" rtl="0">
              <a:lnSpc>
                <a:spcPct val="150000"/>
              </a:lnSpc>
              <a:spcBef>
                <a:spcPts val="0"/>
              </a:spcBef>
              <a:spcAft>
                <a:spcPts val="0"/>
              </a:spcAft>
              <a:buNone/>
            </a:pPr>
            <a:r>
              <a:rPr lang="cs"/>
              <a:t>➢	Sběr dat a podnětů od trenérů mládeže k tématu sportovní přípravy lukostřelců</a:t>
            </a:r>
            <a:endParaRPr/>
          </a:p>
          <a:p>
            <a:pPr marL="0" lvl="0" indent="0" algn="just" rtl="0">
              <a:lnSpc>
                <a:spcPct val="150000"/>
              </a:lnSpc>
              <a:spcBef>
                <a:spcPts val="0"/>
              </a:spcBef>
              <a:spcAft>
                <a:spcPts val="0"/>
              </a:spcAft>
              <a:buNone/>
            </a:pPr>
            <a:r>
              <a:rPr lang="cs"/>
              <a:t>➢	Předběžný návrh vzdělávacího programu pro trenéry mládeže ve spolupráci s TMK</a:t>
            </a:r>
            <a:endParaRPr/>
          </a:p>
          <a:p>
            <a:pPr marL="0" lvl="0" indent="0" algn="just" rtl="0">
              <a:lnSpc>
                <a:spcPct val="150000"/>
              </a:lnSpc>
              <a:spcBef>
                <a:spcPts val="0"/>
              </a:spcBef>
              <a:spcAft>
                <a:spcPts val="0"/>
              </a:spcAft>
              <a:buNone/>
            </a:pPr>
            <a:r>
              <a:rPr lang="cs"/>
              <a:t>➢	Zahájení zpracování metodiky sportovní přípravy mládeže ve spolupráci s TMK</a:t>
            </a:r>
            <a:endParaRPr/>
          </a:p>
          <a:p>
            <a:pPr marL="0" lvl="0" indent="0" algn="just" rtl="0">
              <a:lnSpc>
                <a:spcPct val="150000"/>
              </a:lnSpc>
              <a:spcBef>
                <a:spcPts val="0"/>
              </a:spcBef>
              <a:spcAft>
                <a:spcPts val="0"/>
              </a:spcAft>
              <a:buNone/>
            </a:pPr>
            <a:endParaRPr sz="1700"/>
          </a:p>
          <a:p>
            <a:pPr marL="0" lvl="0" indent="0" algn="l" rtl="0">
              <a:spcBef>
                <a:spcPts val="0"/>
              </a:spcBef>
              <a:spcAft>
                <a:spcPts val="1200"/>
              </a:spcAft>
              <a:buClr>
                <a:schemeClr val="dk2"/>
              </a:buClr>
              <a:buSzPts val="1100"/>
              <a:buFont typeface="Arial"/>
              <a:buNone/>
            </a:pPr>
            <a:endParaRPr sz="17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1"/>
          <p:cNvSpPr txBox="1"/>
          <p:nvPr/>
        </p:nvSpPr>
        <p:spPr>
          <a:xfrm>
            <a:off x="0" y="2381338"/>
            <a:ext cx="4473000" cy="15315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Font typeface="Open Sans"/>
              <a:buNone/>
            </a:pPr>
            <a:r>
              <a:rPr lang="cs" sz="4800" b="1">
                <a:solidFill>
                  <a:srgbClr val="20124D"/>
                </a:solidFill>
                <a:latin typeface="Source Sans Pro"/>
                <a:ea typeface="Source Sans Pro"/>
                <a:cs typeface="Source Sans Pro"/>
                <a:sym typeface="Source Sans Pro"/>
              </a:rPr>
              <a:t>Komise rozhodčích</a:t>
            </a:r>
            <a:endParaRPr sz="3600" b="1">
              <a:solidFill>
                <a:srgbClr val="20124D"/>
              </a:solidFill>
              <a:latin typeface="Source Sans Pro"/>
              <a:ea typeface="Source Sans Pro"/>
              <a:cs typeface="Source Sans Pro"/>
              <a:sym typeface="Source Sans Pro"/>
            </a:endParaRPr>
          </a:p>
        </p:txBody>
      </p:sp>
      <p:sp>
        <p:nvSpPr>
          <p:cNvPr id="304" name="Google Shape;304;p51"/>
          <p:cNvSpPr/>
          <p:nvPr/>
        </p:nvSpPr>
        <p:spPr>
          <a:xfrm>
            <a:off x="0" y="50"/>
            <a:ext cx="4473000" cy="2423100"/>
          </a:xfrm>
          <a:prstGeom prst="rect">
            <a:avLst/>
          </a:pr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1"/>
          <p:cNvSpPr/>
          <p:nvPr/>
        </p:nvSpPr>
        <p:spPr>
          <a:xfrm>
            <a:off x="0" y="3947150"/>
            <a:ext cx="4473000" cy="1196100"/>
          </a:xfrm>
          <a:prstGeom prst="rect">
            <a:avLst/>
          </a:pr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6" name="Google Shape;306;p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01525" y="0"/>
            <a:ext cx="4542476" cy="51148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2"/>
          <p:cNvSpPr txBox="1">
            <a:spLocks noGrp="1"/>
          </p:cNvSpPr>
          <p:nvPr>
            <p:ph type="title"/>
          </p:nvPr>
        </p:nvSpPr>
        <p:spPr>
          <a:xfrm>
            <a:off x="224325"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WA a WAE rozhodčí</a:t>
            </a:r>
            <a:endParaRPr/>
          </a:p>
        </p:txBody>
      </p:sp>
      <p:sp>
        <p:nvSpPr>
          <p:cNvPr id="312" name="Google Shape;312;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r>
              <a:rPr lang="cs"/>
              <a:t>Reakreditace dvou mezinárodní licencí mezinárodních rozhodčích WA pro</a:t>
            </a:r>
            <a:endParaRPr/>
          </a:p>
          <a:p>
            <a:pPr marL="0" lvl="0" indent="0" algn="l" rtl="0">
              <a:spcBef>
                <a:spcPts val="1200"/>
              </a:spcBef>
              <a:spcAft>
                <a:spcPts val="0"/>
              </a:spcAft>
              <a:buNone/>
            </a:pPr>
            <a:r>
              <a:rPr lang="cs"/>
              <a:t> Kristinu Reitmaier a Kateřinu Končalovou</a:t>
            </a:r>
            <a:endParaRPr/>
          </a:p>
          <a:p>
            <a:pPr marL="0" lvl="0" indent="0" algn="l" rtl="0">
              <a:spcBef>
                <a:spcPts val="1200"/>
              </a:spcBef>
              <a:spcAft>
                <a:spcPts val="0"/>
              </a:spcAft>
              <a:buNone/>
            </a:pPr>
            <a:endParaRPr/>
          </a:p>
          <a:p>
            <a:pPr marL="0" lvl="0" indent="0" algn="l" rtl="0">
              <a:spcBef>
                <a:spcPts val="1200"/>
              </a:spcBef>
              <a:spcAft>
                <a:spcPts val="0"/>
              </a:spcAft>
              <a:buNone/>
            </a:pPr>
            <a:r>
              <a:rPr lang="cs"/>
              <a:t>Nový kontinentální rozhodčí David Vostřez na semináři v Sallanches</a:t>
            </a:r>
            <a:endParaRPr/>
          </a:p>
          <a:p>
            <a:pPr marL="0" lvl="0" indent="0" algn="l" rtl="0">
              <a:spcBef>
                <a:spcPts val="1200"/>
              </a:spcBef>
              <a:spcAft>
                <a:spcPts val="0"/>
              </a:spcAft>
              <a:buNone/>
            </a:pPr>
            <a:endParaRPr/>
          </a:p>
          <a:p>
            <a:pPr marL="0" lvl="0" indent="0" algn="l" rtl="0">
              <a:spcBef>
                <a:spcPts val="1200"/>
              </a:spcBef>
              <a:spcAft>
                <a:spcPts val="1200"/>
              </a:spcAft>
              <a:buNone/>
            </a:pPr>
            <a:endParaRPr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Seminář rozhodčích</a:t>
            </a:r>
            <a:endParaRPr/>
          </a:p>
        </p:txBody>
      </p:sp>
      <p:sp>
        <p:nvSpPr>
          <p:cNvPr id="318" name="Google Shape;318;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2"/>
              </a:buClr>
              <a:buSzPts val="1100"/>
              <a:buFont typeface="Arial"/>
              <a:buNone/>
            </a:pPr>
            <a:r>
              <a:rPr lang="cs"/>
              <a:t>v rámci listopadu 2022 proběhl seminář rozhodčích, který byl otevřený i pro členy klubů </a:t>
            </a:r>
            <a:endParaRPr/>
          </a:p>
          <a:p>
            <a:pPr marL="457200" lvl="0" indent="-342900" algn="l" rtl="0">
              <a:spcBef>
                <a:spcPts val="1200"/>
              </a:spcBef>
              <a:spcAft>
                <a:spcPts val="0"/>
              </a:spcAft>
              <a:buSzPts val="1800"/>
              <a:buChar char="●"/>
            </a:pPr>
            <a:r>
              <a:rPr lang="cs"/>
              <a:t>42 účastníků</a:t>
            </a:r>
            <a:endParaRPr/>
          </a:p>
          <a:p>
            <a:pPr marL="457200" lvl="0" indent="-342900" algn="l" rtl="0">
              <a:spcBef>
                <a:spcPts val="0"/>
              </a:spcBef>
              <a:spcAft>
                <a:spcPts val="0"/>
              </a:spcAft>
              <a:buSzPts val="1800"/>
              <a:buChar char="●"/>
            </a:pPr>
            <a:r>
              <a:rPr lang="cs"/>
              <a:t>16 zvýšilo třídu</a:t>
            </a:r>
            <a:endParaRPr/>
          </a:p>
          <a:p>
            <a:pPr marL="457200" lvl="0" indent="-342900" algn="l" rtl="0">
              <a:spcBef>
                <a:spcPts val="0"/>
              </a:spcBef>
              <a:spcAft>
                <a:spcPts val="0"/>
              </a:spcAft>
              <a:buSzPts val="1800"/>
              <a:buChar char="●"/>
            </a:pPr>
            <a:r>
              <a:rPr lang="cs"/>
              <a:t>33 rozhodčích v rámci 4 let neobnovilo svou rozhodcovskou platnost</a:t>
            </a:r>
            <a:endParaRPr b="1"/>
          </a:p>
          <a:p>
            <a:pPr marL="0" lvl="0" indent="0" algn="l" rtl="0">
              <a:spcBef>
                <a:spcPts val="1200"/>
              </a:spcBef>
              <a:spcAft>
                <a:spcPts val="0"/>
              </a:spcAft>
              <a:buClr>
                <a:schemeClr val="dk2"/>
              </a:buClr>
              <a:buSzPts val="1100"/>
              <a:buFont typeface="Arial"/>
              <a:buNone/>
            </a:pPr>
            <a:r>
              <a:rPr lang="cs" b="1"/>
              <a:t>Školení nových rozhodčích na podzim letošního roku. </a:t>
            </a:r>
            <a:endParaRPr b="1"/>
          </a:p>
          <a:p>
            <a:pPr marL="0" lvl="0" indent="0" algn="l" rtl="0">
              <a:spcBef>
                <a:spcPts val="1200"/>
              </a:spcBef>
              <a:spcAft>
                <a:spcPts val="1200"/>
              </a:spcAft>
              <a:buNone/>
            </a:pPr>
            <a:endParaRPr/>
          </a:p>
        </p:txBody>
      </p:sp>
      <p:pic>
        <p:nvPicPr>
          <p:cNvPr id="319" name="Google Shape;319;p5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40300" y="3213150"/>
            <a:ext cx="5237724" cy="1930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Sezóna 2021/2022</a:t>
            </a:r>
            <a:endParaRPr/>
          </a:p>
        </p:txBody>
      </p:sp>
      <p:sp>
        <p:nvSpPr>
          <p:cNvPr id="125" name="Google Shape;125;p27"/>
          <p:cNvSpPr txBox="1">
            <a:spLocks noGrp="1"/>
          </p:cNvSpPr>
          <p:nvPr>
            <p:ph type="body" idx="1"/>
          </p:nvPr>
        </p:nvSpPr>
        <p:spPr>
          <a:xfrm>
            <a:off x="311700" y="1152475"/>
            <a:ext cx="8520600" cy="382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cs" sz="1900"/>
              <a:t>Teprve od 10.2.2022 byla možnost sportování bez zásadních covidových omezení.</a:t>
            </a:r>
            <a:endParaRPr sz="1900"/>
          </a:p>
          <a:p>
            <a:pPr marL="0" lvl="0" indent="0" algn="l" rtl="0">
              <a:spcBef>
                <a:spcPts val="1200"/>
              </a:spcBef>
              <a:spcAft>
                <a:spcPts val="0"/>
              </a:spcAft>
              <a:buClr>
                <a:schemeClr val="dk2"/>
              </a:buClr>
              <a:buSzPts val="1100"/>
              <a:buFont typeface="Arial"/>
              <a:buNone/>
            </a:pPr>
            <a:r>
              <a:rPr lang="cs" sz="1900"/>
              <a:t>Na jarním VS 2022 bylo prezentováno, že sezóna 2021/2022 bude po dvou letech první, která by neměla být zásadně ovlivněna epidemiologickými omezeními.</a:t>
            </a:r>
            <a:endParaRPr sz="1900"/>
          </a:p>
          <a:p>
            <a:pPr marL="0" lvl="0" indent="0" algn="l" rtl="0">
              <a:spcBef>
                <a:spcPts val="1200"/>
              </a:spcBef>
              <a:spcAft>
                <a:spcPts val="0"/>
              </a:spcAft>
              <a:buClr>
                <a:schemeClr val="dk2"/>
              </a:buClr>
              <a:buSzPts val="1100"/>
              <a:buFont typeface="Arial"/>
              <a:buNone/>
            </a:pPr>
            <a:r>
              <a:rPr lang="cs" sz="1900"/>
              <a:t>Pro srovnání tedy doplňujeme grafy, které ukazují, že rok 2022 se, co do počtu soutěžících, nejenže dostal na úroveň předcovidových let, ale ve více parametrech došlo k nárůstu počtů soutěžících oproti letům 2018 a 2019. Do srovnání halových MČR jsme zařadili i počty z roku 2023, kdy jsme zaznamenali nejvýraznější nárůst. Doufáme že zbytek roku 2023 ukáže, že se jedná o nárůst trvalejšího charakteru.</a:t>
            </a:r>
            <a:endParaRPr sz="1900"/>
          </a:p>
          <a:p>
            <a:pPr marL="0" lvl="0" indent="0" algn="l" rtl="0">
              <a:spcBef>
                <a:spcPts val="1200"/>
              </a:spcBef>
              <a:spcAft>
                <a:spcPts val="1200"/>
              </a:spcAft>
              <a:buNone/>
            </a:pPr>
            <a:endParaRPr sz="19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4"/>
          <p:cNvSpPr txBox="1"/>
          <p:nvPr/>
        </p:nvSpPr>
        <p:spPr>
          <a:xfrm>
            <a:off x="0" y="2381338"/>
            <a:ext cx="4473000" cy="15315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Font typeface="Open Sans"/>
              <a:buNone/>
            </a:pPr>
            <a:r>
              <a:rPr lang="cs" sz="4800" b="1">
                <a:solidFill>
                  <a:srgbClr val="20124D"/>
                </a:solidFill>
                <a:latin typeface="Source Sans Pro"/>
                <a:ea typeface="Source Sans Pro"/>
                <a:cs typeface="Source Sans Pro"/>
                <a:sym typeface="Source Sans Pro"/>
              </a:rPr>
              <a:t>Komise para lukostřelby</a:t>
            </a:r>
            <a:endParaRPr sz="4800" b="1">
              <a:solidFill>
                <a:srgbClr val="20124D"/>
              </a:solidFill>
              <a:latin typeface="Source Sans Pro"/>
              <a:ea typeface="Source Sans Pro"/>
              <a:cs typeface="Source Sans Pro"/>
              <a:sym typeface="Source Sans Pro"/>
            </a:endParaRPr>
          </a:p>
        </p:txBody>
      </p:sp>
      <p:sp>
        <p:nvSpPr>
          <p:cNvPr id="325" name="Google Shape;325;p54"/>
          <p:cNvSpPr/>
          <p:nvPr/>
        </p:nvSpPr>
        <p:spPr>
          <a:xfrm>
            <a:off x="0" y="50"/>
            <a:ext cx="4473000" cy="2423100"/>
          </a:xfrm>
          <a:prstGeom prst="rect">
            <a:avLst/>
          </a:pr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4"/>
          <p:cNvSpPr/>
          <p:nvPr/>
        </p:nvSpPr>
        <p:spPr>
          <a:xfrm>
            <a:off x="0" y="3947150"/>
            <a:ext cx="4473000" cy="1196100"/>
          </a:xfrm>
          <a:prstGeom prst="rect">
            <a:avLst/>
          </a:pr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7" name="Google Shape;327;p5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0" y="50"/>
            <a:ext cx="4571749" cy="51435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cs" sz="2500"/>
              <a:t>medaile a čelní umístění na vrcholných akcích 2022</a:t>
            </a:r>
            <a:endParaRPr sz="2500"/>
          </a:p>
        </p:txBody>
      </p:sp>
      <p:sp>
        <p:nvSpPr>
          <p:cNvPr id="333" name="Google Shape;333;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cs" sz="1917" b="1"/>
              <a:t>MS v Dubaji (UAE), únor</a:t>
            </a:r>
            <a:endParaRPr sz="1917" b="1"/>
          </a:p>
          <a:p>
            <a:pPr marL="0" lvl="0" indent="0" algn="l" rtl="0">
              <a:spcBef>
                <a:spcPts val="1200"/>
              </a:spcBef>
              <a:spcAft>
                <a:spcPts val="0"/>
              </a:spcAft>
              <a:buNone/>
            </a:pPr>
            <a:r>
              <a:rPr lang="cs" b="1"/>
              <a:t>Drahonínský, muži W1, 3.místo</a:t>
            </a:r>
            <a:endParaRPr b="1"/>
          </a:p>
          <a:p>
            <a:pPr marL="0" lvl="0" indent="0" algn="l" rtl="0">
              <a:spcBef>
                <a:spcPts val="1200"/>
              </a:spcBef>
              <a:spcAft>
                <a:spcPts val="0"/>
              </a:spcAft>
              <a:buNone/>
            </a:pPr>
            <a:r>
              <a:rPr lang="cs" b="1"/>
              <a:t>Brandtlová, ženy W1, 8.místo</a:t>
            </a:r>
            <a:endParaRPr b="1"/>
          </a:p>
          <a:p>
            <a:pPr marL="0" lvl="0" indent="0" algn="l" rtl="0">
              <a:spcBef>
                <a:spcPts val="1200"/>
              </a:spcBef>
              <a:spcAft>
                <a:spcPts val="0"/>
              </a:spcAft>
              <a:buNone/>
            </a:pPr>
            <a:r>
              <a:rPr lang="cs" b="1"/>
              <a:t>Vrzal, muži kladkový luk, 9.místo</a:t>
            </a:r>
            <a:endParaRPr b="1"/>
          </a:p>
          <a:p>
            <a:pPr marL="0" lvl="0" indent="0" algn="l" rtl="0">
              <a:spcBef>
                <a:spcPts val="1200"/>
              </a:spcBef>
              <a:spcAft>
                <a:spcPts val="0"/>
              </a:spcAft>
              <a:buNone/>
            </a:pPr>
            <a:r>
              <a:rPr lang="cs" b="1"/>
              <a:t>Davídek - Drahonínský, W1 double, 3.místo</a:t>
            </a:r>
            <a:endParaRPr b="1"/>
          </a:p>
          <a:p>
            <a:pPr marL="0" lvl="0" indent="0" algn="l" rtl="0">
              <a:spcBef>
                <a:spcPts val="1200"/>
              </a:spcBef>
              <a:spcAft>
                <a:spcPts val="0"/>
              </a:spcAft>
              <a:buNone/>
            </a:pPr>
            <a:r>
              <a:rPr lang="cs" b="1"/>
              <a:t>Drahonínský - Brandtlová, W1 mix, 3.místo    </a:t>
            </a:r>
            <a:endParaRPr b="1"/>
          </a:p>
          <a:p>
            <a:pPr marL="0" lvl="0" indent="0" algn="l" rtl="0">
              <a:spcBef>
                <a:spcPts val="1200"/>
              </a:spcBef>
              <a:spcAft>
                <a:spcPts val="0"/>
              </a:spcAft>
              <a:buClr>
                <a:schemeClr val="dk2"/>
              </a:buClr>
              <a:buSzPct val="61111"/>
              <a:buFont typeface="Arial"/>
              <a:buNone/>
            </a:pPr>
            <a:r>
              <a:rPr lang="cs" b="1"/>
              <a:t>ČR (0 – 0 - 3) celkově na 14. místě v medailovém pořadí zemí</a:t>
            </a:r>
            <a:endParaRPr b="1"/>
          </a:p>
          <a:p>
            <a:pPr marL="0" lvl="0" indent="0" algn="l" rtl="0">
              <a:spcBef>
                <a:spcPts val="1200"/>
              </a:spcBef>
              <a:spcAft>
                <a:spcPts val="0"/>
              </a:spcAft>
              <a:buClr>
                <a:schemeClr val="dk2"/>
              </a:buClr>
              <a:buSzPct val="61111"/>
              <a:buFont typeface="Arial"/>
              <a:buNone/>
            </a:pPr>
            <a:r>
              <a:rPr lang="cs" b="1"/>
              <a:t>MS zúčastnilo 212 lukostřelců a lukostřelkyň ze 40 států.</a:t>
            </a:r>
            <a:endParaRPr b="1"/>
          </a:p>
          <a:p>
            <a:pPr marL="0" lvl="0" indent="0" algn="l" rtl="0">
              <a:spcBef>
                <a:spcPts val="1200"/>
              </a:spcBef>
              <a:spcAft>
                <a:spcPts val="1200"/>
              </a:spcAft>
              <a:buNone/>
            </a:pPr>
            <a:endParaRPr/>
          </a:p>
        </p:txBody>
      </p:sp>
      <p:pic>
        <p:nvPicPr>
          <p:cNvPr id="334" name="Google Shape;334;p5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227675" y="1068426"/>
            <a:ext cx="2228309" cy="33555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6"/>
          <p:cNvSpPr txBox="1"/>
          <p:nvPr/>
        </p:nvSpPr>
        <p:spPr>
          <a:xfrm>
            <a:off x="327775" y="416025"/>
            <a:ext cx="6139500" cy="394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 sz="1900" b="1">
                <a:latin typeface="Source Sans Pro"/>
                <a:ea typeface="Source Sans Pro"/>
                <a:cs typeface="Source Sans Pro"/>
                <a:sym typeface="Source Sans Pro"/>
              </a:rPr>
              <a:t>Světový žebříčkový turnaj a 1.kolo Evropského poháru, </a:t>
            </a:r>
            <a:endParaRPr sz="1900" b="1">
              <a:latin typeface="Source Sans Pro"/>
              <a:ea typeface="Source Sans Pro"/>
              <a:cs typeface="Source Sans Pro"/>
              <a:sym typeface="Source Sans Pro"/>
            </a:endParaRPr>
          </a:p>
          <a:p>
            <a:pPr marL="0" lvl="0" indent="0" algn="l" rtl="0">
              <a:spcBef>
                <a:spcPts val="0"/>
              </a:spcBef>
              <a:spcAft>
                <a:spcPts val="0"/>
              </a:spcAft>
              <a:buNone/>
            </a:pPr>
            <a:r>
              <a:rPr lang="cs" sz="1900" b="1">
                <a:latin typeface="Source Sans Pro"/>
                <a:ea typeface="Source Sans Pro"/>
                <a:cs typeface="Source Sans Pro"/>
                <a:sym typeface="Source Sans Pro"/>
              </a:rPr>
              <a:t>Nové Město nad Metují, červenec</a:t>
            </a:r>
            <a:r>
              <a:rPr lang="cs" sz="1700">
                <a:latin typeface="Source Sans Pro"/>
                <a:ea typeface="Source Sans Pro"/>
                <a:cs typeface="Source Sans Pro"/>
                <a:sym typeface="Source Sans Pro"/>
              </a:rPr>
              <a:t> </a:t>
            </a:r>
            <a:endParaRPr sz="1700">
              <a:latin typeface="Source Sans Pro"/>
              <a:ea typeface="Source Sans Pro"/>
              <a:cs typeface="Source Sans Pro"/>
              <a:sym typeface="Source Sans Pro"/>
            </a:endParaRPr>
          </a:p>
          <a:p>
            <a:pPr marL="0" lvl="0" indent="0" algn="l" rtl="0">
              <a:spcBef>
                <a:spcPts val="0"/>
              </a:spcBef>
              <a:spcAft>
                <a:spcPts val="0"/>
              </a:spcAft>
              <a:buNone/>
            </a:pPr>
            <a:endParaRPr>
              <a:latin typeface="Source Sans Pro"/>
              <a:ea typeface="Source Sans Pro"/>
              <a:cs typeface="Source Sans Pro"/>
              <a:sym typeface="Source Sans Pro"/>
            </a:endParaRPr>
          </a:p>
          <a:p>
            <a:pPr marL="0" lvl="0" indent="0" algn="l" rtl="0">
              <a:lnSpc>
                <a:spcPct val="150000"/>
              </a:lnSpc>
              <a:spcBef>
                <a:spcPts val="0"/>
              </a:spcBef>
              <a:spcAft>
                <a:spcPts val="0"/>
              </a:spcAft>
              <a:buNone/>
            </a:pPr>
            <a:r>
              <a:rPr lang="cs" sz="1700">
                <a:latin typeface="Source Sans Pro"/>
                <a:ea typeface="Source Sans Pro"/>
                <a:cs typeface="Source Sans Pro"/>
                <a:sym typeface="Source Sans Pro"/>
              </a:rPr>
              <a:t>Drahonínský, muži W1, 1.místo</a:t>
            </a:r>
            <a:endParaRPr sz="1700">
              <a:latin typeface="Source Sans Pro"/>
              <a:ea typeface="Source Sans Pro"/>
              <a:cs typeface="Source Sans Pro"/>
              <a:sym typeface="Source Sans Pro"/>
            </a:endParaRPr>
          </a:p>
          <a:p>
            <a:pPr marL="0" lvl="0" indent="0" algn="l" rtl="0">
              <a:lnSpc>
                <a:spcPct val="150000"/>
              </a:lnSpc>
              <a:spcBef>
                <a:spcPts val="0"/>
              </a:spcBef>
              <a:spcAft>
                <a:spcPts val="0"/>
              </a:spcAft>
              <a:buNone/>
            </a:pPr>
            <a:r>
              <a:rPr lang="cs" sz="1700">
                <a:latin typeface="Source Sans Pro"/>
                <a:ea typeface="Source Sans Pro"/>
                <a:cs typeface="Source Sans Pro"/>
                <a:sym typeface="Source Sans Pro"/>
              </a:rPr>
              <a:t>Brandtlová, ženy W1, 2.místo</a:t>
            </a:r>
            <a:endParaRPr sz="1700">
              <a:latin typeface="Source Sans Pro"/>
              <a:ea typeface="Source Sans Pro"/>
              <a:cs typeface="Source Sans Pro"/>
              <a:sym typeface="Source Sans Pro"/>
            </a:endParaRPr>
          </a:p>
          <a:p>
            <a:pPr marL="0" lvl="0" indent="0" algn="l" rtl="0">
              <a:lnSpc>
                <a:spcPct val="150000"/>
              </a:lnSpc>
              <a:spcBef>
                <a:spcPts val="0"/>
              </a:spcBef>
              <a:spcAft>
                <a:spcPts val="0"/>
              </a:spcAft>
              <a:buNone/>
            </a:pPr>
            <a:r>
              <a:rPr lang="cs" sz="1700">
                <a:latin typeface="Source Sans Pro"/>
                <a:ea typeface="Source Sans Pro"/>
                <a:cs typeface="Source Sans Pro"/>
                <a:sym typeface="Source Sans Pro"/>
              </a:rPr>
              <a:t>Košťál, muži reflexní luk, 4.místo</a:t>
            </a:r>
            <a:endParaRPr sz="1700">
              <a:latin typeface="Source Sans Pro"/>
              <a:ea typeface="Source Sans Pro"/>
              <a:cs typeface="Source Sans Pro"/>
              <a:sym typeface="Source Sans Pro"/>
            </a:endParaRPr>
          </a:p>
          <a:p>
            <a:pPr marL="0" lvl="0" indent="0" algn="l" rtl="0">
              <a:lnSpc>
                <a:spcPct val="150000"/>
              </a:lnSpc>
              <a:spcBef>
                <a:spcPts val="0"/>
              </a:spcBef>
              <a:spcAft>
                <a:spcPts val="0"/>
              </a:spcAft>
              <a:buNone/>
            </a:pPr>
            <a:r>
              <a:rPr lang="cs" sz="1700">
                <a:latin typeface="Source Sans Pro"/>
                <a:ea typeface="Source Sans Pro"/>
                <a:cs typeface="Source Sans Pro"/>
                <a:sym typeface="Source Sans Pro"/>
              </a:rPr>
              <a:t>Davídek - Drahonínský, W1 double, 1.místo</a:t>
            </a:r>
            <a:endParaRPr sz="1700">
              <a:latin typeface="Source Sans Pro"/>
              <a:ea typeface="Source Sans Pro"/>
              <a:cs typeface="Source Sans Pro"/>
              <a:sym typeface="Source Sans Pro"/>
            </a:endParaRPr>
          </a:p>
          <a:p>
            <a:pPr marL="0" lvl="0" indent="0" algn="l" rtl="0">
              <a:lnSpc>
                <a:spcPct val="150000"/>
              </a:lnSpc>
              <a:spcBef>
                <a:spcPts val="0"/>
              </a:spcBef>
              <a:spcAft>
                <a:spcPts val="0"/>
              </a:spcAft>
              <a:buNone/>
            </a:pPr>
            <a:r>
              <a:rPr lang="cs" sz="1700">
                <a:latin typeface="Source Sans Pro"/>
                <a:ea typeface="Source Sans Pro"/>
                <a:cs typeface="Source Sans Pro"/>
                <a:sym typeface="Source Sans Pro"/>
              </a:rPr>
              <a:t>Brandtlová - Drahonínský, W1 mix team, 1.místo</a:t>
            </a:r>
            <a:endParaRPr sz="1700">
              <a:latin typeface="Source Sans Pro"/>
              <a:ea typeface="Source Sans Pro"/>
              <a:cs typeface="Source Sans Pro"/>
              <a:sym typeface="Source Sans Pro"/>
            </a:endParaRPr>
          </a:p>
          <a:p>
            <a:pPr marL="0" lvl="0" indent="0" algn="l" rtl="0">
              <a:lnSpc>
                <a:spcPct val="150000"/>
              </a:lnSpc>
              <a:spcBef>
                <a:spcPts val="0"/>
              </a:spcBef>
              <a:spcAft>
                <a:spcPts val="0"/>
              </a:spcAft>
              <a:buNone/>
            </a:pPr>
            <a:endParaRPr sz="1700">
              <a:latin typeface="Source Sans Pro"/>
              <a:ea typeface="Source Sans Pro"/>
              <a:cs typeface="Source Sans Pro"/>
              <a:sym typeface="Source Sans Pro"/>
            </a:endParaRPr>
          </a:p>
          <a:p>
            <a:pPr marL="0" lvl="0" indent="0" algn="l" rtl="0">
              <a:lnSpc>
                <a:spcPct val="150000"/>
              </a:lnSpc>
              <a:spcBef>
                <a:spcPts val="0"/>
              </a:spcBef>
              <a:spcAft>
                <a:spcPts val="0"/>
              </a:spcAft>
              <a:buNone/>
            </a:pPr>
            <a:r>
              <a:rPr lang="cs" sz="1700">
                <a:latin typeface="Source Sans Pro"/>
                <a:ea typeface="Source Sans Pro"/>
                <a:cs typeface="Source Sans Pro"/>
                <a:sym typeface="Source Sans Pro"/>
              </a:rPr>
              <a:t>Kadetová - Bartoš, mix team kladkových luků, 7.místo</a:t>
            </a:r>
            <a:endParaRPr sz="1700">
              <a:latin typeface="Source Sans Pro"/>
              <a:ea typeface="Source Sans Pro"/>
              <a:cs typeface="Source Sans Pro"/>
              <a:sym typeface="Source Sans Pro"/>
            </a:endParaRPr>
          </a:p>
          <a:p>
            <a:pPr marL="0" lvl="0" indent="0" algn="l" rtl="0">
              <a:spcBef>
                <a:spcPts val="0"/>
              </a:spcBef>
              <a:spcAft>
                <a:spcPts val="0"/>
              </a:spcAft>
              <a:buNone/>
            </a:pPr>
            <a:r>
              <a:rPr lang="cs">
                <a:latin typeface="Source Sans Pro"/>
                <a:ea typeface="Source Sans Pro"/>
                <a:cs typeface="Source Sans Pro"/>
                <a:sym typeface="Source Sans Pro"/>
              </a:rPr>
              <a:t> </a:t>
            </a:r>
            <a:endParaRPr>
              <a:latin typeface="Source Sans Pro"/>
              <a:ea typeface="Source Sans Pro"/>
              <a:cs typeface="Source Sans Pro"/>
              <a:sym typeface="Source Sans Pro"/>
            </a:endParaRPr>
          </a:p>
        </p:txBody>
      </p:sp>
      <p:pic>
        <p:nvPicPr>
          <p:cNvPr id="340" name="Google Shape;340;p5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30899" y="884150"/>
            <a:ext cx="3929999" cy="26193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7"/>
          <p:cNvSpPr txBox="1"/>
          <p:nvPr/>
        </p:nvSpPr>
        <p:spPr>
          <a:xfrm>
            <a:off x="416025" y="139400"/>
            <a:ext cx="5723400" cy="503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 sz="1900" b="1">
                <a:latin typeface="Source Sans Pro"/>
                <a:ea typeface="Source Sans Pro"/>
                <a:cs typeface="Source Sans Pro"/>
                <a:sym typeface="Source Sans Pro"/>
              </a:rPr>
              <a:t>Mistrovství Evropy a 2.kolo Evropského poháru</a:t>
            </a:r>
            <a:endParaRPr sz="1900" b="1">
              <a:latin typeface="Source Sans Pro"/>
              <a:ea typeface="Source Sans Pro"/>
              <a:cs typeface="Source Sans Pro"/>
              <a:sym typeface="Source Sans Pro"/>
            </a:endParaRPr>
          </a:p>
          <a:p>
            <a:pPr marL="0" lvl="0" indent="0" algn="l" rtl="0">
              <a:spcBef>
                <a:spcPts val="0"/>
              </a:spcBef>
              <a:spcAft>
                <a:spcPts val="0"/>
              </a:spcAft>
              <a:buNone/>
            </a:pPr>
            <a:r>
              <a:rPr lang="cs" sz="1900" b="1">
                <a:latin typeface="Source Sans Pro"/>
                <a:ea typeface="Source Sans Pro"/>
                <a:cs typeface="Source Sans Pro"/>
                <a:sym typeface="Source Sans Pro"/>
              </a:rPr>
              <a:t>Řím (ITA), srpen </a:t>
            </a:r>
            <a:endParaRPr sz="1900" b="1">
              <a:latin typeface="Source Sans Pro"/>
              <a:ea typeface="Source Sans Pro"/>
              <a:cs typeface="Source Sans Pro"/>
              <a:sym typeface="Source Sans Pro"/>
            </a:endParaRPr>
          </a:p>
          <a:p>
            <a:pPr marL="0" lvl="0" indent="0" algn="l" rtl="0">
              <a:spcBef>
                <a:spcPts val="0"/>
              </a:spcBef>
              <a:spcAft>
                <a:spcPts val="0"/>
              </a:spcAft>
              <a:buNone/>
            </a:pPr>
            <a:endParaRPr sz="1900" b="1">
              <a:latin typeface="Source Sans Pro"/>
              <a:ea typeface="Source Sans Pro"/>
              <a:cs typeface="Source Sans Pro"/>
              <a:sym typeface="Source Sans Pro"/>
            </a:endParaRPr>
          </a:p>
          <a:p>
            <a:pPr marL="0" lvl="0" indent="0" algn="l" rtl="0">
              <a:lnSpc>
                <a:spcPct val="150000"/>
              </a:lnSpc>
              <a:spcBef>
                <a:spcPts val="0"/>
              </a:spcBef>
              <a:spcAft>
                <a:spcPts val="0"/>
              </a:spcAft>
              <a:buNone/>
            </a:pPr>
            <a:r>
              <a:rPr lang="cs" sz="1600" b="1">
                <a:latin typeface="Source Sans Pro"/>
                <a:ea typeface="Source Sans Pro"/>
                <a:cs typeface="Source Sans Pro"/>
                <a:sym typeface="Source Sans Pro"/>
              </a:rPr>
              <a:t>Drahonínský, muži W1, 1.místo</a:t>
            </a:r>
            <a:endParaRPr sz="1600" b="1">
              <a:latin typeface="Source Sans Pro"/>
              <a:ea typeface="Source Sans Pro"/>
              <a:cs typeface="Source Sans Pro"/>
              <a:sym typeface="Source Sans Pro"/>
            </a:endParaRPr>
          </a:p>
          <a:p>
            <a:pPr marL="0" lvl="0" indent="0" algn="l" rtl="0">
              <a:lnSpc>
                <a:spcPct val="150000"/>
              </a:lnSpc>
              <a:spcBef>
                <a:spcPts val="0"/>
              </a:spcBef>
              <a:spcAft>
                <a:spcPts val="0"/>
              </a:spcAft>
              <a:buNone/>
            </a:pPr>
            <a:r>
              <a:rPr lang="cs" sz="1600" b="1">
                <a:latin typeface="Source Sans Pro"/>
                <a:ea typeface="Source Sans Pro"/>
                <a:cs typeface="Source Sans Pro"/>
                <a:sym typeface="Source Sans Pro"/>
              </a:rPr>
              <a:t>Brandtlová, ženy W1, 2.místo</a:t>
            </a:r>
            <a:endParaRPr sz="1600" b="1">
              <a:latin typeface="Source Sans Pro"/>
              <a:ea typeface="Source Sans Pro"/>
              <a:cs typeface="Source Sans Pro"/>
              <a:sym typeface="Source Sans Pro"/>
            </a:endParaRPr>
          </a:p>
          <a:p>
            <a:pPr marL="0" lvl="0" indent="0" algn="l" rtl="0">
              <a:lnSpc>
                <a:spcPct val="150000"/>
              </a:lnSpc>
              <a:spcBef>
                <a:spcPts val="0"/>
              </a:spcBef>
              <a:spcAft>
                <a:spcPts val="0"/>
              </a:spcAft>
              <a:buNone/>
            </a:pPr>
            <a:r>
              <a:rPr lang="cs" sz="1600">
                <a:latin typeface="Source Sans Pro"/>
                <a:ea typeface="Source Sans Pro"/>
                <a:cs typeface="Source Sans Pro"/>
                <a:sym typeface="Source Sans Pro"/>
              </a:rPr>
              <a:t>Košťál, muži reflexní luk, 5.místo</a:t>
            </a:r>
            <a:endParaRPr sz="1600">
              <a:latin typeface="Source Sans Pro"/>
              <a:ea typeface="Source Sans Pro"/>
              <a:cs typeface="Source Sans Pro"/>
              <a:sym typeface="Source Sans Pro"/>
            </a:endParaRPr>
          </a:p>
          <a:p>
            <a:pPr marL="0" lvl="0" indent="0" algn="l" rtl="0">
              <a:lnSpc>
                <a:spcPct val="150000"/>
              </a:lnSpc>
              <a:spcBef>
                <a:spcPts val="0"/>
              </a:spcBef>
              <a:spcAft>
                <a:spcPts val="0"/>
              </a:spcAft>
              <a:buNone/>
            </a:pPr>
            <a:r>
              <a:rPr lang="cs" sz="1600">
                <a:latin typeface="Source Sans Pro"/>
                <a:ea typeface="Source Sans Pro"/>
                <a:cs typeface="Source Sans Pro"/>
                <a:sym typeface="Source Sans Pro"/>
              </a:rPr>
              <a:t>Vrzal, muži kladkový luk, 8.místo</a:t>
            </a:r>
            <a:endParaRPr sz="1600">
              <a:latin typeface="Source Sans Pro"/>
              <a:ea typeface="Source Sans Pro"/>
              <a:cs typeface="Source Sans Pro"/>
              <a:sym typeface="Source Sans Pro"/>
            </a:endParaRPr>
          </a:p>
          <a:p>
            <a:pPr marL="0" lvl="0" indent="0" algn="l" rtl="0">
              <a:lnSpc>
                <a:spcPct val="150000"/>
              </a:lnSpc>
              <a:spcBef>
                <a:spcPts val="0"/>
              </a:spcBef>
              <a:spcAft>
                <a:spcPts val="0"/>
              </a:spcAft>
              <a:buNone/>
            </a:pPr>
            <a:r>
              <a:rPr lang="cs" sz="1600">
                <a:latin typeface="Source Sans Pro"/>
                <a:ea typeface="Source Sans Pro"/>
                <a:cs typeface="Source Sans Pro"/>
                <a:sym typeface="Source Sans Pro"/>
              </a:rPr>
              <a:t>Bartoš, muži kladkový luk, 9.místo</a:t>
            </a:r>
            <a:endParaRPr sz="1600">
              <a:latin typeface="Source Sans Pro"/>
              <a:ea typeface="Source Sans Pro"/>
              <a:cs typeface="Source Sans Pro"/>
              <a:sym typeface="Source Sans Pro"/>
            </a:endParaRPr>
          </a:p>
          <a:p>
            <a:pPr marL="0" lvl="0" indent="0" algn="l" rtl="0">
              <a:lnSpc>
                <a:spcPct val="150000"/>
              </a:lnSpc>
              <a:spcBef>
                <a:spcPts val="0"/>
              </a:spcBef>
              <a:spcAft>
                <a:spcPts val="0"/>
              </a:spcAft>
              <a:buNone/>
            </a:pPr>
            <a:r>
              <a:rPr lang="cs" sz="1600" b="1">
                <a:latin typeface="Source Sans Pro"/>
                <a:ea typeface="Source Sans Pro"/>
                <a:cs typeface="Source Sans Pro"/>
                <a:sym typeface="Source Sans Pro"/>
              </a:rPr>
              <a:t>Drahonínský - Davídek, muži W1 double, 3.místo</a:t>
            </a:r>
            <a:endParaRPr sz="1600" b="1">
              <a:latin typeface="Source Sans Pro"/>
              <a:ea typeface="Source Sans Pro"/>
              <a:cs typeface="Source Sans Pro"/>
              <a:sym typeface="Source Sans Pro"/>
            </a:endParaRPr>
          </a:p>
          <a:p>
            <a:pPr marL="0" lvl="0" indent="0" algn="l" rtl="0">
              <a:lnSpc>
                <a:spcPct val="150000"/>
              </a:lnSpc>
              <a:spcBef>
                <a:spcPts val="0"/>
              </a:spcBef>
              <a:spcAft>
                <a:spcPts val="0"/>
              </a:spcAft>
              <a:buNone/>
            </a:pPr>
            <a:r>
              <a:rPr lang="cs" sz="1600" b="1">
                <a:latin typeface="Source Sans Pro"/>
                <a:ea typeface="Source Sans Pro"/>
                <a:cs typeface="Source Sans Pro"/>
                <a:sym typeface="Source Sans Pro"/>
              </a:rPr>
              <a:t>Drahonínský - Brandtlová, W1 mix team, 3.místo</a:t>
            </a:r>
            <a:endParaRPr sz="1600" b="1">
              <a:latin typeface="Source Sans Pro"/>
              <a:ea typeface="Source Sans Pro"/>
              <a:cs typeface="Source Sans Pro"/>
              <a:sym typeface="Source Sans Pro"/>
            </a:endParaRPr>
          </a:p>
          <a:p>
            <a:pPr marL="0" lvl="0" indent="0" algn="l" rtl="0">
              <a:lnSpc>
                <a:spcPct val="150000"/>
              </a:lnSpc>
              <a:spcBef>
                <a:spcPts val="0"/>
              </a:spcBef>
              <a:spcAft>
                <a:spcPts val="0"/>
              </a:spcAft>
              <a:buNone/>
            </a:pPr>
            <a:r>
              <a:rPr lang="cs" sz="1600">
                <a:latin typeface="Source Sans Pro"/>
                <a:ea typeface="Source Sans Pro"/>
                <a:cs typeface="Source Sans Pro"/>
                <a:sym typeface="Source Sans Pro"/>
              </a:rPr>
              <a:t>Bartoš - Vrzal, muži kladkový luk double, 6.místo</a:t>
            </a:r>
            <a:endParaRPr sz="1600">
              <a:latin typeface="Source Sans Pro"/>
              <a:ea typeface="Source Sans Pro"/>
              <a:cs typeface="Source Sans Pro"/>
              <a:sym typeface="Source Sans Pro"/>
            </a:endParaRPr>
          </a:p>
          <a:p>
            <a:pPr marL="0" lvl="0" indent="0" algn="l" rtl="0">
              <a:lnSpc>
                <a:spcPct val="150000"/>
              </a:lnSpc>
              <a:spcBef>
                <a:spcPts val="0"/>
              </a:spcBef>
              <a:spcAft>
                <a:spcPts val="0"/>
              </a:spcAft>
              <a:buNone/>
            </a:pPr>
            <a:r>
              <a:rPr lang="cs" sz="1600">
                <a:latin typeface="Source Sans Pro"/>
                <a:ea typeface="Source Sans Pro"/>
                <a:cs typeface="Source Sans Pro"/>
                <a:sym typeface="Source Sans Pro"/>
              </a:rPr>
              <a:t>Kuncová - Vrzal, kladkový luk mix team, 7.místo</a:t>
            </a:r>
            <a:r>
              <a:rPr lang="cs" sz="1900">
                <a:latin typeface="Source Sans Pro"/>
                <a:ea typeface="Source Sans Pro"/>
                <a:cs typeface="Source Sans Pro"/>
                <a:sym typeface="Source Sans Pro"/>
              </a:rPr>
              <a:t> </a:t>
            </a:r>
            <a:endParaRPr sz="1900">
              <a:latin typeface="Source Sans Pro"/>
              <a:ea typeface="Source Sans Pro"/>
              <a:cs typeface="Source Sans Pro"/>
              <a:sym typeface="Source Sans Pro"/>
            </a:endParaRPr>
          </a:p>
          <a:p>
            <a:pPr marL="0" lvl="0" indent="0" algn="l" rtl="0">
              <a:lnSpc>
                <a:spcPct val="150000"/>
              </a:lnSpc>
              <a:spcBef>
                <a:spcPts val="0"/>
              </a:spcBef>
              <a:spcAft>
                <a:spcPts val="0"/>
              </a:spcAft>
              <a:buNone/>
            </a:pPr>
            <a:r>
              <a:rPr lang="cs" sz="1500" b="1">
                <a:solidFill>
                  <a:schemeClr val="dk2"/>
                </a:solidFill>
                <a:latin typeface="Calibri"/>
                <a:ea typeface="Calibri"/>
                <a:cs typeface="Calibri"/>
                <a:sym typeface="Calibri"/>
              </a:rPr>
              <a:t>Se ziskem 4 (1-1-2) medailí  lichotivé 4.místo v hodnocení </a:t>
            </a:r>
            <a:endParaRPr sz="1500" b="1">
              <a:solidFill>
                <a:schemeClr val="dk2"/>
              </a:solidFill>
              <a:latin typeface="Calibri"/>
              <a:ea typeface="Calibri"/>
              <a:cs typeface="Calibri"/>
              <a:sym typeface="Calibri"/>
            </a:endParaRPr>
          </a:p>
          <a:p>
            <a:pPr marL="0" lvl="0" indent="0" algn="l" rtl="0">
              <a:lnSpc>
                <a:spcPct val="150000"/>
              </a:lnSpc>
              <a:spcBef>
                <a:spcPts val="0"/>
              </a:spcBef>
              <a:spcAft>
                <a:spcPts val="0"/>
              </a:spcAft>
              <a:buNone/>
            </a:pPr>
            <a:r>
              <a:rPr lang="cs" sz="1500" b="1">
                <a:solidFill>
                  <a:schemeClr val="dk2"/>
                </a:solidFill>
                <a:latin typeface="Calibri"/>
                <a:ea typeface="Calibri"/>
                <a:cs typeface="Calibri"/>
                <a:sym typeface="Calibri"/>
              </a:rPr>
              <a:t>všech 26 zúčastněných zemí. </a:t>
            </a:r>
            <a:endParaRPr sz="2300" b="1">
              <a:latin typeface="Source Sans Pro"/>
              <a:ea typeface="Source Sans Pro"/>
              <a:cs typeface="Source Sans Pro"/>
              <a:sym typeface="Source Sans Pro"/>
            </a:endParaRPr>
          </a:p>
        </p:txBody>
      </p:sp>
      <p:pic>
        <p:nvPicPr>
          <p:cNvPr id="346" name="Google Shape;346;p5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890525" y="349650"/>
            <a:ext cx="3063250" cy="46129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8"/>
          <p:cNvSpPr txBox="1"/>
          <p:nvPr/>
        </p:nvSpPr>
        <p:spPr>
          <a:xfrm>
            <a:off x="4097150" y="75650"/>
            <a:ext cx="4941900" cy="511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 sz="1800" b="1">
                <a:latin typeface="Source Sans Pro"/>
                <a:ea typeface="Source Sans Pro"/>
                <a:cs typeface="Source Sans Pro"/>
                <a:sym typeface="Source Sans Pro"/>
              </a:rPr>
              <a:t>Finále Evropského poháru, Nottingham (GBR), září</a:t>
            </a:r>
            <a:endParaRPr sz="1800" b="1">
              <a:latin typeface="Source Sans Pro"/>
              <a:ea typeface="Source Sans Pro"/>
              <a:cs typeface="Source Sans Pro"/>
              <a:sym typeface="Source Sans Pro"/>
            </a:endParaRPr>
          </a:p>
          <a:p>
            <a:pPr marL="0" lvl="0" indent="0" algn="l" rtl="0">
              <a:spcBef>
                <a:spcPts val="0"/>
              </a:spcBef>
              <a:spcAft>
                <a:spcPts val="0"/>
              </a:spcAft>
              <a:buNone/>
            </a:pPr>
            <a:endParaRPr sz="1800" b="1">
              <a:latin typeface="Source Sans Pro"/>
              <a:ea typeface="Source Sans Pro"/>
              <a:cs typeface="Source Sans Pro"/>
              <a:sym typeface="Source Sans Pro"/>
            </a:endParaRPr>
          </a:p>
          <a:p>
            <a:pPr marL="0" lvl="0" indent="0" algn="l" rtl="0">
              <a:spcBef>
                <a:spcPts val="0"/>
              </a:spcBef>
              <a:spcAft>
                <a:spcPts val="0"/>
              </a:spcAft>
              <a:buNone/>
            </a:pPr>
            <a:endParaRPr sz="1800" b="1">
              <a:latin typeface="Source Sans Pro"/>
              <a:ea typeface="Source Sans Pro"/>
              <a:cs typeface="Source Sans Pro"/>
              <a:sym typeface="Source Sans Pro"/>
            </a:endParaRPr>
          </a:p>
          <a:p>
            <a:pPr marL="0" lvl="0" indent="0" algn="l" rtl="0">
              <a:spcBef>
                <a:spcPts val="0"/>
              </a:spcBef>
              <a:spcAft>
                <a:spcPts val="0"/>
              </a:spcAft>
              <a:buNone/>
            </a:pPr>
            <a:endParaRPr sz="1800" b="1">
              <a:latin typeface="Source Sans Pro"/>
              <a:ea typeface="Source Sans Pro"/>
              <a:cs typeface="Source Sans Pro"/>
              <a:sym typeface="Source Sans Pro"/>
            </a:endParaRPr>
          </a:p>
          <a:p>
            <a:pPr marL="0" lvl="0" indent="0" algn="l" rtl="0">
              <a:spcBef>
                <a:spcPts val="0"/>
              </a:spcBef>
              <a:spcAft>
                <a:spcPts val="0"/>
              </a:spcAft>
              <a:buNone/>
            </a:pPr>
            <a:endParaRPr sz="1800" b="1">
              <a:latin typeface="Source Sans Pro"/>
              <a:ea typeface="Source Sans Pro"/>
              <a:cs typeface="Source Sans Pro"/>
              <a:sym typeface="Source Sans Pro"/>
            </a:endParaRPr>
          </a:p>
          <a:p>
            <a:pPr marL="0" lvl="0" indent="0" algn="l" rtl="0">
              <a:spcBef>
                <a:spcPts val="0"/>
              </a:spcBef>
              <a:spcAft>
                <a:spcPts val="0"/>
              </a:spcAft>
              <a:buNone/>
            </a:pPr>
            <a:endParaRPr sz="1800" b="1">
              <a:latin typeface="Source Sans Pro"/>
              <a:ea typeface="Source Sans Pro"/>
              <a:cs typeface="Source Sans Pro"/>
              <a:sym typeface="Source Sans Pro"/>
            </a:endParaRPr>
          </a:p>
          <a:p>
            <a:pPr marL="0" lvl="0" indent="0" algn="l" rtl="0">
              <a:spcBef>
                <a:spcPts val="0"/>
              </a:spcBef>
              <a:spcAft>
                <a:spcPts val="0"/>
              </a:spcAft>
              <a:buNone/>
            </a:pPr>
            <a:endParaRPr sz="1800" b="1">
              <a:latin typeface="Source Sans Pro"/>
              <a:ea typeface="Source Sans Pro"/>
              <a:cs typeface="Source Sans Pro"/>
              <a:sym typeface="Source Sans Pro"/>
            </a:endParaRPr>
          </a:p>
          <a:p>
            <a:pPr marL="0" lvl="0" indent="0" algn="l" rtl="0">
              <a:spcBef>
                <a:spcPts val="0"/>
              </a:spcBef>
              <a:spcAft>
                <a:spcPts val="0"/>
              </a:spcAft>
              <a:buNone/>
            </a:pPr>
            <a:endParaRPr sz="1800" b="1">
              <a:latin typeface="Source Sans Pro"/>
              <a:ea typeface="Source Sans Pro"/>
              <a:cs typeface="Source Sans Pro"/>
              <a:sym typeface="Source Sans Pro"/>
            </a:endParaRPr>
          </a:p>
          <a:p>
            <a:pPr marL="0" lvl="0" indent="0" algn="l" rtl="0">
              <a:spcBef>
                <a:spcPts val="0"/>
              </a:spcBef>
              <a:spcAft>
                <a:spcPts val="0"/>
              </a:spcAft>
              <a:buNone/>
            </a:pPr>
            <a:endParaRPr sz="1800" b="1">
              <a:latin typeface="Source Sans Pro"/>
              <a:ea typeface="Source Sans Pro"/>
              <a:cs typeface="Source Sans Pro"/>
              <a:sym typeface="Source Sans Pro"/>
            </a:endParaRPr>
          </a:p>
          <a:p>
            <a:pPr marL="0" lvl="0" indent="0" algn="l" rtl="0">
              <a:spcBef>
                <a:spcPts val="0"/>
              </a:spcBef>
              <a:spcAft>
                <a:spcPts val="0"/>
              </a:spcAft>
              <a:buNone/>
            </a:pPr>
            <a:endParaRPr sz="1800" b="1">
              <a:latin typeface="Source Sans Pro"/>
              <a:ea typeface="Source Sans Pro"/>
              <a:cs typeface="Source Sans Pro"/>
              <a:sym typeface="Source Sans Pro"/>
            </a:endParaRPr>
          </a:p>
          <a:p>
            <a:pPr marL="0" lvl="0" indent="0" algn="l" rtl="0">
              <a:spcBef>
                <a:spcPts val="0"/>
              </a:spcBef>
              <a:spcAft>
                <a:spcPts val="0"/>
              </a:spcAft>
              <a:buNone/>
            </a:pPr>
            <a:endParaRPr sz="1800" b="1">
              <a:latin typeface="Source Sans Pro"/>
              <a:ea typeface="Source Sans Pro"/>
              <a:cs typeface="Source Sans Pro"/>
              <a:sym typeface="Source Sans Pro"/>
            </a:endParaRPr>
          </a:p>
          <a:p>
            <a:pPr marL="0" lvl="0" indent="0" algn="l" rtl="0">
              <a:spcBef>
                <a:spcPts val="0"/>
              </a:spcBef>
              <a:spcAft>
                <a:spcPts val="0"/>
              </a:spcAft>
              <a:buNone/>
            </a:pPr>
            <a:r>
              <a:rPr lang="cs" sz="1800" b="1">
                <a:latin typeface="Source Sans Pro"/>
                <a:ea typeface="Source Sans Pro"/>
                <a:cs typeface="Source Sans Pro"/>
                <a:sym typeface="Source Sans Pro"/>
              </a:rPr>
              <a:t>Brandtlová, ženy W1, 2.místo</a:t>
            </a:r>
            <a:endParaRPr sz="1800" b="1">
              <a:latin typeface="Source Sans Pro"/>
              <a:ea typeface="Source Sans Pro"/>
              <a:cs typeface="Source Sans Pro"/>
              <a:sym typeface="Source Sans Pro"/>
            </a:endParaRPr>
          </a:p>
          <a:p>
            <a:pPr marL="0" lvl="0" indent="0" algn="just" rtl="0">
              <a:lnSpc>
                <a:spcPct val="115000"/>
              </a:lnSpc>
              <a:spcBef>
                <a:spcPts val="1200"/>
              </a:spcBef>
              <a:spcAft>
                <a:spcPts val="0"/>
              </a:spcAft>
              <a:buClr>
                <a:schemeClr val="dk2"/>
              </a:buClr>
              <a:buSzPts val="1100"/>
              <a:buFont typeface="Arial"/>
              <a:buNone/>
            </a:pPr>
            <a:r>
              <a:rPr lang="cs">
                <a:solidFill>
                  <a:schemeClr val="dk2"/>
                </a:solidFill>
                <a:latin typeface="Verdana"/>
                <a:ea typeface="Verdana"/>
                <a:cs typeface="Verdana"/>
                <a:sym typeface="Verdana"/>
              </a:rPr>
              <a:t>Účast ve finále si dále vybojovali David Drahonínský (W1) a Karel Davídek (W1); oba se však v závěru náročné sezóny omluvili ze zdravotních důvodů.</a:t>
            </a:r>
            <a:endParaRPr>
              <a:solidFill>
                <a:schemeClr val="dk2"/>
              </a:solidFill>
              <a:latin typeface="Verdana"/>
              <a:ea typeface="Verdana"/>
              <a:cs typeface="Verdana"/>
              <a:sym typeface="Verdana"/>
            </a:endParaRPr>
          </a:p>
          <a:p>
            <a:pPr marL="0" lvl="0" indent="0" algn="l" rtl="0">
              <a:spcBef>
                <a:spcPts val="1200"/>
              </a:spcBef>
              <a:spcAft>
                <a:spcPts val="0"/>
              </a:spcAft>
              <a:buNone/>
            </a:pPr>
            <a:r>
              <a:rPr lang="cs" sz="1800">
                <a:latin typeface="Source Sans Pro"/>
                <a:ea typeface="Source Sans Pro"/>
                <a:cs typeface="Source Sans Pro"/>
                <a:sym typeface="Source Sans Pro"/>
              </a:rPr>
              <a:t> </a:t>
            </a:r>
            <a:endParaRPr sz="1800">
              <a:latin typeface="Source Sans Pro"/>
              <a:ea typeface="Source Sans Pro"/>
              <a:cs typeface="Source Sans Pro"/>
              <a:sym typeface="Source Sans Pro"/>
            </a:endParaRPr>
          </a:p>
        </p:txBody>
      </p:sp>
      <p:pic>
        <p:nvPicPr>
          <p:cNvPr id="352" name="Google Shape;352;p5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903875" y="567875"/>
            <a:ext cx="2848500" cy="2696702"/>
          </a:xfrm>
          <a:prstGeom prst="rect">
            <a:avLst/>
          </a:prstGeom>
          <a:noFill/>
          <a:ln>
            <a:noFill/>
          </a:ln>
        </p:spPr>
      </p:pic>
      <p:pic>
        <p:nvPicPr>
          <p:cNvPr id="353" name="Google Shape;353;p5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19625" y="278475"/>
            <a:ext cx="3135426" cy="472157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9"/>
          <p:cNvSpPr txBox="1"/>
          <p:nvPr/>
        </p:nvSpPr>
        <p:spPr>
          <a:xfrm flipH="1">
            <a:off x="718550" y="557900"/>
            <a:ext cx="7441800" cy="4186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cs" sz="1700">
                <a:latin typeface="Source Sans Pro"/>
                <a:ea typeface="Source Sans Pro"/>
                <a:cs typeface="Source Sans Pro"/>
                <a:sym typeface="Source Sans Pro"/>
              </a:rPr>
              <a:t>S</a:t>
            </a:r>
            <a:r>
              <a:rPr lang="cs" sz="2000">
                <a:latin typeface="Source Sans Pro"/>
                <a:ea typeface="Source Sans Pro"/>
                <a:cs typeface="Source Sans Pro"/>
                <a:sym typeface="Source Sans Pro"/>
              </a:rPr>
              <a:t>ezónu 2022 hodnotím jako spíše úspěšnou. Je evidentní, že v naší para reprezentaci dlouhodobě dominují  kategorie W1. Budu se opakovat, když řeknu, že David Drahonínský je světovou lukostřeleckou celebritou a že je v přípravě i závodech skutečným profesionálem. </a:t>
            </a:r>
            <a:endParaRPr sz="2000">
              <a:latin typeface="Source Sans Pro"/>
              <a:ea typeface="Source Sans Pro"/>
              <a:cs typeface="Source Sans Pro"/>
              <a:sym typeface="Source Sans Pro"/>
            </a:endParaRPr>
          </a:p>
          <a:p>
            <a:pPr marL="0" lvl="0" indent="0" algn="just" rtl="0">
              <a:spcBef>
                <a:spcPts val="0"/>
              </a:spcBef>
              <a:spcAft>
                <a:spcPts val="0"/>
              </a:spcAft>
              <a:buNone/>
            </a:pPr>
            <a:r>
              <a:rPr lang="cs" sz="2000">
                <a:latin typeface="Source Sans Pro"/>
                <a:ea typeface="Source Sans Pro"/>
                <a:cs typeface="Source Sans Pro"/>
                <a:sym typeface="Source Sans Pro"/>
              </a:rPr>
              <a:t>Přes kladné hodnocení ale uplynulou sezónu poznamenaly mnohé zdravotní problémy Šárky Musilové, Martina Chaloupského, Lenky Kuncové; vyloženě smolný byl pozitivní Covid test jinak skvěle připraveného Vaška Košťála (RMO) před nástupem do letadla na MS. Dlouhodobě mimo reprezentaci je Markéta Sidková (RWO). Na celé sezóně se negativně podepsal také systém (ne)financování paralukostřelby, parasportu obecně, čehož dozvuky řešíme interně i veřejně přes massmedia dodnes. </a:t>
            </a:r>
            <a:endParaRPr sz="2000">
              <a:latin typeface="Source Sans Pro"/>
              <a:ea typeface="Source Sans Pro"/>
              <a:cs typeface="Source Sans Pro"/>
              <a:sym typeface="Source Sans Pr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0"/>
          <p:cNvSpPr txBox="1"/>
          <p:nvPr/>
        </p:nvSpPr>
        <p:spPr>
          <a:xfrm>
            <a:off x="466450" y="680750"/>
            <a:ext cx="7261500" cy="3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cs" sz="1800">
                <a:latin typeface="Source Sans Pro"/>
                <a:ea typeface="Source Sans Pro"/>
                <a:cs typeface="Source Sans Pro"/>
                <a:sym typeface="Source Sans Pro"/>
              </a:rPr>
              <a:t>V roce 2023 se tři vrcholné paralukostřelecké akce konají “doma”. V květnu Světový žebříčkový turnaj a 1.kolo EP v Novém Městě nad Metují. V červenci pak MS a PQ v Plzni. A v září Finále EP paralukostřelců v Novém Městě nad Metují. Pouze v srpnu si reprezentační družstvo “odskočí” na ME, 2.kolo EP a kontinentální PQ do Rotterdamu (NED).</a:t>
            </a:r>
            <a:endParaRPr sz="180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cs" sz="1800">
                <a:latin typeface="Source Sans Pro"/>
                <a:ea typeface="Source Sans Pro"/>
                <a:cs typeface="Source Sans Pro"/>
                <a:sym typeface="Source Sans Pro"/>
              </a:rPr>
              <a:t>Nadcházející sezóna je klíčová pro kvalifikaci na LPH 2024 do Paříže. </a:t>
            </a:r>
            <a:r>
              <a:rPr lang="cs" sz="1800">
                <a:solidFill>
                  <a:schemeClr val="dk2"/>
                </a:solidFill>
                <a:latin typeface="Source Sans Pro"/>
                <a:ea typeface="Source Sans Pro"/>
                <a:cs typeface="Source Sans Pro"/>
                <a:sym typeface="Source Sans Pro"/>
              </a:rPr>
              <a:t>Na paralympiádě startují muži a ženy ve W1, v reflexu nebo kladkovém luku. V družstvech pouze dvoučlenné mix týmy W1, nebo reflex, nebo compound.</a:t>
            </a:r>
            <a:endParaRPr sz="180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cs" sz="1800">
                <a:latin typeface="Source Sans Pro"/>
                <a:ea typeface="Source Sans Pro"/>
                <a:cs typeface="Source Sans Pro"/>
                <a:sym typeface="Source Sans Pro"/>
              </a:rPr>
              <a:t>Uzdravená a v plné přípravě je Šárka Pultar Musilová (W1). Do formy a k reflexnímu luku se vrací Martin Chaloupský.  </a:t>
            </a:r>
            <a:endParaRPr sz="1800">
              <a:latin typeface="Source Sans Pro"/>
              <a:ea typeface="Source Sans Pro"/>
              <a:cs typeface="Source Sans Pro"/>
              <a:sym typeface="Source Sans Pro"/>
            </a:endParaRPr>
          </a:p>
          <a:p>
            <a:pPr marL="0" lvl="0" indent="0" algn="l" rtl="0">
              <a:spcBef>
                <a:spcPts val="0"/>
              </a:spcBef>
              <a:spcAft>
                <a:spcPts val="0"/>
              </a:spcAft>
              <a:buNone/>
            </a:pPr>
            <a:endParaRPr sz="1800">
              <a:latin typeface="Source Sans Pro"/>
              <a:ea typeface="Source Sans Pro"/>
              <a:cs typeface="Source Sans Pro"/>
              <a:sym typeface="Source Sans Pr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1"/>
          <p:cNvSpPr txBox="1"/>
          <p:nvPr/>
        </p:nvSpPr>
        <p:spPr>
          <a:xfrm>
            <a:off x="403400" y="378200"/>
            <a:ext cx="8143800" cy="483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 sz="1800">
                <a:latin typeface="Source Sans Pro"/>
                <a:ea typeface="Source Sans Pro"/>
                <a:cs typeface="Source Sans Pro"/>
                <a:sym typeface="Source Sans Pro"/>
              </a:rPr>
              <a:t>Do nové sezóny vstupujeme v zeštíhlené sestavě Komise paralukostřelby: Šnajdr, Suda, Králíková, Králík; ale s rozšířeným realizačním týmem. Při nominacích na vrcholné akce plánujeme více přihlížet k aktuální sportovní formě a schopnosti závodníka/ ce se prosadit v mezinárodní, nebo aspoň kvalitní domácí konkurenci: především v eliminacích a v družstvech.</a:t>
            </a:r>
            <a:endParaRPr sz="1800">
              <a:latin typeface="Source Sans Pro"/>
              <a:ea typeface="Source Sans Pro"/>
              <a:cs typeface="Source Sans Pro"/>
              <a:sym typeface="Source Sans Pro"/>
            </a:endParaRPr>
          </a:p>
          <a:p>
            <a:pPr marL="0" lvl="0" indent="0" algn="l" rtl="0">
              <a:spcBef>
                <a:spcPts val="0"/>
              </a:spcBef>
              <a:spcAft>
                <a:spcPts val="0"/>
              </a:spcAft>
              <a:buNone/>
            </a:pPr>
            <a:r>
              <a:rPr lang="cs" sz="1800">
                <a:latin typeface="Source Sans Pro"/>
                <a:ea typeface="Source Sans Pro"/>
                <a:cs typeface="Source Sans Pro"/>
                <a:sym typeface="Source Sans Pro"/>
              </a:rPr>
              <a:t>Jednotnou přípravu, společná soustředění, testovací srazy a větší vliv vedoucího trenéra na jednotlivé závodníky dlouhodobě podvazuje nedostatečné a pozdní financování paralukostřelby (parasportu) na reprezentační a svazové úrovni. Bohužel, letos už vykazuje NSA min. čtyřměsíční skluz při zveřejnění výzvy. Jestliže je do konce dubna uzávěrka příjmu žádostí, mohlo by v pololetí přijít vyrozumění a v ideálním případě na konci léta peníze na účet ČLS. Snad to tedy bude dříve než loni tzv. “osobní budgety” reprezentantů k 17.říjnu resp. peníze na provoz a administrativu gestorství paralukostřelby až 14.prosince!</a:t>
            </a:r>
            <a:endParaRPr sz="1800">
              <a:latin typeface="Source Sans Pro"/>
              <a:ea typeface="Source Sans Pro"/>
              <a:cs typeface="Source Sans Pro"/>
              <a:sym typeface="Source Sans Pro"/>
            </a:endParaRPr>
          </a:p>
          <a:p>
            <a:pPr marL="0" lvl="0" indent="0" algn="l" rtl="0">
              <a:spcBef>
                <a:spcPts val="0"/>
              </a:spcBef>
              <a:spcAft>
                <a:spcPts val="0"/>
              </a:spcAft>
              <a:buNone/>
            </a:pPr>
            <a:r>
              <a:rPr lang="cs" sz="1800">
                <a:latin typeface="Source Sans Pro"/>
                <a:ea typeface="Source Sans Pro"/>
                <a:cs typeface="Source Sans Pro"/>
                <a:sym typeface="Source Sans Pro"/>
              </a:rPr>
              <a:t>Nezbývá než doufat, že momentální mediální aktivita některých našich parareprezentantů, intenzivní jednání ČPV resp. vedení ČLS na NSA povedou k nápravě.    </a:t>
            </a:r>
            <a:endParaRPr sz="1800">
              <a:latin typeface="Source Sans Pro"/>
              <a:ea typeface="Source Sans Pro"/>
              <a:cs typeface="Source Sans Pro"/>
              <a:sym typeface="Source Sans Pro"/>
            </a:endParaRPr>
          </a:p>
          <a:p>
            <a:pPr marL="0" lvl="0" indent="0" algn="l"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6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0" y="0"/>
            <a:ext cx="4572000" cy="5143500"/>
          </a:xfrm>
          <a:prstGeom prst="rect">
            <a:avLst/>
          </a:prstGeom>
          <a:noFill/>
          <a:ln>
            <a:noFill/>
          </a:ln>
        </p:spPr>
      </p:pic>
      <p:sp>
        <p:nvSpPr>
          <p:cNvPr id="374" name="Google Shape;374;p62"/>
          <p:cNvSpPr txBox="1"/>
          <p:nvPr/>
        </p:nvSpPr>
        <p:spPr>
          <a:xfrm>
            <a:off x="0" y="2381338"/>
            <a:ext cx="4473000" cy="15315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Font typeface="Open Sans"/>
              <a:buNone/>
            </a:pPr>
            <a:r>
              <a:rPr lang="cs" sz="4800" b="1">
                <a:solidFill>
                  <a:srgbClr val="20124D"/>
                </a:solidFill>
                <a:latin typeface="Source Sans Pro"/>
                <a:ea typeface="Source Sans Pro"/>
                <a:cs typeface="Source Sans Pro"/>
                <a:sym typeface="Source Sans Pro"/>
              </a:rPr>
              <a:t>Komise 3D lukostřelby</a:t>
            </a:r>
            <a:endParaRPr sz="4800" b="1">
              <a:solidFill>
                <a:srgbClr val="20124D"/>
              </a:solidFill>
              <a:latin typeface="Source Sans Pro"/>
              <a:ea typeface="Source Sans Pro"/>
              <a:cs typeface="Source Sans Pro"/>
              <a:sym typeface="Source Sans Pro"/>
            </a:endParaRPr>
          </a:p>
        </p:txBody>
      </p:sp>
      <p:sp>
        <p:nvSpPr>
          <p:cNvPr id="375" name="Google Shape;375;p62"/>
          <p:cNvSpPr/>
          <p:nvPr/>
        </p:nvSpPr>
        <p:spPr>
          <a:xfrm>
            <a:off x="0" y="50"/>
            <a:ext cx="4473000" cy="2423100"/>
          </a:xfrm>
          <a:prstGeom prst="rect">
            <a:avLst/>
          </a:pr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2"/>
          <p:cNvSpPr/>
          <p:nvPr/>
        </p:nvSpPr>
        <p:spPr>
          <a:xfrm>
            <a:off x="0" y="3947150"/>
            <a:ext cx="4473000" cy="1196100"/>
          </a:xfrm>
          <a:prstGeom prst="rect">
            <a:avLst/>
          </a:pr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7" name="Google Shape;377;p6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572000" y="0"/>
            <a:ext cx="4572001" cy="5143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Co se povedlo </a:t>
            </a:r>
            <a:endParaRPr/>
          </a:p>
        </p:txBody>
      </p:sp>
      <p:sp>
        <p:nvSpPr>
          <p:cNvPr id="383" name="Google Shape;383;p63"/>
          <p:cNvSpPr txBox="1">
            <a:spLocks noGrp="1"/>
          </p:cNvSpPr>
          <p:nvPr>
            <p:ph type="body" idx="1"/>
          </p:nvPr>
        </p:nvSpPr>
        <p:spPr>
          <a:xfrm>
            <a:off x="311700" y="1068425"/>
            <a:ext cx="85206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cs" sz="1400"/>
              <a:t>Běží kvalitní seriál pohárových závodů. V roce 2022 se podařilo uspořádat 8 závodů. V roce 2023 jich bude celkem 15</a:t>
            </a:r>
            <a:endParaRPr sz="1400"/>
          </a:p>
          <a:p>
            <a:pPr marL="457200" lvl="0" indent="-317500" algn="l" rtl="0">
              <a:spcBef>
                <a:spcPts val="0"/>
              </a:spcBef>
              <a:spcAft>
                <a:spcPts val="0"/>
              </a:spcAft>
              <a:buSzPts val="1400"/>
              <a:buChar char="●"/>
            </a:pPr>
            <a:r>
              <a:rPr lang="cs" sz="1400"/>
              <a:t>Úspěšná reprezentace na MS v Itálii - Terni</a:t>
            </a:r>
            <a:endParaRPr sz="1400"/>
          </a:p>
          <a:p>
            <a:pPr marL="457200" lvl="0" indent="-317500" algn="l" rtl="0">
              <a:spcBef>
                <a:spcPts val="0"/>
              </a:spcBef>
              <a:spcAft>
                <a:spcPts val="0"/>
              </a:spcAft>
              <a:buSzPts val="1400"/>
              <a:buChar char="●"/>
            </a:pPr>
            <a:r>
              <a:rPr lang="cs" sz="1400"/>
              <a:t>Vznik sportovního centra mládeže 3D lukostřelba / terénní lukostřelba</a:t>
            </a:r>
            <a:endParaRPr sz="1400"/>
          </a:p>
          <a:p>
            <a:pPr marL="457200" lvl="0" indent="-317500" algn="l" rtl="0">
              <a:spcBef>
                <a:spcPts val="0"/>
              </a:spcBef>
              <a:spcAft>
                <a:spcPts val="0"/>
              </a:spcAft>
              <a:buSzPts val="1400"/>
              <a:buChar char="●"/>
            </a:pPr>
            <a:r>
              <a:rPr lang="cs" sz="1400"/>
              <a:t>Vznik kategorie 3D lukostřelec roku v Anketě lukostřelec roku</a:t>
            </a:r>
            <a:endParaRPr sz="1400"/>
          </a:p>
          <a:p>
            <a:pPr marL="457200" lvl="0" indent="-317500" algn="l" rtl="0">
              <a:spcBef>
                <a:spcPts val="0"/>
              </a:spcBef>
              <a:spcAft>
                <a:spcPts val="0"/>
              </a:spcAft>
              <a:buSzPts val="1400"/>
              <a:buChar char="●"/>
            </a:pPr>
            <a:r>
              <a:rPr lang="cs" sz="1400"/>
              <a:t>Roste konkurence, kvalita střelců a úroveň závodů</a:t>
            </a:r>
            <a:endParaRPr sz="1400"/>
          </a:p>
          <a:p>
            <a:pPr marL="457200" lvl="0" indent="-317500" algn="l" rtl="0">
              <a:spcBef>
                <a:spcPts val="0"/>
              </a:spcBef>
              <a:spcAft>
                <a:spcPts val="0"/>
              </a:spcAft>
              <a:buSzPts val="1400"/>
              <a:buChar char="●"/>
            </a:pPr>
            <a:r>
              <a:rPr lang="cs" sz="1400"/>
              <a:t>Uspořádání MČR ve 3D lukostřelbě jako dvoudenní závod </a:t>
            </a:r>
            <a:endParaRPr sz="1400"/>
          </a:p>
          <a:p>
            <a:pPr marL="457200" lvl="0" indent="-317500" algn="l" rtl="0">
              <a:spcBef>
                <a:spcPts val="0"/>
              </a:spcBef>
              <a:spcAft>
                <a:spcPts val="0"/>
              </a:spcAft>
              <a:buSzPts val="1400"/>
              <a:buChar char="●"/>
            </a:pPr>
            <a:r>
              <a:rPr lang="cs" sz="1400"/>
              <a:t>Dokument z MČR ve Vrchlabí</a:t>
            </a:r>
            <a:endParaRPr sz="1400"/>
          </a:p>
          <a:p>
            <a:pPr marL="0" lvl="0" indent="0" algn="l" rtl="0">
              <a:spcBef>
                <a:spcPts val="1200"/>
              </a:spcBef>
              <a:spcAft>
                <a:spcPts val="0"/>
              </a:spcAft>
              <a:buClr>
                <a:schemeClr val="dk2"/>
              </a:buClr>
              <a:buSzPts val="1100"/>
              <a:buFont typeface="Arial"/>
              <a:buNone/>
            </a:pPr>
            <a:endParaRPr/>
          </a:p>
          <a:p>
            <a:pPr marL="0" lvl="0" indent="0" algn="l" rtl="0">
              <a:spcBef>
                <a:spcPts val="1200"/>
              </a:spcBef>
              <a:spcAft>
                <a:spcPts val="1200"/>
              </a:spcAft>
              <a:buNone/>
            </a:pPr>
            <a:endParaRPr/>
          </a:p>
        </p:txBody>
      </p:sp>
      <p:pic>
        <p:nvPicPr>
          <p:cNvPr id="384" name="Google Shape;384;p6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17150" y="1864050"/>
            <a:ext cx="1031575" cy="1040800"/>
          </a:xfrm>
          <a:prstGeom prst="rect">
            <a:avLst/>
          </a:prstGeom>
          <a:noFill/>
          <a:ln>
            <a:noFill/>
          </a:ln>
        </p:spPr>
      </p:pic>
      <p:pic>
        <p:nvPicPr>
          <p:cNvPr id="385" name="Google Shape;385;p6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119925" y="3201350"/>
            <a:ext cx="5656624" cy="1811900"/>
          </a:xfrm>
          <a:prstGeom prst="rect">
            <a:avLst/>
          </a:prstGeom>
          <a:noFill/>
          <a:ln>
            <a:noFill/>
          </a:ln>
        </p:spPr>
      </p:pic>
      <p:pic>
        <p:nvPicPr>
          <p:cNvPr id="386" name="Google Shape;386;p6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25339" y="3201350"/>
            <a:ext cx="2548035" cy="1811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Srovnání v grafech</a:t>
            </a:r>
            <a:endParaRPr/>
          </a:p>
        </p:txBody>
      </p:sp>
      <p:sp>
        <p:nvSpPr>
          <p:cNvPr id="131" name="Google Shape;131;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2"/>
              </a:buClr>
              <a:buSzPts val="1100"/>
              <a:buFont typeface="Arial"/>
              <a:buNone/>
            </a:pPr>
            <a:endParaRPr/>
          </a:p>
          <a:p>
            <a:pPr marL="0" lvl="0" indent="0" algn="l" rtl="0">
              <a:spcBef>
                <a:spcPts val="1200"/>
              </a:spcBef>
              <a:spcAft>
                <a:spcPts val="1200"/>
              </a:spcAft>
              <a:buNone/>
            </a:pPr>
            <a:endParaRPr/>
          </a:p>
        </p:txBody>
      </p:sp>
      <p:pic>
        <p:nvPicPr>
          <p:cNvPr id="132" name="Google Shape;132;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644175" y="1275375"/>
            <a:ext cx="5683930" cy="3416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Cíle pro rok 2023</a:t>
            </a:r>
            <a:endParaRPr/>
          </a:p>
        </p:txBody>
      </p:sp>
      <p:sp>
        <p:nvSpPr>
          <p:cNvPr id="392" name="Google Shape;392;p64"/>
          <p:cNvSpPr txBox="1">
            <a:spLocks noGrp="1"/>
          </p:cNvSpPr>
          <p:nvPr>
            <p:ph type="body" idx="1"/>
          </p:nvPr>
        </p:nvSpPr>
        <p:spPr>
          <a:xfrm>
            <a:off x="311700" y="1152475"/>
            <a:ext cx="5938500" cy="37602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cs" sz="1400"/>
              <a:t>Hlavním úkolem komise pro rozvoj 3D lukostřelby pod ČLS je zajištění kalendáře závodů na další sezónu. </a:t>
            </a:r>
            <a:endParaRPr sz="1400"/>
          </a:p>
          <a:p>
            <a:pPr marL="457200" lvl="0" indent="-317500" algn="l" rtl="0">
              <a:spcBef>
                <a:spcPts val="0"/>
              </a:spcBef>
              <a:spcAft>
                <a:spcPts val="0"/>
              </a:spcAft>
              <a:buSzPts val="1400"/>
              <a:buChar char="●"/>
            </a:pPr>
            <a:r>
              <a:rPr lang="cs" sz="1400"/>
              <a:t>Informovat o změně pravidel WA pro 3D</a:t>
            </a:r>
            <a:endParaRPr sz="1400"/>
          </a:p>
          <a:p>
            <a:pPr marL="457200" lvl="0" indent="-317500" algn="l" rtl="0">
              <a:spcBef>
                <a:spcPts val="0"/>
              </a:spcBef>
              <a:spcAft>
                <a:spcPts val="0"/>
              </a:spcAft>
              <a:buSzPts val="1400"/>
              <a:buChar char="●"/>
            </a:pPr>
            <a:r>
              <a:rPr lang="cs" sz="1400"/>
              <a:t>Nadále pomáhat nově vstupujícím klubům do ČLS a pracovat na jejich organizační soběstačnosti při pořádání soutěží. </a:t>
            </a:r>
            <a:endParaRPr sz="1400"/>
          </a:p>
          <a:p>
            <a:pPr marL="457200" lvl="0" indent="-317500" algn="l" rtl="0">
              <a:spcBef>
                <a:spcPts val="0"/>
              </a:spcBef>
              <a:spcAft>
                <a:spcPts val="0"/>
              </a:spcAft>
              <a:buSzPts val="1400"/>
              <a:buChar char="●"/>
            </a:pPr>
            <a:r>
              <a:rPr lang="cs" sz="1400"/>
              <a:t>Nadále využívat Facebookový a Instagramový profil 3D lukostřelba - ČLS, kde komise aktivně propaguje závody, informace o závodech, výsledky, fotografie ze závodů a snaží se vytvářet povědomí o 3D lukostřelbě pod ČLS. </a:t>
            </a:r>
            <a:endParaRPr sz="1400"/>
          </a:p>
          <a:p>
            <a:pPr marL="457200" lvl="0" indent="-317500" algn="l" rtl="0">
              <a:spcBef>
                <a:spcPts val="0"/>
              </a:spcBef>
              <a:spcAft>
                <a:spcPts val="0"/>
              </a:spcAft>
              <a:buSzPts val="1400"/>
              <a:buChar char="●"/>
            </a:pPr>
            <a:r>
              <a:rPr lang="cs" sz="1400"/>
              <a:t>Aktivně spolupracovat s komisí reprezentace na přípravách na ME v Itálii.</a:t>
            </a:r>
            <a:endParaRPr sz="1400"/>
          </a:p>
          <a:p>
            <a:pPr marL="457200" lvl="0" indent="-317500" algn="l" rtl="0">
              <a:spcBef>
                <a:spcPts val="0"/>
              </a:spcBef>
              <a:spcAft>
                <a:spcPts val="0"/>
              </a:spcAft>
              <a:buSzPts val="1400"/>
              <a:buChar char="●"/>
            </a:pPr>
            <a:r>
              <a:rPr lang="cs" sz="1400"/>
              <a:t>Stanovení nových limitů pro reprezentaci 3d lukostřelby. </a:t>
            </a:r>
            <a:endParaRPr sz="1400"/>
          </a:p>
          <a:p>
            <a:pPr marL="457200" lvl="0" indent="-317500" algn="l" rtl="0">
              <a:spcBef>
                <a:spcPts val="0"/>
              </a:spcBef>
              <a:spcAft>
                <a:spcPts val="0"/>
              </a:spcAft>
              <a:buSzPts val="1400"/>
              <a:buChar char="●"/>
            </a:pPr>
            <a:r>
              <a:rPr lang="cs" sz="1400"/>
              <a:t>MČR – opět uspořádat jako dvoudenní a uspořádat soutěž družstev</a:t>
            </a:r>
            <a:endParaRPr sz="1400"/>
          </a:p>
          <a:p>
            <a:pPr marL="457200" lvl="0" indent="-317500" algn="l" rtl="0">
              <a:spcBef>
                <a:spcPts val="0"/>
              </a:spcBef>
              <a:spcAft>
                <a:spcPts val="0"/>
              </a:spcAft>
              <a:buSzPts val="1400"/>
              <a:buChar char="●"/>
            </a:pPr>
            <a:r>
              <a:rPr lang="cs" sz="1400"/>
              <a:t>Sestavit scénář dvoudenních MČR s přesnými podmínkami eliminací</a:t>
            </a:r>
            <a:endParaRPr sz="1400"/>
          </a:p>
        </p:txBody>
      </p:sp>
      <p:pic>
        <p:nvPicPr>
          <p:cNvPr id="393" name="Google Shape;393;p6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299100" y="1204900"/>
            <a:ext cx="2589001" cy="354623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buFont typeface="Arial"/>
              <a:buNone/>
            </a:pPr>
            <a:r>
              <a:rPr lang="cs"/>
              <a:t>Cíle pro rok 2023</a:t>
            </a:r>
            <a:endParaRPr/>
          </a:p>
        </p:txBody>
      </p:sp>
      <p:sp>
        <p:nvSpPr>
          <p:cNvPr id="399" name="Google Shape;399;p65"/>
          <p:cNvSpPr txBox="1">
            <a:spLocks noGrp="1"/>
          </p:cNvSpPr>
          <p:nvPr>
            <p:ph type="body" idx="1"/>
          </p:nvPr>
        </p:nvSpPr>
        <p:spPr>
          <a:xfrm>
            <a:off x="311700" y="1152475"/>
            <a:ext cx="8520600" cy="37602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Char char="●"/>
            </a:pPr>
            <a:r>
              <a:rPr lang="cs"/>
              <a:t>Medaile. Sehnat sponzory a vyrobit nové. S novým vzhledem. Od klubů vnímáno velice pozitivně.</a:t>
            </a:r>
            <a:endParaRPr/>
          </a:p>
          <a:p>
            <a:pPr marL="457200" lvl="0" indent="-334327" algn="l" rtl="0">
              <a:spcBef>
                <a:spcPts val="0"/>
              </a:spcBef>
              <a:spcAft>
                <a:spcPts val="0"/>
              </a:spcAft>
              <a:buSzPct val="100000"/>
              <a:buChar char="●"/>
            </a:pPr>
            <a:r>
              <a:rPr lang="cs"/>
              <a:t>Opět vyhodnotit pohár ČLS 3D lukostřelby na MČR. Začíná se z toho stávat tradice. Důstojné předání a posiluje dobrého vnímání Poháru ČLS a svazu obecně. </a:t>
            </a:r>
            <a:endParaRPr/>
          </a:p>
          <a:p>
            <a:pPr marL="457200" lvl="0" indent="-334327" algn="l" rtl="0">
              <a:spcBef>
                <a:spcPts val="0"/>
              </a:spcBef>
              <a:spcAft>
                <a:spcPts val="0"/>
              </a:spcAft>
              <a:buSzPct val="100000"/>
              <a:buChar char="●"/>
            </a:pPr>
            <a:r>
              <a:rPr lang="cs"/>
              <a:t>Anketa lukostřelec roku – ponaučení z první ankety nastavení spravedlivějších pravidel pro zařazení do ankety</a:t>
            </a:r>
            <a:endParaRPr/>
          </a:p>
          <a:p>
            <a:pPr marL="457200" lvl="0" indent="-334327" algn="l" rtl="0">
              <a:spcBef>
                <a:spcPts val="0"/>
              </a:spcBef>
              <a:spcAft>
                <a:spcPts val="0"/>
              </a:spcAft>
              <a:buSzPct val="100000"/>
              <a:buChar char="●"/>
            </a:pPr>
            <a:r>
              <a:rPr lang="cs"/>
              <a:t>Propagace Sportovního centra mládeže ČLS - 3D lukostřelba/terénní. Aktivní spolupráce s koordinátorem SCM </a:t>
            </a:r>
            <a:endParaRPr/>
          </a:p>
          <a:p>
            <a:pPr marL="457200" lvl="0" indent="-334327" algn="l" rtl="0">
              <a:spcBef>
                <a:spcPts val="0"/>
              </a:spcBef>
              <a:spcAft>
                <a:spcPts val="0"/>
              </a:spcAft>
              <a:buSzPct val="100000"/>
              <a:buChar char="●"/>
            </a:pPr>
            <a:r>
              <a:rPr lang="cs"/>
              <a:t>Vyjednat s předsednictvem otevření kategorie tradiční luk v Halové lukostřelbě</a:t>
            </a:r>
            <a:endParaRPr/>
          </a:p>
          <a:p>
            <a:pPr marL="457200" lvl="0" indent="-334327" algn="l" rtl="0">
              <a:spcBef>
                <a:spcPts val="0"/>
              </a:spcBef>
              <a:spcAft>
                <a:spcPts val="0"/>
              </a:spcAft>
              <a:buSzPct val="100000"/>
              <a:buChar char="●"/>
            </a:pPr>
            <a:r>
              <a:rPr lang="cs"/>
              <a:t>Motivace střelců kategorie kladkový luk na pohárových 3D závodech</a:t>
            </a:r>
            <a:endParaRPr/>
          </a:p>
          <a:p>
            <a:pPr marL="457200" lvl="0" indent="-334327" algn="l" rtl="0">
              <a:spcBef>
                <a:spcPts val="0"/>
              </a:spcBef>
              <a:spcAft>
                <a:spcPts val="0"/>
              </a:spcAft>
              <a:buSzPct val="100000"/>
              <a:buChar char="●"/>
            </a:pPr>
            <a:r>
              <a:rPr lang="cs"/>
              <a:t>Na sezónu 2022/23 opětovně podpořit pořádání závodů formou zajištění rozhodčích v režii ČLS. Tímto způsobem se daří proškolovat rozhodčí přímo na závodech. Také je velice dobře vnímáno od pořadatelů závodů jako vstřícná pomoc od ČLS přes vysoké náklady na pořádání závodů a nízké účasti.</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Zhodnocení MS Itálie Terni</a:t>
            </a:r>
            <a:endParaRPr/>
          </a:p>
        </p:txBody>
      </p:sp>
      <p:sp>
        <p:nvSpPr>
          <p:cNvPr id="405" name="Google Shape;405;p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cs" sz="1400"/>
              <a:t>Účast 12-ti členné reprezentace na MS v Terni byla úspěšná. Pět se probojovalo do eliminací a nejlepší skončil na 7. místě. Opět se ukázalo, že světová konkurence roste a nedává nic zadarmo. Také je na MS vidět, že si celosvětově 3D získává oblibu. Účast v kategoriích významně rok od roku roste a výkony závodníků se zlepšují. Také úroveň závodů se každý rok mění a toto mistrovství patřilo k těm těžším nejen náročností tratí, ale i počasím které zavládlo při soubojích.</a:t>
            </a:r>
            <a:endParaRPr sz="1400"/>
          </a:p>
        </p:txBody>
      </p:sp>
      <p:pic>
        <p:nvPicPr>
          <p:cNvPr id="406" name="Google Shape;406;p6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01625" y="2571750"/>
            <a:ext cx="3831649" cy="2450675"/>
          </a:xfrm>
          <a:prstGeom prst="rect">
            <a:avLst/>
          </a:prstGeom>
          <a:noFill/>
          <a:ln>
            <a:noFill/>
          </a:ln>
        </p:spPr>
      </p:pic>
      <p:pic>
        <p:nvPicPr>
          <p:cNvPr id="407" name="Google Shape;407;p6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790202" y="2571750"/>
            <a:ext cx="3671424" cy="245067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buFont typeface="Arial"/>
              <a:buNone/>
            </a:pPr>
            <a:r>
              <a:rPr lang="cs"/>
              <a:t>Zhodnocení MS Itálie Terni</a:t>
            </a:r>
            <a:endParaRPr/>
          </a:p>
        </p:txBody>
      </p:sp>
      <p:sp>
        <p:nvSpPr>
          <p:cNvPr id="413" name="Google Shape;413;p67"/>
          <p:cNvSpPr txBox="1">
            <a:spLocks noGrp="1"/>
          </p:cNvSpPr>
          <p:nvPr>
            <p:ph type="body" idx="1"/>
          </p:nvPr>
        </p:nvSpPr>
        <p:spPr>
          <a:xfrm>
            <a:off x="311700" y="1152475"/>
            <a:ext cx="36294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cs" sz="1400" b="1"/>
              <a:t>Holý luk – muži (46 v kategorii)</a:t>
            </a:r>
            <a:endParaRPr sz="1400" b="1"/>
          </a:p>
          <a:p>
            <a:pPr marL="0" lvl="0" indent="0" algn="l" rtl="0">
              <a:spcBef>
                <a:spcPts val="1200"/>
              </a:spcBef>
              <a:spcAft>
                <a:spcPts val="0"/>
              </a:spcAft>
              <a:buNone/>
            </a:pPr>
            <a:r>
              <a:rPr lang="cs" sz="1400"/>
              <a:t>19. Pavel Bajtl – postup do soubojů</a:t>
            </a:r>
            <a:br>
              <a:rPr lang="cs" sz="1400"/>
            </a:br>
            <a:r>
              <a:rPr lang="cs" sz="1400"/>
              <a:t>24. Petr Nižnanský </a:t>
            </a:r>
            <a:br>
              <a:rPr lang="cs" sz="1400"/>
            </a:br>
            <a:r>
              <a:rPr lang="cs" sz="1400"/>
              <a:t>36. Pavel Kučera </a:t>
            </a:r>
            <a:endParaRPr sz="1400"/>
          </a:p>
          <a:p>
            <a:pPr marL="0" lvl="0" indent="0" algn="l" rtl="0">
              <a:spcBef>
                <a:spcPts val="1200"/>
              </a:spcBef>
              <a:spcAft>
                <a:spcPts val="0"/>
              </a:spcAft>
              <a:buNone/>
            </a:pPr>
            <a:r>
              <a:rPr lang="cs" sz="1400" b="1"/>
              <a:t>Holý luk – ženy (33 v kategorii)</a:t>
            </a:r>
            <a:endParaRPr sz="1400" b="1"/>
          </a:p>
          <a:p>
            <a:pPr marL="0" lvl="0" indent="0" algn="l" rtl="0">
              <a:spcBef>
                <a:spcPts val="1200"/>
              </a:spcBef>
              <a:spcAft>
                <a:spcPts val="0"/>
              </a:spcAft>
              <a:buNone/>
            </a:pPr>
            <a:r>
              <a:rPr lang="cs" sz="1400"/>
              <a:t>30. Veronika Neufusová </a:t>
            </a:r>
            <a:br>
              <a:rPr lang="cs" sz="1400"/>
            </a:br>
            <a:r>
              <a:rPr lang="cs" sz="1400"/>
              <a:t>32. Monika Nymburská </a:t>
            </a:r>
            <a:endParaRPr sz="1400"/>
          </a:p>
          <a:p>
            <a:pPr marL="0" lvl="0" indent="0" algn="l" rtl="0">
              <a:spcBef>
                <a:spcPts val="1200"/>
              </a:spcBef>
              <a:spcAft>
                <a:spcPts val="0"/>
              </a:spcAft>
              <a:buNone/>
            </a:pPr>
            <a:r>
              <a:rPr lang="cs" sz="1400" b="1"/>
              <a:t>Tradiční luk – muži (52 v kategorii)</a:t>
            </a:r>
            <a:endParaRPr sz="1400" b="1"/>
          </a:p>
          <a:p>
            <a:pPr marL="0" lvl="0" indent="0" algn="l" rtl="0">
              <a:spcBef>
                <a:spcPts val="1200"/>
              </a:spcBef>
              <a:spcAft>
                <a:spcPts val="1200"/>
              </a:spcAft>
              <a:buNone/>
            </a:pPr>
            <a:r>
              <a:rPr lang="cs" sz="1400"/>
              <a:t>15. Petr Madurkay – postup do soubojů</a:t>
            </a:r>
            <a:br>
              <a:rPr lang="cs" sz="1400"/>
            </a:br>
            <a:r>
              <a:rPr lang="cs" sz="1400"/>
              <a:t>44. Jiří Gebauer - 3D Pálava</a:t>
            </a:r>
            <a:endParaRPr sz="1400"/>
          </a:p>
        </p:txBody>
      </p:sp>
      <p:sp>
        <p:nvSpPr>
          <p:cNvPr id="414" name="Google Shape;414;p67"/>
          <p:cNvSpPr txBox="1">
            <a:spLocks noGrp="1"/>
          </p:cNvSpPr>
          <p:nvPr>
            <p:ph type="body" idx="1"/>
          </p:nvPr>
        </p:nvSpPr>
        <p:spPr>
          <a:xfrm>
            <a:off x="4755675" y="1152475"/>
            <a:ext cx="3629400" cy="326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cs" sz="1400" b="1"/>
              <a:t>Tradiční luk – ženy (36 v kategorii)</a:t>
            </a:r>
            <a:endParaRPr sz="1400" b="1"/>
          </a:p>
          <a:p>
            <a:pPr marL="0" lvl="0" indent="0" algn="l" rtl="0">
              <a:spcBef>
                <a:spcPts val="1200"/>
              </a:spcBef>
              <a:spcAft>
                <a:spcPts val="0"/>
              </a:spcAft>
              <a:buNone/>
            </a:pPr>
            <a:r>
              <a:rPr lang="cs" sz="1400"/>
              <a:t>7. Jarmila Korábečná – postup do soubojů</a:t>
            </a:r>
            <a:br>
              <a:rPr lang="cs" sz="1400"/>
            </a:br>
            <a:r>
              <a:rPr lang="cs" sz="1400"/>
              <a:t>19. Radka Navrátilová – postup do soubojů</a:t>
            </a:r>
            <a:endParaRPr sz="1400"/>
          </a:p>
          <a:p>
            <a:pPr marL="0" lvl="0" indent="0" algn="l" rtl="0">
              <a:spcBef>
                <a:spcPts val="1200"/>
              </a:spcBef>
              <a:spcAft>
                <a:spcPts val="0"/>
              </a:spcAft>
              <a:buNone/>
            </a:pPr>
            <a:r>
              <a:rPr lang="cs" sz="1400" b="1"/>
              <a:t>Dlouhý luk – muži (51 v kategorii)</a:t>
            </a:r>
            <a:endParaRPr sz="1400" b="1"/>
          </a:p>
          <a:p>
            <a:pPr marL="0" lvl="0" indent="0" algn="l" rtl="0">
              <a:spcBef>
                <a:spcPts val="1200"/>
              </a:spcBef>
              <a:spcAft>
                <a:spcPts val="0"/>
              </a:spcAft>
              <a:buNone/>
            </a:pPr>
            <a:r>
              <a:rPr lang="cs" sz="1400"/>
              <a:t>15. Ladislav Koráb – postup do soubojů</a:t>
            </a:r>
            <a:br>
              <a:rPr lang="cs" sz="1400"/>
            </a:br>
            <a:r>
              <a:rPr lang="cs" sz="1400"/>
              <a:t>37. Dalibor Peška – 3D Pálava</a:t>
            </a:r>
            <a:br>
              <a:rPr lang="cs" sz="1400"/>
            </a:br>
            <a:r>
              <a:rPr lang="cs" sz="1400"/>
              <a:t>Ondřej Fasura - 3D Pálava – nedokončil z rodinných důvodů</a:t>
            </a:r>
            <a:endParaRPr sz="1400"/>
          </a:p>
          <a:p>
            <a:pPr marL="0" lvl="0" indent="0" algn="l" rtl="0">
              <a:spcBef>
                <a:spcPts val="1200"/>
              </a:spcBef>
              <a:spcAft>
                <a:spcPts val="0"/>
              </a:spcAft>
              <a:buNone/>
            </a:pPr>
            <a:r>
              <a:rPr lang="cs" sz="1400" b="1"/>
              <a:t>Děkujeme</a:t>
            </a:r>
            <a:endParaRPr sz="1400" b="1"/>
          </a:p>
          <a:p>
            <a:pPr marL="0" lvl="0" indent="0" algn="l" rtl="0">
              <a:spcBef>
                <a:spcPts val="1200"/>
              </a:spcBef>
              <a:spcAft>
                <a:spcPts val="1200"/>
              </a:spcAft>
              <a:buNone/>
            </a:pPr>
            <a:r>
              <a:rPr lang="cs" sz="1400"/>
              <a:t>3D reprezentace si zaslouží naši úctu, protože cesta k MS je těžká a zvládnou ji jen ti nejlepší.</a:t>
            </a:r>
            <a:endParaRPr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Nová sezóna v reprezentaci </a:t>
            </a:r>
            <a:endParaRPr/>
          </a:p>
        </p:txBody>
      </p:sp>
      <p:sp>
        <p:nvSpPr>
          <p:cNvPr id="420" name="Google Shape;420;p68"/>
          <p:cNvSpPr txBox="1">
            <a:spLocks noGrp="1"/>
          </p:cNvSpPr>
          <p:nvPr>
            <p:ph type="body" idx="1"/>
          </p:nvPr>
        </p:nvSpPr>
        <p:spPr>
          <a:xfrm>
            <a:off x="311700" y="1502800"/>
            <a:ext cx="3780900" cy="33222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cs" sz="1400" b="1"/>
              <a:t>Holý luk - muži</a:t>
            </a:r>
            <a:br>
              <a:rPr lang="cs" sz="1400"/>
            </a:br>
            <a:r>
              <a:rPr lang="cs" sz="1400"/>
              <a:t>1. Petr Nižnanský I. Královský LK Praha 9,11</a:t>
            </a:r>
            <a:br>
              <a:rPr lang="cs" sz="1400"/>
            </a:br>
            <a:r>
              <a:rPr lang="cs" sz="1400"/>
              <a:t>2. Pavel Bajtl SK Lukostřelba-Libichov 8,89</a:t>
            </a:r>
            <a:br>
              <a:rPr lang="cs" sz="1400"/>
            </a:br>
            <a:r>
              <a:rPr lang="cs" sz="1400"/>
              <a:t>3. Tomáš Ehl Bows club "Chimera" 8,86</a:t>
            </a:r>
            <a:endParaRPr sz="1400"/>
          </a:p>
          <a:p>
            <a:pPr marL="0" lvl="0" indent="0" algn="l" rtl="0">
              <a:lnSpc>
                <a:spcPct val="95000"/>
              </a:lnSpc>
              <a:spcBef>
                <a:spcPts val="1200"/>
              </a:spcBef>
              <a:spcAft>
                <a:spcPts val="0"/>
              </a:spcAft>
              <a:buSzPts val="852"/>
              <a:buNone/>
            </a:pPr>
            <a:r>
              <a:rPr lang="cs" sz="1400" b="1"/>
              <a:t>Holý luk - ženy</a:t>
            </a:r>
            <a:br>
              <a:rPr lang="cs" sz="1400"/>
            </a:br>
            <a:r>
              <a:rPr lang="cs" sz="1400"/>
              <a:t>1. Věra Majerová SK Lukostřelba Libichov 8,42</a:t>
            </a:r>
            <a:endParaRPr sz="1400"/>
          </a:p>
          <a:p>
            <a:pPr marL="0" lvl="0" indent="0" algn="l" rtl="0">
              <a:lnSpc>
                <a:spcPct val="95000"/>
              </a:lnSpc>
              <a:spcBef>
                <a:spcPts val="1200"/>
              </a:spcBef>
              <a:spcAft>
                <a:spcPts val="0"/>
              </a:spcAft>
              <a:buSzPts val="852"/>
              <a:buNone/>
            </a:pPr>
            <a:r>
              <a:rPr lang="cs" sz="1400" b="1"/>
              <a:t>Tradiční luk - muži</a:t>
            </a:r>
            <a:br>
              <a:rPr lang="cs" sz="1400" b="1"/>
            </a:br>
            <a:r>
              <a:rPr lang="cs" sz="1400"/>
              <a:t>1. Petr Madurkay Bows club "Chimera" 8,61</a:t>
            </a:r>
            <a:br>
              <a:rPr lang="cs" sz="1400"/>
            </a:br>
            <a:r>
              <a:rPr lang="cs" sz="1400"/>
              <a:t>2. Tomáš Rožnovský dp Lukostřelba Zlín 8,24</a:t>
            </a:r>
            <a:endParaRPr sz="1400"/>
          </a:p>
          <a:p>
            <a:pPr marL="0" lvl="0" indent="0" algn="l" rtl="0">
              <a:lnSpc>
                <a:spcPct val="95000"/>
              </a:lnSpc>
              <a:spcBef>
                <a:spcPts val="1200"/>
              </a:spcBef>
              <a:spcAft>
                <a:spcPts val="1200"/>
              </a:spcAft>
              <a:buClr>
                <a:schemeClr val="dk2"/>
              </a:buClr>
              <a:buSzPts val="852"/>
              <a:buFont typeface="Arial"/>
              <a:buNone/>
            </a:pPr>
            <a:r>
              <a:rPr lang="cs" sz="1400" b="1"/>
              <a:t>Tradiční luk - ženy</a:t>
            </a:r>
            <a:br>
              <a:rPr lang="cs" sz="1400"/>
            </a:br>
            <a:r>
              <a:rPr lang="cs" sz="1400"/>
              <a:t>1 Jarmila Korábečná LK Dopohody 7,83</a:t>
            </a:r>
            <a:br>
              <a:rPr lang="cs" sz="1400"/>
            </a:br>
            <a:r>
              <a:rPr lang="cs" sz="1400"/>
              <a:t>2 Jitka Ostenová SK Lukostřelba-Libichov 7,06</a:t>
            </a:r>
            <a:br>
              <a:rPr lang="cs" sz="1400"/>
            </a:br>
            <a:r>
              <a:rPr lang="cs" sz="1400"/>
              <a:t>3 Radka Navrátilová LK Phoenix Kostelec 6,79</a:t>
            </a:r>
            <a:endParaRPr sz="1400"/>
          </a:p>
        </p:txBody>
      </p:sp>
      <p:sp>
        <p:nvSpPr>
          <p:cNvPr id="421" name="Google Shape;421;p68"/>
          <p:cNvSpPr txBox="1">
            <a:spLocks noGrp="1"/>
          </p:cNvSpPr>
          <p:nvPr>
            <p:ph type="body" idx="1"/>
          </p:nvPr>
        </p:nvSpPr>
        <p:spPr>
          <a:xfrm>
            <a:off x="311700" y="1077563"/>
            <a:ext cx="8520600" cy="4161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cs"/>
              <a:t>V letošním roce je naplánováno ME v Itálii a limity splnilo 12 lukostřelců. </a:t>
            </a:r>
            <a:endParaRPr/>
          </a:p>
        </p:txBody>
      </p:sp>
      <p:sp>
        <p:nvSpPr>
          <p:cNvPr id="422" name="Google Shape;422;p68"/>
          <p:cNvSpPr txBox="1">
            <a:spLocks noGrp="1"/>
          </p:cNvSpPr>
          <p:nvPr>
            <p:ph type="body" idx="1"/>
          </p:nvPr>
        </p:nvSpPr>
        <p:spPr>
          <a:xfrm>
            <a:off x="4860475" y="1568575"/>
            <a:ext cx="3685200" cy="22851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2"/>
              </a:buClr>
              <a:buSzPts val="688"/>
              <a:buFont typeface="Arial"/>
              <a:buNone/>
            </a:pPr>
            <a:r>
              <a:rPr lang="cs" sz="1425" b="1"/>
              <a:t>Tradiční luk - kadetky</a:t>
            </a:r>
            <a:endParaRPr sz="1425" b="1"/>
          </a:p>
          <a:p>
            <a:pPr marL="0" lvl="0" indent="0" algn="l" rtl="0">
              <a:lnSpc>
                <a:spcPct val="95000"/>
              </a:lnSpc>
              <a:spcBef>
                <a:spcPts val="1200"/>
              </a:spcBef>
              <a:spcAft>
                <a:spcPts val="0"/>
              </a:spcAft>
              <a:buClr>
                <a:schemeClr val="dk2"/>
              </a:buClr>
              <a:buSzPts val="688"/>
              <a:buFont typeface="Arial"/>
              <a:buNone/>
            </a:pPr>
            <a:r>
              <a:rPr lang="cs" sz="1425"/>
              <a:t>1 Zuzana Pešková 3D Pálava 6,67</a:t>
            </a:r>
            <a:endParaRPr sz="1425"/>
          </a:p>
          <a:p>
            <a:pPr marL="0" lvl="0" indent="0" algn="l" rtl="0">
              <a:lnSpc>
                <a:spcPct val="95000"/>
              </a:lnSpc>
              <a:spcBef>
                <a:spcPts val="1200"/>
              </a:spcBef>
              <a:spcAft>
                <a:spcPts val="0"/>
              </a:spcAft>
              <a:buClr>
                <a:schemeClr val="dk2"/>
              </a:buClr>
              <a:buSzPts val="688"/>
              <a:buFont typeface="Arial"/>
              <a:buNone/>
            </a:pPr>
            <a:r>
              <a:rPr lang="cs" sz="1425" b="1"/>
              <a:t>Dlouhý luk - muži</a:t>
            </a:r>
            <a:endParaRPr sz="1425" b="1"/>
          </a:p>
          <a:p>
            <a:pPr marL="0" lvl="0" indent="0" algn="l" rtl="0">
              <a:lnSpc>
                <a:spcPct val="95000"/>
              </a:lnSpc>
              <a:spcBef>
                <a:spcPts val="1200"/>
              </a:spcBef>
              <a:spcAft>
                <a:spcPts val="0"/>
              </a:spcAft>
              <a:buClr>
                <a:schemeClr val="dk2"/>
              </a:buClr>
              <a:buSzPts val="688"/>
              <a:buFont typeface="Arial"/>
              <a:buNone/>
            </a:pPr>
            <a:r>
              <a:rPr lang="cs" sz="1425"/>
              <a:t>1 Ladislav Koráb LK ARNI-Valteřice 7,68</a:t>
            </a:r>
            <a:endParaRPr sz="1425"/>
          </a:p>
          <a:p>
            <a:pPr marL="0" lvl="0" indent="0" algn="l" rtl="0">
              <a:lnSpc>
                <a:spcPct val="95000"/>
              </a:lnSpc>
              <a:spcBef>
                <a:spcPts val="1200"/>
              </a:spcBef>
              <a:spcAft>
                <a:spcPts val="0"/>
              </a:spcAft>
              <a:buClr>
                <a:schemeClr val="dk2"/>
              </a:buClr>
              <a:buSzPts val="688"/>
              <a:buFont typeface="Arial"/>
              <a:buNone/>
            </a:pPr>
            <a:r>
              <a:rPr lang="cs" sz="1425" b="1"/>
              <a:t>Dlouhý luk – ženy</a:t>
            </a:r>
            <a:endParaRPr sz="1425" b="1"/>
          </a:p>
          <a:p>
            <a:pPr marL="0" lvl="0" indent="0" algn="l" rtl="0">
              <a:lnSpc>
                <a:spcPct val="95000"/>
              </a:lnSpc>
              <a:spcBef>
                <a:spcPts val="1200"/>
              </a:spcBef>
              <a:spcAft>
                <a:spcPts val="0"/>
              </a:spcAft>
              <a:buClr>
                <a:schemeClr val="dk2"/>
              </a:buClr>
              <a:buSzPts val="688"/>
              <a:buFont typeface="Arial"/>
              <a:buNone/>
            </a:pPr>
            <a:r>
              <a:rPr lang="cs" sz="1425"/>
              <a:t>1 Petra Dvořáková LK ARNI-Valteřice 6,11</a:t>
            </a:r>
            <a:endParaRPr sz="1425"/>
          </a:p>
          <a:p>
            <a:pPr marL="0" lvl="0" indent="0" algn="l" rtl="0">
              <a:lnSpc>
                <a:spcPct val="95000"/>
              </a:lnSpc>
              <a:spcBef>
                <a:spcPts val="1200"/>
              </a:spcBef>
              <a:spcAft>
                <a:spcPts val="1200"/>
              </a:spcAft>
              <a:buSzPts val="688"/>
              <a:buNone/>
            </a:pPr>
            <a:endParaRPr sz="1425"/>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buFont typeface="Arial"/>
              <a:buNone/>
            </a:pPr>
            <a:r>
              <a:rPr lang="cs"/>
              <a:t>Zhodnocení MČR</a:t>
            </a:r>
            <a:endParaRPr/>
          </a:p>
          <a:p>
            <a:pPr marL="0" lvl="0" indent="0" algn="l" rtl="0">
              <a:spcBef>
                <a:spcPts val="0"/>
              </a:spcBef>
              <a:spcAft>
                <a:spcPts val="0"/>
              </a:spcAft>
              <a:buClr>
                <a:schemeClr val="dk2"/>
              </a:buClr>
              <a:buSzPct val="36666"/>
              <a:buFont typeface="Arial"/>
              <a:buNone/>
            </a:pPr>
            <a:endParaRPr/>
          </a:p>
          <a:p>
            <a:pPr marL="0" lvl="0" indent="0" algn="l" rtl="0">
              <a:spcBef>
                <a:spcPts val="0"/>
              </a:spcBef>
              <a:spcAft>
                <a:spcPts val="0"/>
              </a:spcAft>
              <a:buNone/>
            </a:pPr>
            <a:endParaRPr/>
          </a:p>
        </p:txBody>
      </p:sp>
      <p:sp>
        <p:nvSpPr>
          <p:cNvPr id="428" name="Google Shape;428;p69"/>
          <p:cNvSpPr txBox="1">
            <a:spLocks noGrp="1"/>
          </p:cNvSpPr>
          <p:nvPr>
            <p:ph type="body" idx="1"/>
          </p:nvPr>
        </p:nvSpPr>
        <p:spPr>
          <a:xfrm>
            <a:off x="311700" y="1152475"/>
            <a:ext cx="8520600" cy="35610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Clr>
                <a:schemeClr val="dk2"/>
              </a:buClr>
              <a:buSzPts val="275"/>
              <a:buFont typeface="Arial"/>
              <a:buNone/>
            </a:pPr>
            <a:r>
              <a:rPr lang="cs" sz="5600"/>
              <a:t>8. Mistrovství ČR ve 3D proběhlo 15-16.10. – technicky jej zabezpečovalo LK Valteřice. Jsme velice rádi, že pořadatelský klub na doporučení komise 3D uspořádal MČR poprvé v historii jako dvoudenní závod. Víme, že to byl úkol nelehký, klub se musel vypořádat se zcela novým přístupem k závodům a mnoha překážkami. Nicméně se to povedlo naprosto dokonale. Tímto děkujeme Arni Valteřice.</a:t>
            </a:r>
            <a:endParaRPr sz="5600"/>
          </a:p>
          <a:p>
            <a:pPr marL="0" lvl="0" indent="0" algn="l" rtl="0">
              <a:spcBef>
                <a:spcPts val="1200"/>
              </a:spcBef>
              <a:spcAft>
                <a:spcPts val="0"/>
              </a:spcAft>
              <a:buClr>
                <a:schemeClr val="dk2"/>
              </a:buClr>
              <a:buSzPts val="275"/>
              <a:buFont typeface="Arial"/>
              <a:buNone/>
            </a:pPr>
            <a:r>
              <a:rPr lang="cs" sz="5600" b="1"/>
              <a:t>Gratulujeme mistrům ČR </a:t>
            </a:r>
            <a:endParaRPr sz="5600" b="1"/>
          </a:p>
          <a:p>
            <a:pPr marL="0" lvl="0" indent="0" algn="l" rtl="0">
              <a:spcBef>
                <a:spcPts val="1200"/>
              </a:spcBef>
              <a:spcAft>
                <a:spcPts val="0"/>
              </a:spcAft>
              <a:buClr>
                <a:schemeClr val="dk2"/>
              </a:buClr>
              <a:buSzPts val="275"/>
              <a:buFont typeface="Arial"/>
              <a:buNone/>
            </a:pPr>
            <a:r>
              <a:rPr lang="cs" sz="5600" b="1"/>
              <a:t>ve 3D Lukostřelbě:</a:t>
            </a:r>
            <a:endParaRPr sz="5600" b="1"/>
          </a:p>
          <a:p>
            <a:pPr marL="0" lvl="0" indent="0" algn="l" rtl="0">
              <a:spcBef>
                <a:spcPts val="1200"/>
              </a:spcBef>
              <a:spcAft>
                <a:spcPts val="0"/>
              </a:spcAft>
              <a:buClr>
                <a:schemeClr val="dk2"/>
              </a:buClr>
              <a:buSzPts val="275"/>
              <a:buFont typeface="Arial"/>
              <a:buNone/>
            </a:pPr>
            <a:r>
              <a:rPr lang="cs" sz="5600"/>
              <a:t>Ladislav Koráb - longbow muži </a:t>
            </a:r>
            <a:br>
              <a:rPr lang="cs" sz="5600"/>
            </a:br>
            <a:r>
              <a:rPr lang="cs" sz="5600"/>
              <a:t>Petr Madurkay - instinktivní luk muži</a:t>
            </a:r>
            <a:br>
              <a:rPr lang="cs" sz="5600"/>
            </a:br>
            <a:r>
              <a:rPr lang="cs" sz="5600"/>
              <a:t>Jitka ostenová - instinktivní luk ženy</a:t>
            </a:r>
            <a:br>
              <a:rPr lang="cs" sz="5600"/>
            </a:br>
            <a:r>
              <a:rPr lang="cs" sz="5600"/>
              <a:t>Josef Jelínek - holý luk senioři</a:t>
            </a:r>
            <a:br>
              <a:rPr lang="cs" sz="5600"/>
            </a:br>
            <a:r>
              <a:rPr lang="cs" sz="5600"/>
              <a:t>Tomáš Ehl - holý luk muži</a:t>
            </a:r>
            <a:br>
              <a:rPr lang="cs" sz="5600"/>
            </a:br>
            <a:r>
              <a:rPr lang="cs" sz="5600"/>
              <a:t>Věra Majerová - holý luk ženy</a:t>
            </a:r>
            <a:br>
              <a:rPr lang="cs" sz="5600"/>
            </a:br>
            <a:r>
              <a:rPr lang="cs" sz="5600"/>
              <a:t>Veronika Doleželová - kolý luk kadetky</a:t>
            </a:r>
            <a:br>
              <a:rPr lang="cs" sz="5600"/>
            </a:br>
            <a:r>
              <a:rPr lang="cs" sz="5600"/>
              <a:t>Štěpán Žitník - holý luk kadeti</a:t>
            </a:r>
            <a:endParaRPr sz="5600"/>
          </a:p>
          <a:p>
            <a:pPr marL="0" lvl="0" indent="0" algn="l" rtl="0">
              <a:spcBef>
                <a:spcPts val="1200"/>
              </a:spcBef>
              <a:spcAft>
                <a:spcPts val="0"/>
              </a:spcAft>
              <a:buClr>
                <a:schemeClr val="dk2"/>
              </a:buClr>
              <a:buSzPct val="61111"/>
              <a:buFont typeface="Arial"/>
              <a:buNone/>
            </a:pPr>
            <a:endParaRPr/>
          </a:p>
          <a:p>
            <a:pPr marL="0" lvl="0" indent="0" algn="l" rtl="0">
              <a:spcBef>
                <a:spcPts val="1200"/>
              </a:spcBef>
              <a:spcAft>
                <a:spcPts val="1200"/>
              </a:spcAft>
              <a:buNone/>
            </a:pPr>
            <a:endParaRPr/>
          </a:p>
        </p:txBody>
      </p:sp>
      <p:pic>
        <p:nvPicPr>
          <p:cNvPr id="429" name="Google Shape;429;p6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054100" y="2309351"/>
            <a:ext cx="2849874" cy="2396223"/>
          </a:xfrm>
          <a:prstGeom prst="rect">
            <a:avLst/>
          </a:prstGeom>
          <a:noFill/>
          <a:ln>
            <a:noFill/>
          </a:ln>
        </p:spPr>
      </p:pic>
      <p:pic>
        <p:nvPicPr>
          <p:cNvPr id="430" name="Google Shape;430;p6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396360" y="2309351"/>
            <a:ext cx="2495048" cy="239622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7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Sportovní centrum mládeže</a:t>
            </a:r>
            <a:endParaRPr/>
          </a:p>
        </p:txBody>
      </p:sp>
      <p:sp>
        <p:nvSpPr>
          <p:cNvPr id="436" name="Google Shape;436;p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05000"/>
              </a:lnSpc>
              <a:spcBef>
                <a:spcPts val="0"/>
              </a:spcBef>
              <a:spcAft>
                <a:spcPts val="0"/>
              </a:spcAft>
              <a:buClr>
                <a:schemeClr val="dk2"/>
              </a:buClr>
              <a:buSzPts val="440"/>
              <a:buFont typeface="Arial"/>
              <a:buNone/>
            </a:pPr>
            <a:r>
              <a:rPr lang="cs" sz="1420"/>
              <a:t>Za pomoci komise reprezentace a místopředsedy svazu ČLS se podařilo sestavit historicky první Sportovní centrum mládeže ČLS - 3D lukostřelba/terénní. Sloučením těchto dvou disciplín byly splněny podmínky pro vznik SCM. </a:t>
            </a:r>
            <a:endParaRPr sz="1420"/>
          </a:p>
          <a:p>
            <a:pPr marL="0" lvl="0" indent="0" algn="l" rtl="0">
              <a:lnSpc>
                <a:spcPct val="105000"/>
              </a:lnSpc>
              <a:spcBef>
                <a:spcPts val="1200"/>
              </a:spcBef>
              <a:spcAft>
                <a:spcPts val="0"/>
              </a:spcAft>
              <a:buClr>
                <a:schemeClr val="dk2"/>
              </a:buClr>
              <a:buSzPts val="440"/>
              <a:buFont typeface="Arial"/>
              <a:buNone/>
            </a:pPr>
            <a:r>
              <a:rPr lang="cs" sz="1420" b="1"/>
              <a:t>Členové SCM</a:t>
            </a:r>
            <a:endParaRPr sz="1420" b="1"/>
          </a:p>
          <a:p>
            <a:pPr marL="0" lvl="0" indent="0" algn="l" rtl="0">
              <a:lnSpc>
                <a:spcPct val="105000"/>
              </a:lnSpc>
              <a:spcBef>
                <a:spcPts val="1200"/>
              </a:spcBef>
              <a:spcAft>
                <a:spcPts val="1200"/>
              </a:spcAft>
              <a:buSzPts val="440"/>
              <a:buNone/>
            </a:pPr>
            <a:r>
              <a:rPr lang="cs" sz="1420"/>
              <a:t>Dobrý Jan - 1. LK 1935 Plzeň – terénní</a:t>
            </a:r>
            <a:br>
              <a:rPr lang="cs" sz="1420"/>
            </a:br>
            <a:r>
              <a:rPr lang="cs" sz="1420"/>
              <a:t>Vaculík Jonáš - LK Phoenix Kostelec - terénní </a:t>
            </a:r>
            <a:br>
              <a:rPr lang="cs" sz="1420"/>
            </a:br>
            <a:r>
              <a:rPr lang="cs" sz="1420"/>
              <a:t>Navrátilová Ema - LK Phoenix Kostelec – 3D a terénní</a:t>
            </a:r>
            <a:br>
              <a:rPr lang="cs" sz="1420"/>
            </a:br>
            <a:r>
              <a:rPr lang="cs" sz="1420"/>
              <a:t>Štáková Vendula - LK Phoenix Kostelec – 3D</a:t>
            </a:r>
            <a:br>
              <a:rPr lang="cs" sz="1420"/>
            </a:br>
            <a:r>
              <a:rPr lang="cs" sz="1420"/>
              <a:t>Havlíček Šimon - 3D Pálava 3D – 3D</a:t>
            </a:r>
            <a:br>
              <a:rPr lang="cs" sz="1420"/>
            </a:br>
            <a:r>
              <a:rPr lang="cs" sz="1420"/>
              <a:t>Pešková Zuzana - 3D Pálava 3D – 3D</a:t>
            </a:r>
            <a:endParaRPr sz="419"/>
          </a:p>
        </p:txBody>
      </p:sp>
      <p:pic>
        <p:nvPicPr>
          <p:cNvPr id="437" name="Google Shape;437;p7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572000" y="1949375"/>
            <a:ext cx="4186399" cy="280661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1"/>
          <p:cNvSpPr txBox="1"/>
          <p:nvPr/>
        </p:nvSpPr>
        <p:spPr>
          <a:xfrm>
            <a:off x="0" y="2381338"/>
            <a:ext cx="4473000" cy="15315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Font typeface="Open Sans"/>
              <a:buNone/>
            </a:pPr>
            <a:r>
              <a:rPr lang="cs" sz="3300" b="1">
                <a:solidFill>
                  <a:srgbClr val="20124D"/>
                </a:solidFill>
                <a:latin typeface="Source Sans Pro"/>
                <a:ea typeface="Source Sans Pro"/>
                <a:cs typeface="Source Sans Pro"/>
                <a:sym typeface="Source Sans Pro"/>
              </a:rPr>
              <a:t>Komise lukostřeleckého biatlonu</a:t>
            </a:r>
            <a:endParaRPr sz="3300" b="1">
              <a:solidFill>
                <a:srgbClr val="20124D"/>
              </a:solidFill>
              <a:latin typeface="Source Sans Pro"/>
              <a:ea typeface="Source Sans Pro"/>
              <a:cs typeface="Source Sans Pro"/>
              <a:sym typeface="Source Sans Pro"/>
            </a:endParaRPr>
          </a:p>
        </p:txBody>
      </p:sp>
      <p:sp>
        <p:nvSpPr>
          <p:cNvPr id="443" name="Google Shape;443;p71"/>
          <p:cNvSpPr/>
          <p:nvPr/>
        </p:nvSpPr>
        <p:spPr>
          <a:xfrm>
            <a:off x="0" y="50"/>
            <a:ext cx="4473000" cy="2423100"/>
          </a:xfrm>
          <a:prstGeom prst="rect">
            <a:avLst/>
          </a:pr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1"/>
          <p:cNvSpPr/>
          <p:nvPr/>
        </p:nvSpPr>
        <p:spPr>
          <a:xfrm>
            <a:off x="0" y="3947150"/>
            <a:ext cx="4473000" cy="1196100"/>
          </a:xfrm>
          <a:prstGeom prst="rect">
            <a:avLst/>
          </a:pr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5" name="Google Shape;445;p7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0" y="0"/>
            <a:ext cx="4571999" cy="514350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Ohlédnutí za rokem 2022</a:t>
            </a:r>
            <a:endParaRPr/>
          </a:p>
        </p:txBody>
      </p:sp>
      <p:sp>
        <p:nvSpPr>
          <p:cNvPr id="451" name="Google Shape;451;p72"/>
          <p:cNvSpPr txBox="1">
            <a:spLocks noGrp="1"/>
          </p:cNvSpPr>
          <p:nvPr>
            <p:ph type="body" idx="1"/>
          </p:nvPr>
        </p:nvSpPr>
        <p:spPr>
          <a:xfrm>
            <a:off x="311700" y="1152475"/>
            <a:ext cx="8520600" cy="3600600"/>
          </a:xfrm>
          <a:prstGeom prst="rect">
            <a:avLst/>
          </a:prstGeom>
        </p:spPr>
        <p:txBody>
          <a:bodyPr spcFirstLastPara="1" wrap="square" lIns="91425" tIns="91425" rIns="91425" bIns="91425" anchor="t" anchorCtr="0">
            <a:normAutofit lnSpcReduction="10000"/>
          </a:bodyPr>
          <a:lstStyle/>
          <a:p>
            <a:pPr marL="0" lvl="0" indent="0" algn="just" rtl="0">
              <a:spcBef>
                <a:spcPts val="1200"/>
              </a:spcBef>
              <a:spcAft>
                <a:spcPts val="0"/>
              </a:spcAft>
              <a:buNone/>
            </a:pPr>
            <a:endParaRPr>
              <a:solidFill>
                <a:srgbClr val="000000"/>
              </a:solidFill>
            </a:endParaRPr>
          </a:p>
          <a:p>
            <a:pPr marL="0" lvl="0" indent="0" algn="just" rtl="0">
              <a:spcBef>
                <a:spcPts val="1200"/>
              </a:spcBef>
              <a:spcAft>
                <a:spcPts val="0"/>
              </a:spcAft>
              <a:buNone/>
            </a:pPr>
            <a:r>
              <a:rPr lang="cs">
                <a:solidFill>
                  <a:srgbClr val="000000"/>
                </a:solidFill>
              </a:rPr>
              <a:t>Společně s DBSV jsme v r.2022 pořádali 1. ročník Německo-českého poháru v lukostřeleckém biatlonu. V organizaci seriálu došlo ke spojení již existujícího Německého poháru (5 závodů) a připojení 2 českých závodů.</a:t>
            </a:r>
            <a:endParaRPr>
              <a:solidFill>
                <a:srgbClr val="000000"/>
              </a:solidFill>
            </a:endParaRPr>
          </a:p>
          <a:p>
            <a:pPr marL="0" lvl="0" indent="0" algn="just" rtl="0">
              <a:spcBef>
                <a:spcPts val="1200"/>
              </a:spcBef>
              <a:spcAft>
                <a:spcPts val="0"/>
              </a:spcAft>
              <a:buNone/>
            </a:pPr>
            <a:r>
              <a:rPr lang="cs">
                <a:solidFill>
                  <a:srgbClr val="000000"/>
                </a:solidFill>
              </a:rPr>
              <a:t>Na základě spokojenosti organizátorů i závodníků s prvním českým závodem v 4/2022 bylo rozhodnuto uspořádat v ČR i finále celého pohárového seriálu.  </a:t>
            </a:r>
            <a:endParaRPr>
              <a:solidFill>
                <a:srgbClr val="000000"/>
              </a:solidFill>
            </a:endParaRPr>
          </a:p>
          <a:p>
            <a:pPr marL="0" lvl="0" indent="0" algn="just" rtl="0">
              <a:spcBef>
                <a:spcPts val="1200"/>
              </a:spcBef>
              <a:spcAft>
                <a:spcPts val="0"/>
              </a:spcAft>
              <a:buNone/>
            </a:pPr>
            <a:r>
              <a:rPr lang="cs">
                <a:solidFill>
                  <a:srgbClr val="000000"/>
                </a:solidFill>
              </a:rPr>
              <a:t>Celkově jsme tedy pořádali 2 závody.</a:t>
            </a:r>
            <a:endParaRPr>
              <a:solidFill>
                <a:srgbClr val="000000"/>
              </a:solidFill>
            </a:endParaRPr>
          </a:p>
          <a:p>
            <a:pPr marL="0" lvl="0" indent="0" algn="just" rtl="0">
              <a:spcBef>
                <a:spcPts val="1200"/>
              </a:spcBef>
              <a:spcAft>
                <a:spcPts val="0"/>
              </a:spcAft>
              <a:buClr>
                <a:schemeClr val="dk2"/>
              </a:buClr>
              <a:buSzPts val="1100"/>
              <a:buFont typeface="Arial"/>
              <a:buNone/>
            </a:pPr>
            <a:r>
              <a:rPr lang="cs">
                <a:solidFill>
                  <a:srgbClr val="000000"/>
                </a:solidFill>
              </a:rPr>
              <a:t>Celkově se závodů GER-CZ Cup zúčastnili závodníci z Německa, České republiky a Holandska.</a:t>
            </a:r>
            <a:endParaRPr>
              <a:solidFill>
                <a:srgbClr val="000000"/>
              </a:solidFill>
            </a:endParaRPr>
          </a:p>
          <a:p>
            <a:pPr marL="0" lvl="0" indent="0" algn="l" rtl="0">
              <a:spcBef>
                <a:spcPts val="1200"/>
              </a:spcBef>
              <a:spcAft>
                <a:spcPts val="120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1200"/>
              </a:spcBef>
              <a:spcAft>
                <a:spcPts val="0"/>
              </a:spcAft>
              <a:buNone/>
            </a:pPr>
            <a:endParaRPr>
              <a:solidFill>
                <a:srgbClr val="000000"/>
              </a:solidFill>
            </a:endParaRPr>
          </a:p>
          <a:p>
            <a:pPr marL="0" lvl="0" indent="0" algn="just" rtl="0">
              <a:spcBef>
                <a:spcPts val="1200"/>
              </a:spcBef>
              <a:spcAft>
                <a:spcPts val="0"/>
              </a:spcAft>
              <a:buNone/>
            </a:pPr>
            <a:r>
              <a:rPr lang="cs">
                <a:solidFill>
                  <a:srgbClr val="000000"/>
                </a:solidFill>
              </a:rPr>
              <a:t>Naši závodníci se dále zúčastnili: </a:t>
            </a:r>
            <a:endParaRPr>
              <a:solidFill>
                <a:srgbClr val="000000"/>
              </a:solidFill>
            </a:endParaRPr>
          </a:p>
          <a:p>
            <a:pPr marL="0" lvl="0" indent="0" algn="just" rtl="0">
              <a:spcBef>
                <a:spcPts val="1200"/>
              </a:spcBef>
              <a:spcAft>
                <a:spcPts val="0"/>
              </a:spcAft>
              <a:buNone/>
            </a:pPr>
            <a:r>
              <a:rPr lang="cs">
                <a:solidFill>
                  <a:srgbClr val="000000"/>
                </a:solidFill>
              </a:rPr>
              <a:t>Mezinárodního mistrovství Německa v Briessenu </a:t>
            </a:r>
            <a:endParaRPr>
              <a:solidFill>
                <a:srgbClr val="000000"/>
              </a:solidFill>
            </a:endParaRPr>
          </a:p>
          <a:p>
            <a:pPr marL="0" lvl="0" indent="0" algn="just" rtl="0">
              <a:spcBef>
                <a:spcPts val="1200"/>
              </a:spcBef>
              <a:spcAft>
                <a:spcPts val="0"/>
              </a:spcAft>
              <a:buNone/>
            </a:pPr>
            <a:r>
              <a:rPr lang="cs">
                <a:solidFill>
                  <a:srgbClr val="000000"/>
                </a:solidFill>
              </a:rPr>
              <a:t>Evropského poháru v biatlonu v Novém Městě nad Metují</a:t>
            </a:r>
            <a:endParaRPr>
              <a:solidFill>
                <a:srgbClr val="000000"/>
              </a:solidFill>
            </a:endParaRPr>
          </a:p>
          <a:p>
            <a:pPr marL="0" lvl="0" indent="0" algn="just" rtl="0">
              <a:spcBef>
                <a:spcPts val="1200"/>
              </a:spcBef>
              <a:spcAft>
                <a:spcPts val="0"/>
              </a:spcAft>
              <a:buNone/>
            </a:pPr>
            <a:endParaRPr sz="1100">
              <a:solidFill>
                <a:srgbClr val="000000"/>
              </a:solidFill>
              <a:latin typeface="Calibri"/>
              <a:ea typeface="Calibri"/>
              <a:cs typeface="Calibri"/>
              <a:sym typeface="Calibri"/>
            </a:endParaRPr>
          </a:p>
          <a:p>
            <a:pPr marL="0" lvl="0" indent="0" algn="just" rtl="0">
              <a:spcBef>
                <a:spcPts val="1200"/>
              </a:spcBef>
              <a:spcAft>
                <a:spcPts val="0"/>
              </a:spcAft>
              <a:buClr>
                <a:schemeClr val="dk2"/>
              </a:buClr>
              <a:buSzPts val="1100"/>
              <a:buFont typeface="Arial"/>
              <a:buNone/>
            </a:pPr>
            <a:r>
              <a:rPr lang="cs">
                <a:solidFill>
                  <a:srgbClr val="000000"/>
                </a:solidFill>
              </a:rPr>
              <a:t>Na základě naší komunikace a podpory se k biatlonu připojili první zájemci z Polska</a:t>
            </a:r>
            <a:endParaRPr>
              <a:solidFill>
                <a:srgbClr val="000000"/>
              </a:solidFill>
            </a:endParaRPr>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Srovnání v grafech</a:t>
            </a:r>
            <a:endParaRPr/>
          </a:p>
        </p:txBody>
      </p:sp>
      <p:sp>
        <p:nvSpPr>
          <p:cNvPr id="138" name="Google Shape;138;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2"/>
              </a:buClr>
              <a:buSzPts val="1100"/>
              <a:buFont typeface="Arial"/>
              <a:buNone/>
            </a:pPr>
            <a:endParaRPr/>
          </a:p>
          <a:p>
            <a:pPr marL="0" lvl="0" indent="0" algn="l" rtl="0">
              <a:spcBef>
                <a:spcPts val="1200"/>
              </a:spcBef>
              <a:spcAft>
                <a:spcPts val="1200"/>
              </a:spcAft>
              <a:buNone/>
            </a:pPr>
            <a:endParaRPr/>
          </a:p>
        </p:txBody>
      </p:sp>
      <p:pic>
        <p:nvPicPr>
          <p:cNvPr id="139" name="Google Shape;139;p2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414850" y="1152475"/>
            <a:ext cx="6196222" cy="37243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7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just" rtl="0">
              <a:lnSpc>
                <a:spcPct val="115000"/>
              </a:lnSpc>
              <a:spcBef>
                <a:spcPts val="1200"/>
              </a:spcBef>
              <a:spcAft>
                <a:spcPts val="0"/>
              </a:spcAft>
              <a:buClr>
                <a:schemeClr val="dk2"/>
              </a:buClr>
              <a:buSzPct val="55000"/>
              <a:buFont typeface="Arial"/>
              <a:buNone/>
            </a:pPr>
            <a:r>
              <a:rPr lang="cs" sz="2000">
                <a:latin typeface="Arial"/>
                <a:ea typeface="Arial"/>
                <a:cs typeface="Arial"/>
                <a:sym typeface="Arial"/>
              </a:rPr>
              <a:t>Konečné výsledky Německo-českého poháru 2022 – pódiová umístění</a:t>
            </a:r>
            <a:endParaRPr sz="2000">
              <a:latin typeface="Arial"/>
              <a:ea typeface="Arial"/>
              <a:cs typeface="Arial"/>
              <a:sym typeface="Arial"/>
            </a:endParaRPr>
          </a:p>
          <a:p>
            <a:pPr marL="0" lvl="0" indent="0" algn="l" rtl="0">
              <a:spcBef>
                <a:spcPts val="1200"/>
              </a:spcBef>
              <a:spcAft>
                <a:spcPts val="0"/>
              </a:spcAft>
              <a:buNone/>
            </a:pPr>
            <a:endParaRPr/>
          </a:p>
        </p:txBody>
      </p:sp>
      <p:sp>
        <p:nvSpPr>
          <p:cNvPr id="462" name="Google Shape;462;p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endParaRPr sz="1200" b="1" u="sng">
              <a:solidFill>
                <a:schemeClr val="dk2"/>
              </a:solidFill>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cs" sz="1100">
                <a:solidFill>
                  <a:schemeClr val="dk2"/>
                </a:solidFill>
                <a:latin typeface="Arial"/>
                <a:ea typeface="Arial"/>
                <a:cs typeface="Arial"/>
                <a:sym typeface="Arial"/>
              </a:rPr>
              <a:t>1.místo - Anička Nekolová – žáci do 12 let</a:t>
            </a:r>
            <a:endParaRPr sz="1100">
              <a:solidFill>
                <a:schemeClr val="dk2"/>
              </a:solidFill>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cs" sz="1100">
                <a:solidFill>
                  <a:schemeClr val="dk2"/>
                </a:solidFill>
                <a:latin typeface="Arial"/>
                <a:ea typeface="Arial"/>
                <a:cs typeface="Arial"/>
                <a:sym typeface="Arial"/>
              </a:rPr>
              <a:t>2.místo – Nikol Picková – žáci do 12 let</a:t>
            </a:r>
            <a:endParaRPr sz="1100">
              <a:solidFill>
                <a:schemeClr val="dk2"/>
              </a:solidFill>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cs" sz="1100">
                <a:solidFill>
                  <a:schemeClr val="dk2"/>
                </a:solidFill>
                <a:latin typeface="Arial"/>
                <a:ea typeface="Arial"/>
                <a:cs typeface="Arial"/>
                <a:sym typeface="Arial"/>
              </a:rPr>
              <a:t>1.místo - Jakub Motys – žáci do 12 let</a:t>
            </a:r>
            <a:endParaRPr sz="1100">
              <a:solidFill>
                <a:schemeClr val="dk2"/>
              </a:solidFill>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cs" sz="1100">
                <a:solidFill>
                  <a:schemeClr val="dk2"/>
                </a:solidFill>
                <a:latin typeface="Arial"/>
                <a:ea typeface="Arial"/>
                <a:cs typeface="Arial"/>
                <a:sym typeface="Arial"/>
              </a:rPr>
              <a:t>1.místo – Daniel Morkes – žáci do 14 let</a:t>
            </a:r>
            <a:endParaRPr sz="1100">
              <a:solidFill>
                <a:schemeClr val="dk2"/>
              </a:solidFill>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cs" sz="1100">
                <a:solidFill>
                  <a:schemeClr val="dk2"/>
                </a:solidFill>
                <a:latin typeface="Arial"/>
                <a:ea typeface="Arial"/>
                <a:cs typeface="Arial"/>
                <a:sym typeface="Arial"/>
              </a:rPr>
              <a:t>2.místo - Markéta Andrlová – kadetky</a:t>
            </a:r>
            <a:endParaRPr sz="1100">
              <a:solidFill>
                <a:schemeClr val="dk2"/>
              </a:solidFill>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cs" sz="1100">
                <a:solidFill>
                  <a:schemeClr val="dk2"/>
                </a:solidFill>
                <a:latin typeface="Arial"/>
                <a:ea typeface="Arial"/>
                <a:cs typeface="Arial"/>
                <a:sym typeface="Arial"/>
              </a:rPr>
              <a:t>1.místo – Klára Stýblová – ženy</a:t>
            </a:r>
            <a:endParaRPr sz="1100">
              <a:solidFill>
                <a:schemeClr val="dk2"/>
              </a:solidFill>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cs" sz="1100">
                <a:solidFill>
                  <a:schemeClr val="dk2"/>
                </a:solidFill>
                <a:latin typeface="Arial"/>
                <a:ea typeface="Arial"/>
                <a:cs typeface="Arial"/>
                <a:sym typeface="Arial"/>
              </a:rPr>
              <a:t>3.místo – Karolína Řezáčová  – ženy</a:t>
            </a:r>
            <a:endParaRPr sz="1100">
              <a:solidFill>
                <a:schemeClr val="dk2"/>
              </a:solidFill>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cs" sz="1100">
                <a:solidFill>
                  <a:schemeClr val="dk2"/>
                </a:solidFill>
                <a:latin typeface="Arial"/>
                <a:ea typeface="Arial"/>
                <a:cs typeface="Arial"/>
                <a:sym typeface="Arial"/>
              </a:rPr>
              <a:t>2.místo - Libor Sekmiler - muži</a:t>
            </a:r>
            <a:endParaRPr sz="1100">
              <a:solidFill>
                <a:schemeClr val="dk2"/>
              </a:solidFill>
              <a:latin typeface="Arial"/>
              <a:ea typeface="Arial"/>
              <a:cs typeface="Arial"/>
              <a:sym typeface="Arial"/>
            </a:endParaRPr>
          </a:p>
          <a:p>
            <a:pPr marL="0" lvl="0" indent="0" algn="l" rtl="0">
              <a:spcBef>
                <a:spcPts val="0"/>
              </a:spcBef>
              <a:spcAft>
                <a:spcPts val="1200"/>
              </a:spcAft>
              <a:buNone/>
            </a:pPr>
            <a:endParaRPr/>
          </a:p>
        </p:txBody>
      </p:sp>
      <p:pic>
        <p:nvPicPr>
          <p:cNvPr id="463" name="Google Shape;463;p7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209150" y="1561775"/>
            <a:ext cx="3812024" cy="285902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cs" sz="1800">
                <a:latin typeface="Calibri"/>
                <a:ea typeface="Calibri"/>
                <a:cs typeface="Calibri"/>
                <a:sym typeface="Calibri"/>
              </a:rPr>
              <a:t>Mezinárodní mistrovství Německa</a:t>
            </a:r>
            <a:r>
              <a:rPr lang="cs" sz="1800" b="0">
                <a:latin typeface="Calibri"/>
                <a:ea typeface="Calibri"/>
                <a:cs typeface="Calibri"/>
                <a:sym typeface="Calibri"/>
              </a:rPr>
              <a:t>  </a:t>
            </a:r>
            <a:r>
              <a:rPr lang="cs" sz="1800">
                <a:latin typeface="Calibri"/>
                <a:ea typeface="Calibri"/>
                <a:cs typeface="Calibri"/>
                <a:sym typeface="Calibri"/>
              </a:rPr>
              <a:t>v Briessenu </a:t>
            </a:r>
            <a:endParaRPr sz="1800"/>
          </a:p>
        </p:txBody>
      </p:sp>
      <p:sp>
        <p:nvSpPr>
          <p:cNvPr id="469" name="Google Shape;469;p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1200"/>
              </a:spcBef>
              <a:spcAft>
                <a:spcPts val="0"/>
              </a:spcAft>
              <a:buClr>
                <a:schemeClr val="dk2"/>
              </a:buClr>
              <a:buSzPct val="100000"/>
              <a:buFont typeface="Arial"/>
              <a:buNone/>
            </a:pPr>
            <a:r>
              <a:rPr lang="cs" sz="1100" b="1">
                <a:solidFill>
                  <a:schemeClr val="dk2"/>
                </a:solidFill>
                <a:latin typeface="Arial"/>
                <a:ea typeface="Arial"/>
                <a:cs typeface="Arial"/>
                <a:sym typeface="Arial"/>
              </a:rPr>
              <a:t>Individuální závody:</a:t>
            </a:r>
            <a:endParaRPr sz="1100" b="1">
              <a:solidFill>
                <a:schemeClr val="dk2"/>
              </a:solidFill>
              <a:latin typeface="Arial"/>
              <a:ea typeface="Arial"/>
              <a:cs typeface="Arial"/>
              <a:sym typeface="Arial"/>
            </a:endParaRPr>
          </a:p>
          <a:p>
            <a:pPr marL="0" lvl="0" indent="0" algn="l" rtl="0">
              <a:spcBef>
                <a:spcPts val="1200"/>
              </a:spcBef>
              <a:spcAft>
                <a:spcPts val="0"/>
              </a:spcAft>
              <a:buClr>
                <a:schemeClr val="dk2"/>
              </a:buClr>
              <a:buSzPct val="100000"/>
              <a:buFont typeface="Arial"/>
              <a:buNone/>
            </a:pPr>
            <a:r>
              <a:rPr lang="cs" sz="1100">
                <a:solidFill>
                  <a:schemeClr val="dk2"/>
                </a:solidFill>
                <a:latin typeface="Arial"/>
                <a:ea typeface="Arial"/>
                <a:cs typeface="Arial"/>
                <a:sym typeface="Arial"/>
              </a:rPr>
              <a:t>1.místo - Vilém Havlíček – žáci do 1O let</a:t>
            </a:r>
            <a:endParaRPr sz="1100">
              <a:solidFill>
                <a:schemeClr val="dk2"/>
              </a:solidFill>
              <a:latin typeface="Arial"/>
              <a:ea typeface="Arial"/>
              <a:cs typeface="Arial"/>
              <a:sym typeface="Arial"/>
            </a:endParaRPr>
          </a:p>
          <a:p>
            <a:pPr marL="0" lvl="0" indent="0" algn="l" rtl="0">
              <a:spcBef>
                <a:spcPts val="1200"/>
              </a:spcBef>
              <a:spcAft>
                <a:spcPts val="0"/>
              </a:spcAft>
              <a:buClr>
                <a:schemeClr val="dk2"/>
              </a:buClr>
              <a:buSzPct val="100000"/>
              <a:buFont typeface="Arial"/>
              <a:buNone/>
            </a:pPr>
            <a:r>
              <a:rPr lang="cs" sz="1100">
                <a:solidFill>
                  <a:schemeClr val="dk2"/>
                </a:solidFill>
                <a:latin typeface="Arial"/>
                <a:ea typeface="Arial"/>
                <a:cs typeface="Arial"/>
                <a:sym typeface="Arial"/>
              </a:rPr>
              <a:t>1.místo - Anička Nekolová – žáci do 12 let</a:t>
            </a:r>
            <a:endParaRPr sz="1100">
              <a:solidFill>
                <a:schemeClr val="dk2"/>
              </a:solidFill>
              <a:latin typeface="Arial"/>
              <a:ea typeface="Arial"/>
              <a:cs typeface="Arial"/>
              <a:sym typeface="Arial"/>
            </a:endParaRPr>
          </a:p>
          <a:p>
            <a:pPr marL="0" lvl="0" indent="0" algn="l" rtl="0">
              <a:spcBef>
                <a:spcPts val="1200"/>
              </a:spcBef>
              <a:spcAft>
                <a:spcPts val="0"/>
              </a:spcAft>
              <a:buClr>
                <a:schemeClr val="dk2"/>
              </a:buClr>
              <a:buSzPct val="100000"/>
              <a:buFont typeface="Arial"/>
              <a:buNone/>
            </a:pPr>
            <a:r>
              <a:rPr lang="cs" sz="1100">
                <a:solidFill>
                  <a:schemeClr val="dk2"/>
                </a:solidFill>
                <a:latin typeface="Arial"/>
                <a:ea typeface="Arial"/>
                <a:cs typeface="Arial"/>
                <a:sym typeface="Arial"/>
              </a:rPr>
              <a:t>1.místo - Jakub Motys – žáci do 12 let</a:t>
            </a:r>
            <a:endParaRPr sz="1100">
              <a:solidFill>
                <a:schemeClr val="dk2"/>
              </a:solidFill>
              <a:latin typeface="Arial"/>
              <a:ea typeface="Arial"/>
              <a:cs typeface="Arial"/>
              <a:sym typeface="Arial"/>
            </a:endParaRPr>
          </a:p>
          <a:p>
            <a:pPr marL="0" lvl="0" indent="0" algn="l" rtl="0">
              <a:spcBef>
                <a:spcPts val="1200"/>
              </a:spcBef>
              <a:spcAft>
                <a:spcPts val="0"/>
              </a:spcAft>
              <a:buClr>
                <a:schemeClr val="dk2"/>
              </a:buClr>
              <a:buSzPct val="100000"/>
              <a:buFont typeface="Arial"/>
              <a:buNone/>
            </a:pPr>
            <a:r>
              <a:rPr lang="cs" sz="1100">
                <a:solidFill>
                  <a:schemeClr val="dk2"/>
                </a:solidFill>
                <a:latin typeface="Arial"/>
                <a:ea typeface="Arial"/>
                <a:cs typeface="Arial"/>
                <a:sym typeface="Arial"/>
              </a:rPr>
              <a:t>2.místo - Markétka Andrlová - kadetky</a:t>
            </a:r>
            <a:endParaRPr sz="1100">
              <a:solidFill>
                <a:schemeClr val="dk2"/>
              </a:solidFill>
              <a:latin typeface="Arial"/>
              <a:ea typeface="Arial"/>
              <a:cs typeface="Arial"/>
              <a:sym typeface="Arial"/>
            </a:endParaRPr>
          </a:p>
          <a:p>
            <a:pPr marL="0" lvl="0" indent="0" algn="l" rtl="0">
              <a:spcBef>
                <a:spcPts val="1200"/>
              </a:spcBef>
              <a:spcAft>
                <a:spcPts val="0"/>
              </a:spcAft>
              <a:buClr>
                <a:schemeClr val="dk2"/>
              </a:buClr>
              <a:buSzPct val="100000"/>
              <a:buFont typeface="Arial"/>
              <a:buNone/>
            </a:pPr>
            <a:r>
              <a:rPr lang="cs" sz="1100">
                <a:solidFill>
                  <a:schemeClr val="dk2"/>
                </a:solidFill>
                <a:latin typeface="Arial"/>
                <a:ea typeface="Arial"/>
                <a:cs typeface="Arial"/>
                <a:sym typeface="Arial"/>
              </a:rPr>
              <a:t>3.místo - Jarda Kratochvíl – masters 50+</a:t>
            </a:r>
            <a:endParaRPr sz="1100">
              <a:solidFill>
                <a:schemeClr val="dk2"/>
              </a:solidFill>
              <a:latin typeface="Arial"/>
              <a:ea typeface="Arial"/>
              <a:cs typeface="Arial"/>
              <a:sym typeface="Arial"/>
            </a:endParaRPr>
          </a:p>
          <a:p>
            <a:pPr marL="0" lvl="0" indent="0" algn="l" rtl="0">
              <a:spcBef>
                <a:spcPts val="1200"/>
              </a:spcBef>
              <a:spcAft>
                <a:spcPts val="0"/>
              </a:spcAft>
              <a:buClr>
                <a:schemeClr val="dk2"/>
              </a:buClr>
              <a:buSzPct val="100000"/>
              <a:buFont typeface="Arial"/>
              <a:buNone/>
            </a:pPr>
            <a:r>
              <a:rPr lang="cs" sz="1100">
                <a:solidFill>
                  <a:schemeClr val="dk2"/>
                </a:solidFill>
                <a:latin typeface="Arial"/>
                <a:ea typeface="Arial"/>
                <a:cs typeface="Arial"/>
                <a:sym typeface="Arial"/>
              </a:rPr>
              <a:t>těsné  4.místo - Libor Sekmiler - muži</a:t>
            </a:r>
            <a:endParaRPr sz="1100">
              <a:solidFill>
                <a:schemeClr val="dk2"/>
              </a:solidFill>
              <a:latin typeface="Arial"/>
              <a:ea typeface="Arial"/>
              <a:cs typeface="Arial"/>
              <a:sym typeface="Arial"/>
            </a:endParaRPr>
          </a:p>
          <a:p>
            <a:pPr marL="0" lvl="0" indent="0" algn="l" rtl="0">
              <a:spcBef>
                <a:spcPts val="1200"/>
              </a:spcBef>
              <a:spcAft>
                <a:spcPts val="0"/>
              </a:spcAft>
              <a:buClr>
                <a:schemeClr val="dk2"/>
              </a:buClr>
              <a:buSzPct val="100000"/>
              <a:buFont typeface="Arial"/>
              <a:buNone/>
            </a:pPr>
            <a:r>
              <a:rPr lang="cs" sz="1100">
                <a:solidFill>
                  <a:schemeClr val="dk2"/>
                </a:solidFill>
                <a:latin typeface="Arial"/>
                <a:ea typeface="Arial"/>
                <a:cs typeface="Arial"/>
                <a:sym typeface="Arial"/>
              </a:rPr>
              <a:t> </a:t>
            </a:r>
            <a:endParaRPr sz="1100">
              <a:solidFill>
                <a:schemeClr val="dk2"/>
              </a:solidFill>
              <a:latin typeface="Arial"/>
              <a:ea typeface="Arial"/>
              <a:cs typeface="Arial"/>
              <a:sym typeface="Arial"/>
            </a:endParaRPr>
          </a:p>
          <a:p>
            <a:pPr marL="0" lvl="0" indent="0" algn="l" rtl="0">
              <a:spcBef>
                <a:spcPts val="1200"/>
              </a:spcBef>
              <a:spcAft>
                <a:spcPts val="0"/>
              </a:spcAft>
              <a:buClr>
                <a:schemeClr val="dk2"/>
              </a:buClr>
              <a:buSzPct val="100000"/>
              <a:buFont typeface="Arial"/>
              <a:buNone/>
            </a:pPr>
            <a:r>
              <a:rPr lang="cs" sz="1100" b="1">
                <a:solidFill>
                  <a:schemeClr val="dk2"/>
                </a:solidFill>
                <a:latin typeface="Arial"/>
                <a:ea typeface="Arial"/>
                <a:cs typeface="Arial"/>
                <a:sym typeface="Arial"/>
              </a:rPr>
              <a:t>Týmové štafetové závody:</a:t>
            </a:r>
            <a:endParaRPr sz="1100" b="1">
              <a:solidFill>
                <a:schemeClr val="dk2"/>
              </a:solidFill>
              <a:latin typeface="Arial"/>
              <a:ea typeface="Arial"/>
              <a:cs typeface="Arial"/>
              <a:sym typeface="Arial"/>
            </a:endParaRPr>
          </a:p>
          <a:p>
            <a:pPr marL="0" lvl="0" indent="0" algn="l" rtl="0">
              <a:spcBef>
                <a:spcPts val="1200"/>
              </a:spcBef>
              <a:spcAft>
                <a:spcPts val="0"/>
              </a:spcAft>
              <a:buClr>
                <a:schemeClr val="dk2"/>
              </a:buClr>
              <a:buSzPct val="100000"/>
              <a:buFont typeface="Arial"/>
              <a:buNone/>
            </a:pPr>
            <a:r>
              <a:rPr lang="cs" sz="1100">
                <a:solidFill>
                  <a:schemeClr val="dk2"/>
                </a:solidFill>
                <a:latin typeface="Arial"/>
                <a:ea typeface="Arial"/>
                <a:cs typeface="Arial"/>
                <a:sym typeface="Arial"/>
              </a:rPr>
              <a:t>Kat. dospělých - 4. místo</a:t>
            </a:r>
            <a:endParaRPr sz="1100">
              <a:solidFill>
                <a:schemeClr val="dk2"/>
              </a:solidFill>
              <a:latin typeface="Arial"/>
              <a:ea typeface="Arial"/>
              <a:cs typeface="Arial"/>
              <a:sym typeface="Arial"/>
            </a:endParaRPr>
          </a:p>
          <a:p>
            <a:pPr marL="0" lvl="0" indent="0" algn="l" rtl="0">
              <a:spcBef>
                <a:spcPts val="1200"/>
              </a:spcBef>
              <a:spcAft>
                <a:spcPts val="0"/>
              </a:spcAft>
              <a:buClr>
                <a:schemeClr val="dk2"/>
              </a:buClr>
              <a:buSzPct val="100000"/>
              <a:buFont typeface="Arial"/>
              <a:buNone/>
            </a:pPr>
            <a:r>
              <a:rPr lang="cs" sz="1100">
                <a:solidFill>
                  <a:schemeClr val="dk2"/>
                </a:solidFill>
                <a:latin typeface="Arial"/>
                <a:ea typeface="Arial"/>
                <a:cs typeface="Arial"/>
                <a:sym typeface="Arial"/>
              </a:rPr>
              <a:t>Kat. žáků          - 2. místo</a:t>
            </a:r>
            <a:endParaRPr sz="1100">
              <a:solidFill>
                <a:schemeClr val="dk2"/>
              </a:solidFill>
              <a:latin typeface="Arial"/>
              <a:ea typeface="Arial"/>
              <a:cs typeface="Arial"/>
              <a:sym typeface="Arial"/>
            </a:endParaRPr>
          </a:p>
          <a:p>
            <a:pPr marL="0" lvl="0" indent="0" algn="l" rtl="0">
              <a:spcBef>
                <a:spcPts val="0"/>
              </a:spcBef>
              <a:spcAft>
                <a:spcPts val="1200"/>
              </a:spcAft>
              <a:buNone/>
            </a:pPr>
            <a:endParaRPr/>
          </a:p>
        </p:txBody>
      </p:sp>
      <p:pic>
        <p:nvPicPr>
          <p:cNvPr id="470" name="Google Shape;470;p7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257600" y="1272125"/>
            <a:ext cx="4221251" cy="316592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cs" sz="1800">
                <a:latin typeface="Calibri"/>
                <a:ea typeface="Calibri"/>
                <a:cs typeface="Calibri"/>
                <a:sym typeface="Calibri"/>
              </a:rPr>
              <a:t>Evropský pohár v lukostřeleckém biatlonu</a:t>
            </a:r>
            <a:r>
              <a:rPr lang="cs" sz="1800" b="0">
                <a:latin typeface="Calibri"/>
                <a:ea typeface="Calibri"/>
                <a:cs typeface="Calibri"/>
                <a:sym typeface="Calibri"/>
              </a:rPr>
              <a:t>,  </a:t>
            </a:r>
            <a:r>
              <a:rPr lang="cs" sz="1800">
                <a:latin typeface="Calibri"/>
                <a:ea typeface="Calibri"/>
                <a:cs typeface="Calibri"/>
                <a:sym typeface="Calibri"/>
              </a:rPr>
              <a:t>Nové Město n. Metují </a:t>
            </a:r>
            <a:endParaRPr sz="1800"/>
          </a:p>
        </p:txBody>
      </p:sp>
      <p:sp>
        <p:nvSpPr>
          <p:cNvPr id="476" name="Google Shape;476;p76"/>
          <p:cNvSpPr txBox="1">
            <a:spLocks noGrp="1"/>
          </p:cNvSpPr>
          <p:nvPr>
            <p:ph type="body" idx="1"/>
          </p:nvPr>
        </p:nvSpPr>
        <p:spPr>
          <a:xfrm>
            <a:off x="311700" y="946600"/>
            <a:ext cx="8520600" cy="4008900"/>
          </a:xfrm>
          <a:prstGeom prst="rect">
            <a:avLst/>
          </a:prstGeom>
        </p:spPr>
        <p:txBody>
          <a:bodyPr spcFirstLastPara="1" wrap="square" lIns="91425" tIns="91425" rIns="91425" bIns="91425" anchor="t" anchorCtr="0">
            <a:normAutofit fontScale="32500" lnSpcReduction="20000"/>
          </a:bodyPr>
          <a:lstStyle/>
          <a:p>
            <a:pPr marL="0" lvl="0" indent="0" algn="l" rtl="0">
              <a:spcBef>
                <a:spcPts val="0"/>
              </a:spcBef>
              <a:spcAft>
                <a:spcPts val="0"/>
              </a:spcAft>
              <a:buNone/>
            </a:pPr>
            <a:r>
              <a:rPr lang="cs" sz="4300">
                <a:solidFill>
                  <a:schemeClr val="dk2"/>
                </a:solidFill>
                <a:latin typeface="Calibri"/>
                <a:ea typeface="Calibri"/>
                <a:cs typeface="Calibri"/>
                <a:sym typeface="Calibri"/>
              </a:rPr>
              <a:t>Historicky nejvyšší počet závodníků z Francie, Německa, České republiky, Estonska, Polska, Velké Británie a Izraele </a:t>
            </a:r>
            <a:endParaRPr sz="4300">
              <a:solidFill>
                <a:schemeClr val="dk2"/>
              </a:solidFill>
              <a:latin typeface="Calibri"/>
              <a:ea typeface="Calibri"/>
              <a:cs typeface="Calibri"/>
              <a:sym typeface="Calibri"/>
            </a:endParaRPr>
          </a:p>
          <a:p>
            <a:pPr marL="0" lvl="0" indent="0" algn="just" rtl="0">
              <a:spcBef>
                <a:spcPts val="1200"/>
              </a:spcBef>
              <a:spcAft>
                <a:spcPts val="0"/>
              </a:spcAft>
              <a:buClr>
                <a:schemeClr val="dk2"/>
              </a:buClr>
              <a:buSzPct val="25581"/>
              <a:buFont typeface="Arial"/>
              <a:buNone/>
            </a:pPr>
            <a:r>
              <a:rPr lang="cs" sz="4300" b="1">
                <a:solidFill>
                  <a:schemeClr val="dk2"/>
                </a:solidFill>
                <a:latin typeface="Arial"/>
                <a:ea typeface="Arial"/>
                <a:cs typeface="Arial"/>
                <a:sym typeface="Arial"/>
              </a:rPr>
              <a:t>Pódiové výsledky českého týmu:</a:t>
            </a:r>
            <a:endParaRPr sz="4300" b="1">
              <a:solidFill>
                <a:schemeClr val="dk2"/>
              </a:solidFill>
              <a:latin typeface="Arial"/>
              <a:ea typeface="Arial"/>
              <a:cs typeface="Arial"/>
              <a:sym typeface="Arial"/>
            </a:endParaRPr>
          </a:p>
          <a:p>
            <a:pPr marL="0" lvl="0" indent="0" algn="l" rtl="0">
              <a:spcBef>
                <a:spcPts val="1200"/>
              </a:spcBef>
              <a:spcAft>
                <a:spcPts val="0"/>
              </a:spcAft>
              <a:buClr>
                <a:schemeClr val="dk2"/>
              </a:buClr>
              <a:buSzPct val="100000"/>
              <a:buFont typeface="Arial"/>
              <a:buNone/>
            </a:pPr>
            <a:r>
              <a:rPr lang="cs" sz="1100" b="1">
                <a:solidFill>
                  <a:schemeClr val="dk2"/>
                </a:solidFill>
                <a:latin typeface="Arial"/>
                <a:ea typeface="Arial"/>
                <a:cs typeface="Arial"/>
                <a:sym typeface="Arial"/>
              </a:rPr>
              <a:t> </a:t>
            </a:r>
            <a:r>
              <a:rPr lang="cs" sz="2900" b="1">
                <a:solidFill>
                  <a:schemeClr val="dk2"/>
                </a:solidFill>
                <a:latin typeface="Arial"/>
                <a:ea typeface="Arial"/>
                <a:cs typeface="Arial"/>
                <a:sym typeface="Arial"/>
              </a:rPr>
              <a:t>Sprint 3x400m:</a:t>
            </a:r>
            <a:endParaRPr sz="2900" b="1">
              <a:solidFill>
                <a:schemeClr val="dk2"/>
              </a:solidFill>
              <a:latin typeface="Arial"/>
              <a:ea typeface="Arial"/>
              <a:cs typeface="Arial"/>
              <a:sym typeface="Arial"/>
            </a:endParaRPr>
          </a:p>
          <a:p>
            <a:pPr marL="0" lvl="0" indent="0" algn="l" rtl="0">
              <a:spcBef>
                <a:spcPts val="1200"/>
              </a:spcBef>
              <a:spcAft>
                <a:spcPts val="0"/>
              </a:spcAft>
              <a:buClr>
                <a:schemeClr val="dk2"/>
              </a:buClr>
              <a:buSzPct val="37931"/>
              <a:buFont typeface="Arial"/>
              <a:buNone/>
            </a:pPr>
            <a:r>
              <a:rPr lang="cs" sz="2900">
                <a:solidFill>
                  <a:schemeClr val="dk2"/>
                </a:solidFill>
                <a:latin typeface="Arial"/>
                <a:ea typeface="Arial"/>
                <a:cs typeface="Arial"/>
                <a:sym typeface="Arial"/>
              </a:rPr>
              <a:t>Kategorie žen – 3. místo – Jana Holásková</a:t>
            </a:r>
            <a:endParaRPr sz="2900">
              <a:solidFill>
                <a:schemeClr val="dk2"/>
              </a:solidFill>
              <a:latin typeface="Arial"/>
              <a:ea typeface="Arial"/>
              <a:cs typeface="Arial"/>
              <a:sym typeface="Arial"/>
            </a:endParaRPr>
          </a:p>
          <a:p>
            <a:pPr marL="0" lvl="0" indent="0" algn="l" rtl="0">
              <a:spcBef>
                <a:spcPts val="1200"/>
              </a:spcBef>
              <a:spcAft>
                <a:spcPts val="0"/>
              </a:spcAft>
              <a:buClr>
                <a:schemeClr val="dk2"/>
              </a:buClr>
              <a:buSzPct val="37931"/>
              <a:buFont typeface="Arial"/>
              <a:buNone/>
            </a:pPr>
            <a:r>
              <a:rPr lang="cs" sz="2900">
                <a:solidFill>
                  <a:schemeClr val="dk2"/>
                </a:solidFill>
                <a:latin typeface="Arial"/>
                <a:ea typeface="Arial"/>
                <a:cs typeface="Arial"/>
                <a:sym typeface="Arial"/>
              </a:rPr>
              <a:t>Kategorie juniorek – 1. místo – Markéta Andrlová</a:t>
            </a:r>
            <a:endParaRPr sz="2900">
              <a:solidFill>
                <a:schemeClr val="dk2"/>
              </a:solidFill>
              <a:latin typeface="Arial"/>
              <a:ea typeface="Arial"/>
              <a:cs typeface="Arial"/>
              <a:sym typeface="Arial"/>
            </a:endParaRPr>
          </a:p>
          <a:p>
            <a:pPr marL="0" lvl="0" indent="0" algn="l" rtl="0">
              <a:spcBef>
                <a:spcPts val="1200"/>
              </a:spcBef>
              <a:spcAft>
                <a:spcPts val="0"/>
              </a:spcAft>
              <a:buClr>
                <a:schemeClr val="dk2"/>
              </a:buClr>
              <a:buSzPct val="37931"/>
              <a:buFont typeface="Arial"/>
              <a:buNone/>
            </a:pPr>
            <a:r>
              <a:rPr lang="cs" sz="2900">
                <a:solidFill>
                  <a:schemeClr val="dk2"/>
                </a:solidFill>
                <a:latin typeface="Arial"/>
                <a:ea typeface="Arial"/>
                <a:cs typeface="Arial"/>
                <a:sym typeface="Arial"/>
              </a:rPr>
              <a:t>Kategorie juniorů – 3. místo – Alexej Izotov</a:t>
            </a:r>
            <a:endParaRPr sz="2900">
              <a:solidFill>
                <a:schemeClr val="dk2"/>
              </a:solidFill>
              <a:latin typeface="Arial"/>
              <a:ea typeface="Arial"/>
              <a:cs typeface="Arial"/>
              <a:sym typeface="Arial"/>
            </a:endParaRPr>
          </a:p>
          <a:p>
            <a:pPr marL="0" lvl="0" indent="0" algn="l" rtl="0">
              <a:spcBef>
                <a:spcPts val="1200"/>
              </a:spcBef>
              <a:spcAft>
                <a:spcPts val="0"/>
              </a:spcAft>
              <a:buNone/>
            </a:pPr>
            <a:endParaRPr sz="2900" b="1">
              <a:solidFill>
                <a:schemeClr val="dk2"/>
              </a:solidFill>
              <a:latin typeface="Arial"/>
              <a:ea typeface="Arial"/>
              <a:cs typeface="Arial"/>
              <a:sym typeface="Arial"/>
            </a:endParaRPr>
          </a:p>
          <a:p>
            <a:pPr marL="0" lvl="0" indent="0" algn="l" rtl="0">
              <a:spcBef>
                <a:spcPts val="1200"/>
              </a:spcBef>
              <a:spcAft>
                <a:spcPts val="0"/>
              </a:spcAft>
              <a:buClr>
                <a:schemeClr val="dk2"/>
              </a:buClr>
              <a:buSzPct val="37931"/>
              <a:buFont typeface="Arial"/>
              <a:buNone/>
            </a:pPr>
            <a:r>
              <a:rPr lang="cs" sz="2900" b="1">
                <a:solidFill>
                  <a:schemeClr val="dk2"/>
                </a:solidFill>
                <a:latin typeface="Arial"/>
                <a:ea typeface="Arial"/>
                <a:cs typeface="Arial"/>
                <a:sym typeface="Arial"/>
              </a:rPr>
              <a:t>Vytrvalostní závod 4x1000m:</a:t>
            </a:r>
            <a:endParaRPr sz="2900" b="1">
              <a:solidFill>
                <a:schemeClr val="dk2"/>
              </a:solidFill>
              <a:latin typeface="Arial"/>
              <a:ea typeface="Arial"/>
              <a:cs typeface="Arial"/>
              <a:sym typeface="Arial"/>
            </a:endParaRPr>
          </a:p>
          <a:p>
            <a:pPr marL="0" lvl="0" indent="0" algn="l" rtl="0">
              <a:spcBef>
                <a:spcPts val="1200"/>
              </a:spcBef>
              <a:spcAft>
                <a:spcPts val="0"/>
              </a:spcAft>
              <a:buClr>
                <a:schemeClr val="dk2"/>
              </a:buClr>
              <a:buSzPct val="37931"/>
              <a:buFont typeface="Arial"/>
              <a:buNone/>
            </a:pPr>
            <a:r>
              <a:rPr lang="cs" sz="2900">
                <a:solidFill>
                  <a:schemeClr val="dk2"/>
                </a:solidFill>
                <a:latin typeface="Arial"/>
                <a:ea typeface="Arial"/>
                <a:cs typeface="Arial"/>
                <a:sym typeface="Arial"/>
              </a:rPr>
              <a:t>Kategorie žen – 1. místo – Klára Stýblová</a:t>
            </a:r>
            <a:endParaRPr sz="2900">
              <a:solidFill>
                <a:schemeClr val="dk2"/>
              </a:solidFill>
              <a:latin typeface="Arial"/>
              <a:ea typeface="Arial"/>
              <a:cs typeface="Arial"/>
              <a:sym typeface="Arial"/>
            </a:endParaRPr>
          </a:p>
          <a:p>
            <a:pPr marL="0" lvl="0" indent="0" algn="l" rtl="0">
              <a:spcBef>
                <a:spcPts val="1200"/>
              </a:spcBef>
              <a:spcAft>
                <a:spcPts val="0"/>
              </a:spcAft>
              <a:buClr>
                <a:schemeClr val="dk2"/>
              </a:buClr>
              <a:buSzPct val="37931"/>
              <a:buFont typeface="Arial"/>
              <a:buNone/>
            </a:pPr>
            <a:r>
              <a:rPr lang="cs" sz="2900">
                <a:solidFill>
                  <a:schemeClr val="dk2"/>
                </a:solidFill>
                <a:latin typeface="Arial"/>
                <a:ea typeface="Arial"/>
                <a:cs typeface="Arial"/>
                <a:sym typeface="Arial"/>
              </a:rPr>
              <a:t>Kategorie žen – 3. místo – Jana Holásková</a:t>
            </a:r>
            <a:endParaRPr sz="2900">
              <a:solidFill>
                <a:schemeClr val="dk2"/>
              </a:solidFill>
              <a:latin typeface="Arial"/>
              <a:ea typeface="Arial"/>
              <a:cs typeface="Arial"/>
              <a:sym typeface="Arial"/>
            </a:endParaRPr>
          </a:p>
          <a:p>
            <a:pPr marL="0" lvl="0" indent="0" algn="l" rtl="0">
              <a:spcBef>
                <a:spcPts val="1200"/>
              </a:spcBef>
              <a:spcAft>
                <a:spcPts val="0"/>
              </a:spcAft>
              <a:buClr>
                <a:schemeClr val="dk2"/>
              </a:buClr>
              <a:buSzPct val="37931"/>
              <a:buFont typeface="Arial"/>
              <a:buNone/>
            </a:pPr>
            <a:r>
              <a:rPr lang="cs" sz="2900">
                <a:solidFill>
                  <a:schemeClr val="dk2"/>
                </a:solidFill>
                <a:latin typeface="Arial"/>
                <a:ea typeface="Arial"/>
                <a:cs typeface="Arial"/>
                <a:sym typeface="Arial"/>
              </a:rPr>
              <a:t>Kategorie juniorek – 3. místo – Markéta Andrlová</a:t>
            </a:r>
            <a:endParaRPr sz="2900">
              <a:solidFill>
                <a:schemeClr val="dk2"/>
              </a:solidFill>
              <a:latin typeface="Arial"/>
              <a:ea typeface="Arial"/>
              <a:cs typeface="Arial"/>
              <a:sym typeface="Arial"/>
            </a:endParaRPr>
          </a:p>
          <a:p>
            <a:pPr marL="0" lvl="0" indent="0" algn="l" rtl="0">
              <a:spcBef>
                <a:spcPts val="1200"/>
              </a:spcBef>
              <a:spcAft>
                <a:spcPts val="0"/>
              </a:spcAft>
              <a:buClr>
                <a:schemeClr val="dk2"/>
              </a:buClr>
              <a:buSzPct val="37931"/>
              <a:buFont typeface="Arial"/>
              <a:buNone/>
            </a:pPr>
            <a:r>
              <a:rPr lang="cs" sz="2900">
                <a:solidFill>
                  <a:schemeClr val="dk2"/>
                </a:solidFill>
                <a:latin typeface="Arial"/>
                <a:ea typeface="Arial"/>
                <a:cs typeface="Arial"/>
                <a:sym typeface="Arial"/>
              </a:rPr>
              <a:t>Kategorie juniorů – 3. místo – Alexej Izotov</a:t>
            </a:r>
            <a:endParaRPr sz="2900">
              <a:solidFill>
                <a:schemeClr val="dk2"/>
              </a:solidFill>
              <a:latin typeface="Arial"/>
              <a:ea typeface="Arial"/>
              <a:cs typeface="Arial"/>
              <a:sym typeface="Arial"/>
            </a:endParaRPr>
          </a:p>
          <a:p>
            <a:pPr marL="0" lvl="0" indent="0" algn="l" rtl="0">
              <a:spcBef>
                <a:spcPts val="1200"/>
              </a:spcBef>
              <a:spcAft>
                <a:spcPts val="0"/>
              </a:spcAft>
              <a:buClr>
                <a:schemeClr val="dk2"/>
              </a:buClr>
              <a:buSzPct val="37931"/>
              <a:buFont typeface="Arial"/>
              <a:buNone/>
            </a:pPr>
            <a:r>
              <a:rPr lang="cs" sz="2900">
                <a:solidFill>
                  <a:schemeClr val="dk2"/>
                </a:solidFill>
                <a:latin typeface="Arial"/>
                <a:ea typeface="Arial"/>
                <a:cs typeface="Arial"/>
                <a:sym typeface="Arial"/>
              </a:rPr>
              <a:t>Kategorie masters  50+ – 1. místo – David Morkes</a:t>
            </a:r>
            <a:endParaRPr sz="2900">
              <a:solidFill>
                <a:schemeClr val="dk2"/>
              </a:solidFill>
              <a:latin typeface="Arial"/>
              <a:ea typeface="Arial"/>
              <a:cs typeface="Arial"/>
              <a:sym typeface="Arial"/>
            </a:endParaRPr>
          </a:p>
          <a:p>
            <a:pPr marL="0" lvl="0" indent="0" algn="l" rtl="0">
              <a:spcBef>
                <a:spcPts val="0"/>
              </a:spcBef>
              <a:spcAft>
                <a:spcPts val="1200"/>
              </a:spcAft>
              <a:buNone/>
            </a:pPr>
            <a:endParaRPr sz="1100">
              <a:solidFill>
                <a:schemeClr val="dk2"/>
              </a:solidFill>
              <a:latin typeface="Calibri"/>
              <a:ea typeface="Calibri"/>
              <a:cs typeface="Calibri"/>
              <a:sym typeface="Calibri"/>
            </a:endParaRPr>
          </a:p>
        </p:txBody>
      </p:sp>
      <p:pic>
        <p:nvPicPr>
          <p:cNvPr id="477" name="Google Shape;477;p7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320012" y="1394250"/>
            <a:ext cx="2503977" cy="1877975"/>
          </a:xfrm>
          <a:prstGeom prst="rect">
            <a:avLst/>
          </a:prstGeom>
          <a:noFill/>
          <a:ln>
            <a:noFill/>
          </a:ln>
        </p:spPr>
      </p:pic>
      <p:pic>
        <p:nvPicPr>
          <p:cNvPr id="478" name="Google Shape;478;p7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312075" y="2645500"/>
            <a:ext cx="3378475" cy="22517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7"/>
          <p:cNvSpPr txBox="1">
            <a:spLocks noGrp="1"/>
          </p:cNvSpPr>
          <p:nvPr>
            <p:ph type="title"/>
          </p:nvPr>
        </p:nvSpPr>
        <p:spPr>
          <a:xfrm>
            <a:off x="311700" y="445025"/>
            <a:ext cx="40953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sz="1800">
                <a:latin typeface="Calibri"/>
                <a:ea typeface="Calibri"/>
                <a:cs typeface="Calibri"/>
                <a:sym typeface="Calibri"/>
              </a:rPr>
              <a:t>Evropský pohár v lukostřeleckém biatlonu</a:t>
            </a:r>
            <a:r>
              <a:rPr lang="cs" sz="1800" b="0">
                <a:latin typeface="Calibri"/>
                <a:ea typeface="Calibri"/>
                <a:cs typeface="Calibri"/>
                <a:sym typeface="Calibri"/>
              </a:rPr>
              <a:t>, </a:t>
            </a:r>
            <a:endParaRPr sz="1800" b="0">
              <a:latin typeface="Calibri"/>
              <a:ea typeface="Calibri"/>
              <a:cs typeface="Calibri"/>
              <a:sym typeface="Calibri"/>
            </a:endParaRPr>
          </a:p>
          <a:p>
            <a:pPr marL="0" lvl="0" indent="0" algn="l" rtl="0">
              <a:spcBef>
                <a:spcPts val="0"/>
              </a:spcBef>
              <a:spcAft>
                <a:spcPts val="0"/>
              </a:spcAft>
              <a:buClr>
                <a:schemeClr val="dk2"/>
              </a:buClr>
              <a:buSzPct val="61111"/>
              <a:buFont typeface="Arial"/>
              <a:buNone/>
            </a:pPr>
            <a:r>
              <a:rPr lang="cs" sz="1800">
                <a:latin typeface="Calibri"/>
                <a:ea typeface="Calibri"/>
                <a:cs typeface="Calibri"/>
                <a:sym typeface="Calibri"/>
              </a:rPr>
              <a:t>Nové Město n. Metují </a:t>
            </a:r>
            <a:endParaRPr/>
          </a:p>
        </p:txBody>
      </p:sp>
      <p:sp>
        <p:nvSpPr>
          <p:cNvPr id="484" name="Google Shape;484;p7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a:bodyPr>
          <a:lstStyle/>
          <a:p>
            <a:pPr marL="0" lvl="0" indent="0" algn="l" rtl="0">
              <a:spcBef>
                <a:spcPts val="1200"/>
              </a:spcBef>
              <a:spcAft>
                <a:spcPts val="0"/>
              </a:spcAft>
              <a:buClr>
                <a:schemeClr val="dk2"/>
              </a:buClr>
              <a:buSzPts val="1100"/>
              <a:buFont typeface="Arial"/>
              <a:buNone/>
            </a:pPr>
            <a:r>
              <a:rPr lang="cs" sz="1100" b="1">
                <a:solidFill>
                  <a:schemeClr val="dk2"/>
                </a:solidFill>
                <a:latin typeface="Arial"/>
                <a:ea typeface="Arial"/>
                <a:cs typeface="Arial"/>
                <a:sym typeface="Arial"/>
              </a:rPr>
              <a:t>Smíšené štafety:</a:t>
            </a:r>
            <a:endParaRPr sz="1100" b="1">
              <a:solidFill>
                <a:schemeClr val="dk2"/>
              </a:solidFill>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cs" sz="1100">
                <a:solidFill>
                  <a:schemeClr val="dk2"/>
                </a:solidFill>
                <a:latin typeface="Arial"/>
                <a:ea typeface="Arial"/>
                <a:cs typeface="Arial"/>
                <a:sym typeface="Arial"/>
              </a:rPr>
              <a:t>3. místo – Klára Stýblová, Jakub Laciga</a:t>
            </a:r>
            <a:endParaRPr sz="1100">
              <a:solidFill>
                <a:schemeClr val="dk2"/>
              </a:solidFill>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cs" sz="1100" b="1">
                <a:solidFill>
                  <a:schemeClr val="dk2"/>
                </a:solidFill>
                <a:latin typeface="Arial"/>
                <a:ea typeface="Arial"/>
                <a:cs typeface="Arial"/>
                <a:sym typeface="Arial"/>
              </a:rPr>
              <a:t> Týmové štafety:</a:t>
            </a:r>
            <a:endParaRPr sz="1100" b="1">
              <a:solidFill>
                <a:schemeClr val="dk2"/>
              </a:solidFill>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cs" sz="1100">
                <a:solidFill>
                  <a:schemeClr val="dk2"/>
                </a:solidFill>
                <a:latin typeface="Arial"/>
                <a:ea typeface="Arial"/>
                <a:cs typeface="Arial"/>
                <a:sym typeface="Arial"/>
              </a:rPr>
              <a:t>Kategorie žen – 1. místo – Klára Stýblová, Jana Holásková, Anna Šolcová</a:t>
            </a:r>
            <a:endParaRPr sz="1100">
              <a:solidFill>
                <a:schemeClr val="dk2"/>
              </a:solidFill>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cs" sz="1100">
                <a:solidFill>
                  <a:schemeClr val="dk2"/>
                </a:solidFill>
                <a:latin typeface="Arial"/>
                <a:ea typeface="Arial"/>
                <a:cs typeface="Arial"/>
                <a:sym typeface="Arial"/>
              </a:rPr>
              <a:t>Kategorie žen – 3. místo – Markéta Andrlová, Anna Nekolová, Nikol Picková</a:t>
            </a:r>
            <a:endParaRPr sz="1100">
              <a:solidFill>
                <a:schemeClr val="dk2"/>
              </a:solidFill>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cs" sz="1100">
                <a:solidFill>
                  <a:schemeClr val="dk2"/>
                </a:solidFill>
                <a:latin typeface="Arial"/>
                <a:ea typeface="Arial"/>
                <a:cs typeface="Arial"/>
                <a:sym typeface="Arial"/>
              </a:rPr>
              <a:t>Kategorie mužů – 3. místo – Jaroslav Kratochvíl, Ondřej Průša, Jakub Laciga</a:t>
            </a:r>
            <a:endParaRPr sz="1100">
              <a:solidFill>
                <a:schemeClr val="dk2"/>
              </a:solidFill>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cs" sz="1100">
                <a:solidFill>
                  <a:schemeClr val="dk2"/>
                </a:solidFill>
                <a:latin typeface="Arial"/>
                <a:ea typeface="Arial"/>
                <a:cs typeface="Arial"/>
                <a:sym typeface="Arial"/>
              </a:rPr>
              <a:t> </a:t>
            </a:r>
            <a:r>
              <a:rPr lang="cs" sz="1100" b="1">
                <a:solidFill>
                  <a:schemeClr val="dk2"/>
                </a:solidFill>
                <a:latin typeface="Arial"/>
                <a:ea typeface="Arial"/>
                <a:cs typeface="Arial"/>
                <a:sym typeface="Arial"/>
              </a:rPr>
              <a:t>Celkové hodnocení ženské kategorie:</a:t>
            </a:r>
            <a:endParaRPr sz="1100" b="1">
              <a:solidFill>
                <a:schemeClr val="dk2"/>
              </a:solidFill>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cs" sz="1100">
                <a:solidFill>
                  <a:schemeClr val="dk2"/>
                </a:solidFill>
                <a:latin typeface="Arial"/>
                <a:ea typeface="Arial"/>
                <a:cs typeface="Arial"/>
                <a:sym typeface="Arial"/>
              </a:rPr>
              <a:t>2. místo – Klára Stýblová,  3.místo - Markéta Andrlová</a:t>
            </a:r>
            <a:endParaRPr sz="1100">
              <a:solidFill>
                <a:schemeClr val="dk2"/>
              </a:solidFill>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cs" sz="1100">
                <a:solidFill>
                  <a:schemeClr val="dk2"/>
                </a:solidFill>
                <a:latin typeface="Arial"/>
                <a:ea typeface="Arial"/>
                <a:cs typeface="Arial"/>
                <a:sym typeface="Arial"/>
              </a:rPr>
              <a:t> </a:t>
            </a:r>
            <a:r>
              <a:rPr lang="cs" sz="1100" b="1">
                <a:solidFill>
                  <a:schemeClr val="dk2"/>
                </a:solidFill>
                <a:latin typeface="Arial"/>
                <a:ea typeface="Arial"/>
                <a:cs typeface="Arial"/>
                <a:sym typeface="Arial"/>
              </a:rPr>
              <a:t>Pořadí národů:</a:t>
            </a:r>
            <a:endParaRPr sz="1100" b="1">
              <a:solidFill>
                <a:schemeClr val="dk2"/>
              </a:solidFill>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cs" sz="1100">
                <a:solidFill>
                  <a:schemeClr val="dk2"/>
                </a:solidFill>
                <a:latin typeface="Arial"/>
                <a:ea typeface="Arial"/>
                <a:cs typeface="Arial"/>
                <a:sym typeface="Arial"/>
              </a:rPr>
              <a:t>1. Německo, 2. Francie, 3. Česká republika</a:t>
            </a:r>
            <a:endParaRPr sz="1100">
              <a:solidFill>
                <a:schemeClr val="dk2"/>
              </a:solidFill>
              <a:latin typeface="Arial"/>
              <a:ea typeface="Arial"/>
              <a:cs typeface="Arial"/>
              <a:sym typeface="Arial"/>
            </a:endParaRPr>
          </a:p>
          <a:p>
            <a:pPr marL="0" lvl="0" indent="0" algn="l" rtl="0">
              <a:spcBef>
                <a:spcPts val="0"/>
              </a:spcBef>
              <a:spcAft>
                <a:spcPts val="1200"/>
              </a:spcAft>
              <a:buNone/>
            </a:pPr>
            <a:endParaRPr/>
          </a:p>
        </p:txBody>
      </p:sp>
      <p:pic>
        <p:nvPicPr>
          <p:cNvPr id="485" name="Google Shape;485;p7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344050" y="318925"/>
            <a:ext cx="3451400" cy="2300338"/>
          </a:xfrm>
          <a:prstGeom prst="rect">
            <a:avLst/>
          </a:prstGeom>
          <a:noFill/>
          <a:ln>
            <a:noFill/>
          </a:ln>
        </p:spPr>
      </p:pic>
      <p:pic>
        <p:nvPicPr>
          <p:cNvPr id="486" name="Google Shape;486;p7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307751" y="2705000"/>
            <a:ext cx="3451400" cy="230035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7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Rok 2023</a:t>
            </a:r>
            <a:endParaRPr/>
          </a:p>
        </p:txBody>
      </p:sp>
      <p:sp>
        <p:nvSpPr>
          <p:cNvPr id="492" name="Google Shape;492;p7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cs">
                <a:solidFill>
                  <a:srgbClr val="000000"/>
                </a:solidFill>
              </a:rPr>
              <a:t>Plán:</a:t>
            </a:r>
            <a:endParaRPr>
              <a:solidFill>
                <a:srgbClr val="000000"/>
              </a:solidFill>
            </a:endParaRPr>
          </a:p>
          <a:p>
            <a:pPr marL="0" lvl="0" indent="0" algn="l" rtl="0">
              <a:spcBef>
                <a:spcPts val="1200"/>
              </a:spcBef>
              <a:spcAft>
                <a:spcPts val="0"/>
              </a:spcAft>
              <a:buNone/>
            </a:pPr>
            <a:endParaRPr>
              <a:solidFill>
                <a:srgbClr val="000000"/>
              </a:solidFill>
            </a:endParaRPr>
          </a:p>
          <a:p>
            <a:pPr marL="0" lvl="0" indent="0" algn="l" rtl="0">
              <a:spcBef>
                <a:spcPts val="1200"/>
              </a:spcBef>
              <a:spcAft>
                <a:spcPts val="0"/>
              </a:spcAft>
              <a:buNone/>
            </a:pPr>
            <a:r>
              <a:rPr lang="cs">
                <a:solidFill>
                  <a:srgbClr val="000000"/>
                </a:solidFill>
              </a:rPr>
              <a:t>Účast na závodech GER-CZ Cup (4 závody v Německu, 1 v CZ)</a:t>
            </a:r>
            <a:endParaRPr>
              <a:solidFill>
                <a:srgbClr val="000000"/>
              </a:solidFill>
            </a:endParaRPr>
          </a:p>
          <a:p>
            <a:pPr marL="0" lvl="0" indent="0" algn="l" rtl="0">
              <a:spcBef>
                <a:spcPts val="1200"/>
              </a:spcBef>
              <a:spcAft>
                <a:spcPts val="0"/>
              </a:spcAft>
              <a:buNone/>
            </a:pPr>
            <a:r>
              <a:rPr lang="cs">
                <a:solidFill>
                  <a:srgbClr val="000000"/>
                </a:solidFill>
              </a:rPr>
              <a:t>Účast na závodech Holandského národního poháru, včetně Mistrovství NL</a:t>
            </a:r>
            <a:endParaRPr>
              <a:solidFill>
                <a:srgbClr val="000000"/>
              </a:solidFill>
            </a:endParaRPr>
          </a:p>
          <a:p>
            <a:pPr marL="0" lvl="0" indent="0" algn="l" rtl="0">
              <a:spcBef>
                <a:spcPts val="1200"/>
              </a:spcBef>
              <a:spcAft>
                <a:spcPts val="0"/>
              </a:spcAft>
              <a:buNone/>
            </a:pPr>
            <a:r>
              <a:rPr lang="cs">
                <a:solidFill>
                  <a:srgbClr val="000000"/>
                </a:solidFill>
              </a:rPr>
              <a:t>Reprezentace na Mezinárodním mistrovství Německa v Berlíně 9/2023</a:t>
            </a:r>
            <a:endParaRPr>
              <a:solidFill>
                <a:srgbClr val="000000"/>
              </a:solidFill>
            </a:endParaRPr>
          </a:p>
          <a:p>
            <a:pPr marL="0" lvl="0" indent="0" algn="l" rtl="0">
              <a:lnSpc>
                <a:spcPct val="100000"/>
              </a:lnSpc>
              <a:spcBef>
                <a:spcPts val="1200"/>
              </a:spcBef>
              <a:spcAft>
                <a:spcPts val="0"/>
              </a:spcAft>
              <a:buClr>
                <a:schemeClr val="dk2"/>
              </a:buClr>
              <a:buSzPts val="1100"/>
              <a:buFont typeface="Arial"/>
              <a:buNone/>
            </a:pPr>
            <a:r>
              <a:rPr lang="cs">
                <a:solidFill>
                  <a:srgbClr val="000000"/>
                </a:solidFill>
                <a:latin typeface="Calibri"/>
                <a:ea typeface="Calibri"/>
                <a:cs typeface="Calibri"/>
                <a:sym typeface="Calibri"/>
              </a:rPr>
              <a:t>Evropský pohár v lukostřeleckém biatlonu,  Nové Město n. Metují 10/2023</a:t>
            </a:r>
            <a:endParaRPr>
              <a:solidFill>
                <a:srgbClr val="00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9"/>
          <p:cNvSpPr txBox="1"/>
          <p:nvPr/>
        </p:nvSpPr>
        <p:spPr>
          <a:xfrm>
            <a:off x="0" y="2533738"/>
            <a:ext cx="4473000" cy="15315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Font typeface="Open Sans"/>
              <a:buNone/>
            </a:pPr>
            <a:r>
              <a:rPr lang="cs" sz="4000" b="1">
                <a:solidFill>
                  <a:srgbClr val="20124D"/>
                </a:solidFill>
                <a:latin typeface="Source Sans Pro"/>
                <a:ea typeface="Source Sans Pro"/>
                <a:cs typeface="Source Sans Pro"/>
                <a:sym typeface="Source Sans Pro"/>
              </a:rPr>
              <a:t>Komise pro rozvoj kladkových luků</a:t>
            </a:r>
            <a:endParaRPr sz="4000" b="1">
              <a:solidFill>
                <a:srgbClr val="20124D"/>
              </a:solidFill>
              <a:latin typeface="Source Sans Pro"/>
              <a:ea typeface="Source Sans Pro"/>
              <a:cs typeface="Source Sans Pro"/>
              <a:sym typeface="Source Sans Pro"/>
            </a:endParaRPr>
          </a:p>
        </p:txBody>
      </p:sp>
      <p:sp>
        <p:nvSpPr>
          <p:cNvPr id="498" name="Google Shape;498;p79"/>
          <p:cNvSpPr/>
          <p:nvPr/>
        </p:nvSpPr>
        <p:spPr>
          <a:xfrm>
            <a:off x="0" y="50"/>
            <a:ext cx="4473000" cy="2423100"/>
          </a:xfrm>
          <a:prstGeom prst="rect">
            <a:avLst/>
          </a:pr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9"/>
          <p:cNvSpPr/>
          <p:nvPr/>
        </p:nvSpPr>
        <p:spPr>
          <a:xfrm>
            <a:off x="0" y="3947150"/>
            <a:ext cx="4473000" cy="1196100"/>
          </a:xfrm>
          <a:prstGeom prst="rect">
            <a:avLst/>
          </a:pr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0" name="Google Shape;500;p7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0" y="50"/>
            <a:ext cx="4571999" cy="51435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8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2022 terčová soutěž</a:t>
            </a:r>
            <a:endParaRPr/>
          </a:p>
        </p:txBody>
      </p:sp>
      <p:sp>
        <p:nvSpPr>
          <p:cNvPr id="506" name="Google Shape;506;p8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770"/>
              <a:buNone/>
            </a:pPr>
            <a:r>
              <a:rPr lang="cs" sz="1460"/>
              <a:t>První sezóna s dvoustupňovou soutěží byla myslím kvalitně obsazena.</a:t>
            </a:r>
            <a:endParaRPr sz="1460"/>
          </a:p>
          <a:p>
            <a:pPr marL="0" lvl="0" indent="0" algn="l" rtl="0">
              <a:lnSpc>
                <a:spcPct val="95000"/>
              </a:lnSpc>
              <a:spcBef>
                <a:spcPts val="1200"/>
              </a:spcBef>
              <a:spcAft>
                <a:spcPts val="0"/>
              </a:spcAft>
              <a:buSzPts val="770"/>
              <a:buNone/>
            </a:pPr>
            <a:r>
              <a:rPr lang="cs" sz="1460"/>
              <a:t>V 1. lize bylo 8 družstev a pozitivní je, že všechna družstva odstřílela všechna kola, což při finanční a časové náročnosti oceňuji. </a:t>
            </a:r>
            <a:endParaRPr sz="1460"/>
          </a:p>
          <a:p>
            <a:pPr marL="0" lvl="0" indent="0" algn="l" rtl="0">
              <a:lnSpc>
                <a:spcPct val="95000"/>
              </a:lnSpc>
              <a:spcBef>
                <a:spcPts val="1200"/>
              </a:spcBef>
              <a:spcAft>
                <a:spcPts val="0"/>
              </a:spcAft>
              <a:buSzPts val="770"/>
              <a:buNone/>
            </a:pPr>
            <a:r>
              <a:rPr lang="cs" sz="1460"/>
              <a:t>Pořadí bylo následující:</a:t>
            </a:r>
            <a:endParaRPr sz="1460"/>
          </a:p>
          <a:p>
            <a:pPr marL="457200" lvl="0" indent="-321310" algn="l" rtl="0">
              <a:lnSpc>
                <a:spcPct val="95000"/>
              </a:lnSpc>
              <a:spcBef>
                <a:spcPts val="1200"/>
              </a:spcBef>
              <a:spcAft>
                <a:spcPts val="0"/>
              </a:spcAft>
              <a:buSzPts val="1460"/>
              <a:buAutoNum type="arabicPeriod"/>
            </a:pPr>
            <a:r>
              <a:rPr lang="cs" sz="1460"/>
              <a:t> I.KLK</a:t>
            </a:r>
            <a:endParaRPr sz="1460"/>
          </a:p>
          <a:p>
            <a:pPr marL="457200" lvl="0" indent="-321310" algn="l" rtl="0">
              <a:lnSpc>
                <a:spcPct val="95000"/>
              </a:lnSpc>
              <a:spcBef>
                <a:spcPts val="0"/>
              </a:spcBef>
              <a:spcAft>
                <a:spcPts val="0"/>
              </a:spcAft>
              <a:buSzPts val="1460"/>
              <a:buAutoNum type="arabicPeriod"/>
            </a:pPr>
            <a:r>
              <a:rPr lang="cs" sz="1460"/>
              <a:t> Bows klub Chimera HK</a:t>
            </a:r>
            <a:endParaRPr sz="1460"/>
          </a:p>
          <a:p>
            <a:pPr marL="457200" lvl="0" indent="-321310" algn="l" rtl="0">
              <a:lnSpc>
                <a:spcPct val="95000"/>
              </a:lnSpc>
              <a:spcBef>
                <a:spcPts val="0"/>
              </a:spcBef>
              <a:spcAft>
                <a:spcPts val="0"/>
              </a:spcAft>
              <a:buSzPts val="1460"/>
              <a:buAutoNum type="arabicPeriod"/>
            </a:pPr>
            <a:r>
              <a:rPr lang="cs" sz="1460"/>
              <a:t> Patriot Brno</a:t>
            </a:r>
            <a:endParaRPr sz="1460"/>
          </a:p>
          <a:p>
            <a:pPr marL="457200" lvl="0" indent="-321310" algn="l" rtl="0">
              <a:lnSpc>
                <a:spcPct val="95000"/>
              </a:lnSpc>
              <a:spcBef>
                <a:spcPts val="0"/>
              </a:spcBef>
              <a:spcAft>
                <a:spcPts val="0"/>
              </a:spcAft>
              <a:buSzPts val="1460"/>
              <a:buAutoNum type="arabicPeriod"/>
            </a:pPr>
            <a:r>
              <a:rPr lang="cs" sz="1460"/>
              <a:t>Start Praha</a:t>
            </a:r>
            <a:endParaRPr sz="1460"/>
          </a:p>
          <a:p>
            <a:pPr marL="457200" lvl="0" indent="-321310" algn="l" rtl="0">
              <a:lnSpc>
                <a:spcPct val="95000"/>
              </a:lnSpc>
              <a:spcBef>
                <a:spcPts val="0"/>
              </a:spcBef>
              <a:spcAft>
                <a:spcPts val="0"/>
              </a:spcAft>
              <a:buSzPts val="1460"/>
              <a:buAutoNum type="arabicPeriod"/>
            </a:pPr>
            <a:r>
              <a:rPr lang="cs" sz="1460"/>
              <a:t>Lukostřelba Klecany</a:t>
            </a:r>
            <a:endParaRPr sz="1460"/>
          </a:p>
          <a:p>
            <a:pPr marL="457200" lvl="0" indent="-321310" algn="l" rtl="0">
              <a:lnSpc>
                <a:spcPct val="95000"/>
              </a:lnSpc>
              <a:spcBef>
                <a:spcPts val="0"/>
              </a:spcBef>
              <a:spcAft>
                <a:spcPts val="0"/>
              </a:spcAft>
              <a:buSzPts val="1460"/>
              <a:buAutoNum type="arabicPeriod"/>
            </a:pPr>
            <a:r>
              <a:rPr lang="cs" sz="1460"/>
              <a:t>TJ ZP Nola Teplice</a:t>
            </a:r>
            <a:endParaRPr sz="1460"/>
          </a:p>
          <a:p>
            <a:pPr marL="457200" lvl="0" indent="-321310" algn="l" rtl="0">
              <a:lnSpc>
                <a:spcPct val="95000"/>
              </a:lnSpc>
              <a:spcBef>
                <a:spcPts val="0"/>
              </a:spcBef>
              <a:spcAft>
                <a:spcPts val="0"/>
              </a:spcAft>
              <a:buSzPts val="1460"/>
              <a:buAutoNum type="arabicPeriod"/>
            </a:pPr>
            <a:r>
              <a:rPr lang="cs" sz="1460"/>
              <a:t>LO TJ Start Brno</a:t>
            </a:r>
            <a:endParaRPr sz="1460"/>
          </a:p>
          <a:p>
            <a:pPr marL="457200" lvl="0" indent="-321310" algn="l" rtl="0">
              <a:lnSpc>
                <a:spcPct val="95000"/>
              </a:lnSpc>
              <a:spcBef>
                <a:spcPts val="0"/>
              </a:spcBef>
              <a:spcAft>
                <a:spcPts val="0"/>
              </a:spcAft>
              <a:buSzPts val="1460"/>
              <a:buAutoNum type="arabicPeriod"/>
            </a:pPr>
            <a:r>
              <a:rPr lang="cs" sz="1460"/>
              <a:t>SK Rapid Praha </a:t>
            </a:r>
            <a:endParaRPr sz="1460"/>
          </a:p>
          <a:p>
            <a:pPr marL="0" lvl="0" indent="0" algn="l" rtl="0">
              <a:lnSpc>
                <a:spcPct val="95000"/>
              </a:lnSpc>
              <a:spcBef>
                <a:spcPts val="1200"/>
              </a:spcBef>
              <a:spcAft>
                <a:spcPts val="1200"/>
              </a:spcAft>
              <a:buSzPts val="770"/>
              <a:buNone/>
            </a:pPr>
            <a:r>
              <a:rPr lang="cs" sz="1460"/>
              <a:t>V přeboru bylo přihlášeno 7 družstev, ale hodnoceny byla jen 2 s tím, že vítěz přeboru Lukostřelba Kroměříž by měl postoupit do 1. ligy.</a:t>
            </a:r>
            <a:endParaRPr sz="146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81"/>
          <p:cNvSpPr txBox="1">
            <a:spLocks noGrp="1"/>
          </p:cNvSpPr>
          <p:nvPr>
            <p:ph type="title"/>
          </p:nvPr>
        </p:nvSpPr>
        <p:spPr>
          <a:xfrm>
            <a:off x="311700" y="14377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2022/23 halová soutěž</a:t>
            </a:r>
            <a:endParaRPr/>
          </a:p>
        </p:txBody>
      </p:sp>
      <p:sp>
        <p:nvSpPr>
          <p:cNvPr id="512" name="Google Shape;512;p81"/>
          <p:cNvSpPr txBox="1">
            <a:spLocks noGrp="1"/>
          </p:cNvSpPr>
          <p:nvPr>
            <p:ph type="body" idx="1"/>
          </p:nvPr>
        </p:nvSpPr>
        <p:spPr>
          <a:xfrm>
            <a:off x="311700" y="767175"/>
            <a:ext cx="8520600" cy="34164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440"/>
              <a:buNone/>
            </a:pPr>
            <a:r>
              <a:rPr lang="cs" sz="1120"/>
              <a:t>V halových soutěžích bylo 6 družstev v lize a 8 v přeboru. Vzhledem k tomu, že halová soutěž probíhá korespondenčně a nemá pořádné finále, se poprvé se ve spolupráci s STK podařilo vyjednat, že finále proběhne jako přímá soutěž v Kostelci na Hané, kam bohužel dorazila jen 3 družstva z 6.</a:t>
            </a:r>
            <a:endParaRPr sz="1120"/>
          </a:p>
          <a:p>
            <a:pPr marL="0" lvl="0" indent="0" algn="l" rtl="0">
              <a:lnSpc>
                <a:spcPct val="105000"/>
              </a:lnSpc>
              <a:spcBef>
                <a:spcPts val="1200"/>
              </a:spcBef>
              <a:spcAft>
                <a:spcPts val="0"/>
              </a:spcAft>
              <a:buSzPts val="440"/>
              <a:buNone/>
            </a:pPr>
            <a:r>
              <a:rPr lang="cs" sz="1120"/>
              <a:t>Konečné pořadí ligy:</a:t>
            </a:r>
            <a:endParaRPr sz="1120"/>
          </a:p>
          <a:p>
            <a:pPr marL="457200" lvl="0" indent="-299720" algn="l" rtl="0">
              <a:lnSpc>
                <a:spcPct val="105000"/>
              </a:lnSpc>
              <a:spcBef>
                <a:spcPts val="1200"/>
              </a:spcBef>
              <a:spcAft>
                <a:spcPts val="0"/>
              </a:spcAft>
              <a:buSzPts val="1120"/>
              <a:buAutoNum type="arabicPeriod"/>
            </a:pPr>
            <a:r>
              <a:rPr lang="cs" sz="1120"/>
              <a:t>KLK</a:t>
            </a:r>
            <a:endParaRPr sz="1120"/>
          </a:p>
          <a:p>
            <a:pPr marL="457200" lvl="0" indent="-299720" algn="l" rtl="0">
              <a:lnSpc>
                <a:spcPct val="105000"/>
              </a:lnSpc>
              <a:spcBef>
                <a:spcPts val="0"/>
              </a:spcBef>
              <a:spcAft>
                <a:spcPts val="0"/>
              </a:spcAft>
              <a:buSzPts val="1120"/>
              <a:buAutoNum type="arabicPeriod"/>
            </a:pPr>
            <a:r>
              <a:rPr lang="cs" sz="1120"/>
              <a:t>Patriot Brno</a:t>
            </a:r>
            <a:endParaRPr sz="1120"/>
          </a:p>
          <a:p>
            <a:pPr marL="457200" lvl="0" indent="-299720" algn="l" rtl="0">
              <a:lnSpc>
                <a:spcPct val="105000"/>
              </a:lnSpc>
              <a:spcBef>
                <a:spcPts val="0"/>
              </a:spcBef>
              <a:spcAft>
                <a:spcPts val="0"/>
              </a:spcAft>
              <a:buSzPts val="1120"/>
              <a:buAutoNum type="arabicPeriod"/>
            </a:pPr>
            <a:r>
              <a:rPr lang="cs" sz="1120"/>
              <a:t>SK Start Praha</a:t>
            </a:r>
            <a:endParaRPr sz="1120"/>
          </a:p>
          <a:p>
            <a:pPr marL="457200" lvl="0" indent="-299720" algn="l" rtl="0">
              <a:lnSpc>
                <a:spcPct val="105000"/>
              </a:lnSpc>
              <a:spcBef>
                <a:spcPts val="0"/>
              </a:spcBef>
              <a:spcAft>
                <a:spcPts val="0"/>
              </a:spcAft>
              <a:buSzPts val="1120"/>
              <a:buAutoNum type="arabicPeriod"/>
            </a:pPr>
            <a:r>
              <a:rPr lang="cs" sz="1120"/>
              <a:t>Lukostřelba Klecany</a:t>
            </a:r>
            <a:endParaRPr sz="1120"/>
          </a:p>
          <a:p>
            <a:pPr marL="457200" lvl="0" indent="-299720" algn="l" rtl="0">
              <a:lnSpc>
                <a:spcPct val="105000"/>
              </a:lnSpc>
              <a:spcBef>
                <a:spcPts val="0"/>
              </a:spcBef>
              <a:spcAft>
                <a:spcPts val="0"/>
              </a:spcAft>
              <a:buSzPts val="1120"/>
              <a:buAutoNum type="arabicPeriod"/>
            </a:pPr>
            <a:r>
              <a:rPr lang="cs" sz="1120"/>
              <a:t>Jim Archery - lukostřelba Kyšice</a:t>
            </a:r>
            <a:endParaRPr sz="1120"/>
          </a:p>
          <a:p>
            <a:pPr marL="457200" lvl="0" indent="-299720" algn="l" rtl="0">
              <a:lnSpc>
                <a:spcPct val="105000"/>
              </a:lnSpc>
              <a:spcBef>
                <a:spcPts val="0"/>
              </a:spcBef>
              <a:spcAft>
                <a:spcPts val="0"/>
              </a:spcAft>
              <a:buSzPts val="1120"/>
              <a:buAutoNum type="arabicPeriod"/>
            </a:pPr>
            <a:r>
              <a:rPr lang="cs" sz="1120"/>
              <a:t>SK Rapid Prah</a:t>
            </a:r>
            <a:endParaRPr sz="1120"/>
          </a:p>
          <a:p>
            <a:pPr marL="0" lvl="0" indent="0" algn="l" rtl="0">
              <a:lnSpc>
                <a:spcPct val="105000"/>
              </a:lnSpc>
              <a:spcBef>
                <a:spcPts val="1200"/>
              </a:spcBef>
              <a:spcAft>
                <a:spcPts val="0"/>
              </a:spcAft>
              <a:buSzPts val="440"/>
              <a:buNone/>
            </a:pPr>
            <a:r>
              <a:rPr lang="cs" sz="1120"/>
              <a:t>V přeboru hodnoceno 7 družstev z 8</a:t>
            </a:r>
            <a:endParaRPr sz="1120"/>
          </a:p>
          <a:p>
            <a:pPr marL="457200" lvl="0" indent="-299720" algn="l" rtl="0">
              <a:lnSpc>
                <a:spcPct val="105000"/>
              </a:lnSpc>
              <a:spcBef>
                <a:spcPts val="1200"/>
              </a:spcBef>
              <a:spcAft>
                <a:spcPts val="0"/>
              </a:spcAft>
              <a:buSzPts val="1120"/>
              <a:buAutoNum type="arabicPeriod"/>
            </a:pPr>
            <a:r>
              <a:rPr lang="cs" sz="1120"/>
              <a:t>LK Votice</a:t>
            </a:r>
            <a:endParaRPr sz="1120"/>
          </a:p>
          <a:p>
            <a:pPr marL="457200" lvl="0" indent="-299720" algn="l" rtl="0">
              <a:lnSpc>
                <a:spcPct val="105000"/>
              </a:lnSpc>
              <a:spcBef>
                <a:spcPts val="0"/>
              </a:spcBef>
              <a:spcAft>
                <a:spcPts val="0"/>
              </a:spcAft>
              <a:buSzPts val="1120"/>
              <a:buAutoNum type="arabicPeriod"/>
            </a:pPr>
            <a:r>
              <a:rPr lang="cs" sz="1120"/>
              <a:t>I. KLK “B”</a:t>
            </a:r>
            <a:endParaRPr sz="1120"/>
          </a:p>
          <a:p>
            <a:pPr marL="457200" lvl="0" indent="-299720" algn="l" rtl="0">
              <a:lnSpc>
                <a:spcPct val="105000"/>
              </a:lnSpc>
              <a:spcBef>
                <a:spcPts val="0"/>
              </a:spcBef>
              <a:spcAft>
                <a:spcPts val="0"/>
              </a:spcAft>
              <a:buSzPts val="1120"/>
              <a:buAutoNum type="arabicPeriod"/>
            </a:pPr>
            <a:r>
              <a:rPr lang="cs" sz="1120"/>
              <a:t>Lukostřelba Kroměříž</a:t>
            </a:r>
            <a:endParaRPr sz="1120"/>
          </a:p>
          <a:p>
            <a:pPr marL="457200" lvl="0" indent="-299720" algn="l" rtl="0">
              <a:lnSpc>
                <a:spcPct val="105000"/>
              </a:lnSpc>
              <a:spcBef>
                <a:spcPts val="0"/>
              </a:spcBef>
              <a:spcAft>
                <a:spcPts val="0"/>
              </a:spcAft>
              <a:buSzPts val="1120"/>
              <a:buAutoNum type="arabicPeriod"/>
            </a:pPr>
            <a:r>
              <a:rPr lang="cs" sz="1120"/>
              <a:t>LK Eska Cheb</a:t>
            </a:r>
            <a:endParaRPr sz="1120"/>
          </a:p>
          <a:p>
            <a:pPr marL="457200" lvl="0" indent="-299720" algn="l" rtl="0">
              <a:lnSpc>
                <a:spcPct val="105000"/>
              </a:lnSpc>
              <a:spcBef>
                <a:spcPts val="0"/>
              </a:spcBef>
              <a:spcAft>
                <a:spcPts val="0"/>
              </a:spcAft>
              <a:buSzPts val="1120"/>
              <a:buAutoNum type="arabicPeriod"/>
            </a:pPr>
            <a:r>
              <a:rPr lang="cs" sz="1120"/>
              <a:t>LK Brno 05</a:t>
            </a:r>
            <a:endParaRPr sz="1120"/>
          </a:p>
          <a:p>
            <a:pPr marL="457200" lvl="0" indent="-299720" algn="l" rtl="0">
              <a:lnSpc>
                <a:spcPct val="105000"/>
              </a:lnSpc>
              <a:spcBef>
                <a:spcPts val="0"/>
              </a:spcBef>
              <a:spcAft>
                <a:spcPts val="0"/>
              </a:spcAft>
              <a:buSzPts val="1120"/>
              <a:buAutoNum type="arabicPeriod"/>
            </a:pPr>
            <a:r>
              <a:rPr lang="cs" sz="1120"/>
              <a:t>SK Start Praha </a:t>
            </a:r>
            <a:endParaRPr sz="1120"/>
          </a:p>
          <a:p>
            <a:pPr marL="457200" lvl="0" indent="-299720" algn="l" rtl="0">
              <a:lnSpc>
                <a:spcPct val="105000"/>
              </a:lnSpc>
              <a:spcBef>
                <a:spcPts val="0"/>
              </a:spcBef>
              <a:spcAft>
                <a:spcPts val="0"/>
              </a:spcAft>
              <a:buSzPts val="1120"/>
              <a:buAutoNum type="arabicPeriod"/>
            </a:pPr>
            <a:r>
              <a:rPr lang="cs" sz="1120"/>
              <a:t>MKM Odolená Voda</a:t>
            </a:r>
            <a:endParaRPr sz="1120"/>
          </a:p>
          <a:p>
            <a:pPr marL="0" lvl="0" indent="0" algn="l" rtl="0">
              <a:lnSpc>
                <a:spcPct val="105000"/>
              </a:lnSpc>
              <a:spcBef>
                <a:spcPts val="1200"/>
              </a:spcBef>
              <a:spcAft>
                <a:spcPts val="1200"/>
              </a:spcAft>
              <a:buSzPts val="440"/>
              <a:buNone/>
            </a:pPr>
            <a:r>
              <a:rPr lang="cs" sz="1120"/>
              <a:t>Z přeboru by měla postoupit 2 družstva do ligy aby se naplnila soutěž na 8 družstev.</a:t>
            </a:r>
            <a:endParaRPr sz="112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82"/>
          <p:cNvSpPr txBox="1"/>
          <p:nvPr/>
        </p:nvSpPr>
        <p:spPr>
          <a:xfrm>
            <a:off x="0" y="2533738"/>
            <a:ext cx="4473000" cy="15315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Font typeface="Open Sans"/>
              <a:buNone/>
            </a:pPr>
            <a:r>
              <a:rPr lang="cs" sz="4000" b="1">
                <a:solidFill>
                  <a:srgbClr val="20124D"/>
                </a:solidFill>
                <a:latin typeface="Source Sans Pro"/>
                <a:ea typeface="Source Sans Pro"/>
                <a:cs typeface="Source Sans Pro"/>
                <a:sym typeface="Source Sans Pro"/>
              </a:rPr>
              <a:t>Komise </a:t>
            </a:r>
            <a:endParaRPr sz="4000" b="1">
              <a:solidFill>
                <a:srgbClr val="20124D"/>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FFFFFF"/>
              </a:buClr>
              <a:buFont typeface="Open Sans"/>
              <a:buNone/>
            </a:pPr>
            <a:r>
              <a:rPr lang="cs" sz="4000" b="1">
                <a:solidFill>
                  <a:srgbClr val="20124D"/>
                </a:solidFill>
                <a:latin typeface="Source Sans Pro"/>
                <a:ea typeface="Source Sans Pro"/>
                <a:cs typeface="Source Sans Pro"/>
                <a:sym typeface="Source Sans Pro"/>
              </a:rPr>
              <a:t>mediální</a:t>
            </a:r>
            <a:endParaRPr sz="4000" b="1">
              <a:solidFill>
                <a:srgbClr val="20124D"/>
              </a:solidFill>
              <a:latin typeface="Source Sans Pro"/>
              <a:ea typeface="Source Sans Pro"/>
              <a:cs typeface="Source Sans Pro"/>
              <a:sym typeface="Source Sans Pro"/>
            </a:endParaRPr>
          </a:p>
        </p:txBody>
      </p:sp>
      <p:sp>
        <p:nvSpPr>
          <p:cNvPr id="518" name="Google Shape;518;p82"/>
          <p:cNvSpPr/>
          <p:nvPr/>
        </p:nvSpPr>
        <p:spPr>
          <a:xfrm>
            <a:off x="0" y="50"/>
            <a:ext cx="4473000" cy="2423100"/>
          </a:xfrm>
          <a:prstGeom prst="rect">
            <a:avLst/>
          </a:pr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2"/>
          <p:cNvSpPr/>
          <p:nvPr/>
        </p:nvSpPr>
        <p:spPr>
          <a:xfrm>
            <a:off x="0" y="3947150"/>
            <a:ext cx="4473000" cy="1196100"/>
          </a:xfrm>
          <a:prstGeom prst="rect">
            <a:avLst/>
          </a:pr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0" name="Google Shape;520;p8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29725" y="-250"/>
            <a:ext cx="4514275" cy="5143501"/>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Google Shape;525;p8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58137" y="152400"/>
            <a:ext cx="7672511" cy="4378850"/>
          </a:xfrm>
          <a:prstGeom prst="rect">
            <a:avLst/>
          </a:prstGeom>
          <a:noFill/>
          <a:ln>
            <a:noFill/>
          </a:ln>
        </p:spPr>
      </p:pic>
      <p:pic>
        <p:nvPicPr>
          <p:cNvPr id="526" name="Google Shape;526;p8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28000" y="4531250"/>
            <a:ext cx="2478725" cy="551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0"/>
          <p:cNvSpPr txBox="1"/>
          <p:nvPr/>
        </p:nvSpPr>
        <p:spPr>
          <a:xfrm>
            <a:off x="0" y="2457538"/>
            <a:ext cx="4473000" cy="15315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Font typeface="Open Sans"/>
              <a:buNone/>
            </a:pPr>
            <a:r>
              <a:rPr lang="cs" sz="4200" b="1">
                <a:solidFill>
                  <a:srgbClr val="20124D"/>
                </a:solidFill>
                <a:latin typeface="Source Sans Pro"/>
                <a:ea typeface="Source Sans Pro"/>
                <a:cs typeface="Source Sans Pro"/>
                <a:sym typeface="Source Sans Pro"/>
              </a:rPr>
              <a:t>Trenérsko- metodická komise</a:t>
            </a:r>
            <a:endParaRPr sz="3000" b="1">
              <a:solidFill>
                <a:srgbClr val="20124D"/>
              </a:solidFill>
              <a:latin typeface="Source Sans Pro"/>
              <a:ea typeface="Source Sans Pro"/>
              <a:cs typeface="Source Sans Pro"/>
              <a:sym typeface="Source Sans Pro"/>
            </a:endParaRPr>
          </a:p>
        </p:txBody>
      </p:sp>
      <p:sp>
        <p:nvSpPr>
          <p:cNvPr id="145" name="Google Shape;145;p30"/>
          <p:cNvSpPr/>
          <p:nvPr/>
        </p:nvSpPr>
        <p:spPr>
          <a:xfrm>
            <a:off x="0" y="50"/>
            <a:ext cx="4473000" cy="2423100"/>
          </a:xfrm>
          <a:prstGeom prst="rect">
            <a:avLst/>
          </a:pr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0"/>
          <p:cNvSpPr/>
          <p:nvPr/>
        </p:nvSpPr>
        <p:spPr>
          <a:xfrm>
            <a:off x="0" y="3947150"/>
            <a:ext cx="4473000" cy="1196100"/>
          </a:xfrm>
          <a:prstGeom prst="rect">
            <a:avLst/>
          </a:pr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p3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23175" y="50"/>
            <a:ext cx="4520827" cy="5143502"/>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pic>
        <p:nvPicPr>
          <p:cNvPr id="531" name="Google Shape;531;p8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52400"/>
            <a:ext cx="6597462" cy="4838700"/>
          </a:xfrm>
          <a:prstGeom prst="rect">
            <a:avLst/>
          </a:prstGeom>
          <a:noFill/>
          <a:ln>
            <a:noFill/>
          </a:ln>
        </p:spPr>
      </p:pic>
      <p:pic>
        <p:nvPicPr>
          <p:cNvPr id="532" name="Google Shape;532;p8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28000" y="4531250"/>
            <a:ext cx="2478725" cy="5519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537" name="Google Shape;537;p8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52400"/>
            <a:ext cx="5834033" cy="4838699"/>
          </a:xfrm>
          <a:prstGeom prst="rect">
            <a:avLst/>
          </a:prstGeom>
          <a:noFill/>
          <a:ln>
            <a:noFill/>
          </a:ln>
        </p:spPr>
      </p:pic>
      <p:pic>
        <p:nvPicPr>
          <p:cNvPr id="538" name="Google Shape;538;p8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495300" y="4064002"/>
            <a:ext cx="2600224" cy="9771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cs" sz="2900"/>
              <a:t>Evropský týden sportu (9/2022)</a:t>
            </a:r>
            <a:endParaRPr sz="2900"/>
          </a:p>
        </p:txBody>
      </p:sp>
      <p:pic>
        <p:nvPicPr>
          <p:cNvPr id="544" name="Google Shape;544;p8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1157339"/>
            <a:ext cx="9144003" cy="4112122"/>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8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Anketa Lukostřelec roku</a:t>
            </a:r>
            <a:endParaRPr/>
          </a:p>
        </p:txBody>
      </p:sp>
      <p:pic>
        <p:nvPicPr>
          <p:cNvPr id="550" name="Google Shape;550;p8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474156" y="0"/>
            <a:ext cx="3669847" cy="3076425"/>
          </a:xfrm>
          <a:prstGeom prst="rect">
            <a:avLst/>
          </a:prstGeom>
          <a:noFill/>
          <a:ln>
            <a:noFill/>
          </a:ln>
        </p:spPr>
      </p:pic>
      <p:pic>
        <p:nvPicPr>
          <p:cNvPr id="551" name="Google Shape;551;p8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 y="3076432"/>
            <a:ext cx="2465801" cy="2067070"/>
          </a:xfrm>
          <a:prstGeom prst="rect">
            <a:avLst/>
          </a:prstGeom>
          <a:noFill/>
          <a:ln>
            <a:noFill/>
          </a:ln>
        </p:spPr>
      </p:pic>
      <p:pic>
        <p:nvPicPr>
          <p:cNvPr id="552" name="Google Shape;552;p8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200467" y="3076425"/>
            <a:ext cx="2465808" cy="2067076"/>
          </a:xfrm>
          <a:prstGeom prst="rect">
            <a:avLst/>
          </a:prstGeom>
          <a:noFill/>
          <a:ln>
            <a:noFill/>
          </a:ln>
        </p:spPr>
      </p:pic>
      <p:pic>
        <p:nvPicPr>
          <p:cNvPr id="553" name="Google Shape;553;p8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517456" y="3076421"/>
            <a:ext cx="2465801" cy="2067078"/>
          </a:xfrm>
          <a:prstGeom prst="rect">
            <a:avLst/>
          </a:prstGeom>
          <a:noFill/>
          <a:ln>
            <a:noFill/>
          </a:ln>
        </p:spPr>
      </p:pic>
      <p:pic>
        <p:nvPicPr>
          <p:cNvPr id="554" name="Google Shape;554;p87"/>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6864201" y="3076425"/>
            <a:ext cx="2465801" cy="2067076"/>
          </a:xfrm>
          <a:prstGeom prst="rect">
            <a:avLst/>
          </a:prstGeom>
          <a:noFill/>
          <a:ln>
            <a:noFill/>
          </a:ln>
        </p:spPr>
      </p:pic>
      <p:sp>
        <p:nvSpPr>
          <p:cNvPr id="555" name="Google Shape;555;p87"/>
          <p:cNvSpPr txBox="1"/>
          <p:nvPr/>
        </p:nvSpPr>
        <p:spPr>
          <a:xfrm>
            <a:off x="505925" y="1264825"/>
            <a:ext cx="292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
                <a:latin typeface="Source Sans Pro"/>
                <a:ea typeface="Source Sans Pro"/>
                <a:cs typeface="Source Sans Pro"/>
                <a:sym typeface="Source Sans Pro"/>
              </a:rPr>
              <a:t>1561 hlasů</a:t>
            </a:r>
            <a:endParaRPr>
              <a:latin typeface="Source Sans Pro"/>
              <a:ea typeface="Source Sans Pro"/>
              <a:cs typeface="Source Sans Pro"/>
              <a:sym typeface="Source Sans Pro"/>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8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Finále Poháru olympijských nadějí</a:t>
            </a:r>
            <a:endParaRPr/>
          </a:p>
        </p:txBody>
      </p:sp>
      <p:pic>
        <p:nvPicPr>
          <p:cNvPr id="561" name="Google Shape;561;p8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264825"/>
            <a:ext cx="9144003" cy="491267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89"/>
          <p:cNvSpPr txBox="1">
            <a:spLocks noGrp="1"/>
          </p:cNvSpPr>
          <p:nvPr>
            <p:ph type="title"/>
          </p:nvPr>
        </p:nvSpPr>
        <p:spPr>
          <a:xfrm>
            <a:off x="311700" y="173325"/>
            <a:ext cx="8520600" cy="623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cs"/>
              <a:t>CZECHARCHERY.cz/cs/media</a:t>
            </a:r>
            <a:endParaRPr/>
          </a:p>
        </p:txBody>
      </p:sp>
      <p:pic>
        <p:nvPicPr>
          <p:cNvPr id="567" name="Google Shape;567;p8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62000" y="857600"/>
            <a:ext cx="7540773" cy="410394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pic>
        <p:nvPicPr>
          <p:cNvPr id="572" name="Google Shape;572;p9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06425" y="-445125"/>
            <a:ext cx="6346951" cy="6346951"/>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91"/>
          <p:cNvSpPr txBox="1"/>
          <p:nvPr/>
        </p:nvSpPr>
        <p:spPr>
          <a:xfrm>
            <a:off x="0" y="2533738"/>
            <a:ext cx="4473000" cy="15315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Font typeface="Open Sans"/>
              <a:buNone/>
            </a:pPr>
            <a:r>
              <a:rPr lang="cs" sz="4000" b="1">
                <a:solidFill>
                  <a:srgbClr val="20124D"/>
                </a:solidFill>
                <a:latin typeface="Source Sans Pro"/>
                <a:ea typeface="Source Sans Pro"/>
                <a:cs typeface="Source Sans Pro"/>
                <a:sym typeface="Source Sans Pro"/>
              </a:rPr>
              <a:t>Komise </a:t>
            </a:r>
            <a:endParaRPr sz="4000" b="1">
              <a:solidFill>
                <a:srgbClr val="20124D"/>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FFFFFF"/>
              </a:buClr>
              <a:buFont typeface="Open Sans"/>
              <a:buNone/>
            </a:pPr>
            <a:r>
              <a:rPr lang="cs" sz="4000" b="1">
                <a:solidFill>
                  <a:srgbClr val="20124D"/>
                </a:solidFill>
                <a:latin typeface="Source Sans Pro"/>
                <a:ea typeface="Source Sans Pro"/>
                <a:cs typeface="Source Sans Pro"/>
                <a:sym typeface="Source Sans Pro"/>
              </a:rPr>
              <a:t>legislativní</a:t>
            </a:r>
            <a:endParaRPr sz="4000" b="1">
              <a:solidFill>
                <a:srgbClr val="20124D"/>
              </a:solidFill>
              <a:latin typeface="Source Sans Pro"/>
              <a:ea typeface="Source Sans Pro"/>
              <a:cs typeface="Source Sans Pro"/>
              <a:sym typeface="Source Sans Pro"/>
            </a:endParaRPr>
          </a:p>
        </p:txBody>
      </p:sp>
      <p:sp>
        <p:nvSpPr>
          <p:cNvPr id="578" name="Google Shape;578;p91"/>
          <p:cNvSpPr/>
          <p:nvPr/>
        </p:nvSpPr>
        <p:spPr>
          <a:xfrm>
            <a:off x="0" y="50"/>
            <a:ext cx="4473000" cy="2423100"/>
          </a:xfrm>
          <a:prstGeom prst="rect">
            <a:avLst/>
          </a:pr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1"/>
          <p:cNvSpPr/>
          <p:nvPr/>
        </p:nvSpPr>
        <p:spPr>
          <a:xfrm>
            <a:off x="0" y="3947150"/>
            <a:ext cx="4473000" cy="1196100"/>
          </a:xfrm>
          <a:prstGeom prst="rect">
            <a:avLst/>
          </a:prstGeom>
          <a:solidFill>
            <a:srgbClr val="351C7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0" name="Google Shape;580;p9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0" y="50"/>
            <a:ext cx="4571998" cy="514349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9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Přehled činnosti LK ČLS v období 2022-2023</a:t>
            </a:r>
            <a:endParaRPr/>
          </a:p>
        </p:txBody>
      </p:sp>
      <p:sp>
        <p:nvSpPr>
          <p:cNvPr id="586" name="Google Shape;586;p9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a:bodyPr>
          <a:lstStyle/>
          <a:p>
            <a:pPr marL="457200" lvl="0" indent="-322580" algn="just" rtl="0">
              <a:lnSpc>
                <a:spcPct val="95000"/>
              </a:lnSpc>
              <a:spcBef>
                <a:spcPts val="0"/>
              </a:spcBef>
              <a:spcAft>
                <a:spcPts val="0"/>
              </a:spcAft>
              <a:buSzPts val="1480"/>
              <a:buFont typeface="Times New Roman"/>
              <a:buChar char="●"/>
            </a:pPr>
            <a:r>
              <a:rPr lang="cs" sz="1480" b="1">
                <a:latin typeface="Times New Roman"/>
                <a:ea typeface="Times New Roman"/>
                <a:cs typeface="Times New Roman"/>
                <a:sym typeface="Times New Roman"/>
              </a:rPr>
              <a:t>LK ČLS připravila na základě usnesení VS ČLS z roku 2021 pro PČLS návrh na možnost hlasování členů ČLS per rollam v rámci rozhodnutí mimo jednání VS ČLS, dále návrhy na ustavení stálé Disciplinární komise ČLS a související změny v Disciplinárním řádu, úpravu v jednacím řádu ČLS s ohledem na termíny podání písemných materiálů a odstranění duplicit ve Stanovách. PČLS návrhy projednalo, upravilo a předložilo je jarnímu VS ČLS 2022 k projednání a VS ČLS přijalo ke všem předloženým návrhům usnesení.</a:t>
            </a:r>
            <a:endParaRPr sz="1480" b="1">
              <a:latin typeface="Times New Roman"/>
              <a:ea typeface="Times New Roman"/>
              <a:cs typeface="Times New Roman"/>
              <a:sym typeface="Times New Roman"/>
            </a:endParaRPr>
          </a:p>
          <a:p>
            <a:pPr marL="457200" lvl="0" indent="-322580" algn="just" rtl="0">
              <a:lnSpc>
                <a:spcPct val="95000"/>
              </a:lnSpc>
              <a:spcBef>
                <a:spcPts val="0"/>
              </a:spcBef>
              <a:spcAft>
                <a:spcPts val="0"/>
              </a:spcAft>
              <a:buSzPts val="1480"/>
              <a:buFont typeface="Times New Roman"/>
              <a:buChar char="●"/>
            </a:pPr>
            <a:r>
              <a:rPr lang="cs" sz="1480" b="1">
                <a:latin typeface="Times New Roman"/>
                <a:ea typeface="Times New Roman"/>
                <a:cs typeface="Times New Roman"/>
                <a:sym typeface="Times New Roman"/>
              </a:rPr>
              <a:t>V roce 2022 se LK ČLS dále zabývala Směrnicí k provozu motorového vozidla v ČLS a tato Směrnice byla nakonec po několika projednáních v PČLS v únoru 2023 přijata.</a:t>
            </a:r>
            <a:endParaRPr sz="1480" b="1">
              <a:latin typeface="Times New Roman"/>
              <a:ea typeface="Times New Roman"/>
              <a:cs typeface="Times New Roman"/>
              <a:sym typeface="Times New Roman"/>
            </a:endParaRPr>
          </a:p>
          <a:p>
            <a:pPr marL="457200" lvl="0" indent="-322580" algn="just" rtl="0">
              <a:lnSpc>
                <a:spcPct val="95000"/>
              </a:lnSpc>
              <a:spcBef>
                <a:spcPts val="0"/>
              </a:spcBef>
              <a:spcAft>
                <a:spcPts val="0"/>
              </a:spcAft>
              <a:buSzPts val="1480"/>
              <a:buFont typeface="Times New Roman"/>
              <a:buChar char="●"/>
            </a:pPr>
            <a:r>
              <a:rPr lang="cs" sz="1480" b="1">
                <a:latin typeface="Times New Roman"/>
                <a:ea typeface="Times New Roman"/>
                <a:cs typeface="Times New Roman"/>
                <a:sym typeface="Times New Roman"/>
              </a:rPr>
              <a:t>Došlo i ke změně Směrnice o vypořádání cestovních náhrad a LK ČLS se podílela i na novém znění Směrnice k  poskytování odměn za úspěšnost, která byla na podzim PČLS zrušena. </a:t>
            </a:r>
            <a:endParaRPr sz="1480" b="1">
              <a:latin typeface="Times New Roman"/>
              <a:ea typeface="Times New Roman"/>
              <a:cs typeface="Times New Roman"/>
              <a:sym typeface="Times New Roman"/>
            </a:endParaRPr>
          </a:p>
          <a:p>
            <a:pPr marL="457200" lvl="0" indent="-322580" algn="just" rtl="0">
              <a:lnSpc>
                <a:spcPct val="95000"/>
              </a:lnSpc>
              <a:spcBef>
                <a:spcPts val="0"/>
              </a:spcBef>
              <a:spcAft>
                <a:spcPts val="0"/>
              </a:spcAft>
              <a:buSzPts val="1480"/>
              <a:buFont typeface="Times New Roman"/>
              <a:buChar char="●"/>
            </a:pPr>
            <a:r>
              <a:rPr lang="cs" sz="1480" b="1">
                <a:latin typeface="Times New Roman"/>
                <a:ea typeface="Times New Roman"/>
                <a:cs typeface="Times New Roman"/>
                <a:sym typeface="Times New Roman"/>
              </a:rPr>
              <a:t>LK ČLS předložila na návrh KK ČLS PČLS malou změnu Zásad jeho jednání s cílem zrychlit zpřístupnění  rozhodnutí PČLS učiněných per rollam pro členy ČLS.</a:t>
            </a:r>
            <a:endParaRPr sz="1480" b="1">
              <a:latin typeface="Times New Roman"/>
              <a:ea typeface="Times New Roman"/>
              <a:cs typeface="Times New Roman"/>
              <a:sym typeface="Times New Roman"/>
            </a:endParaRPr>
          </a:p>
          <a:p>
            <a:pPr marL="457200" lvl="0" indent="-322580" algn="just" rtl="0">
              <a:lnSpc>
                <a:spcPct val="95000"/>
              </a:lnSpc>
              <a:spcBef>
                <a:spcPts val="0"/>
              </a:spcBef>
              <a:spcAft>
                <a:spcPts val="0"/>
              </a:spcAft>
              <a:buSzPts val="1480"/>
              <a:buFont typeface="Times New Roman"/>
              <a:buChar char="●"/>
            </a:pPr>
            <a:r>
              <a:rPr lang="cs" sz="1480" b="1">
                <a:latin typeface="Times New Roman"/>
                <a:ea typeface="Times New Roman"/>
                <a:cs typeface="Times New Roman"/>
                <a:sym typeface="Times New Roman"/>
              </a:rPr>
              <a:t>V současné době se LK ČLS zabývá změnou Směrnice pro antidopingovou kontrolu na alkohol vzhledem ke skutečnosti, že WA ani národní antidopingová autorita již nepovažuje alkohol za doping. </a:t>
            </a:r>
            <a:endParaRPr sz="1480" b="1">
              <a:latin typeface="Times New Roman"/>
              <a:ea typeface="Times New Roman"/>
              <a:cs typeface="Times New Roman"/>
              <a:sym typeface="Times New Roman"/>
            </a:endParaRPr>
          </a:p>
          <a:p>
            <a:pPr marL="457200" lvl="0" indent="-322580" algn="just" rtl="0">
              <a:lnSpc>
                <a:spcPct val="95000"/>
              </a:lnSpc>
              <a:spcBef>
                <a:spcPts val="0"/>
              </a:spcBef>
              <a:spcAft>
                <a:spcPts val="0"/>
              </a:spcAft>
              <a:buSzPts val="1480"/>
              <a:buFont typeface="Times New Roman"/>
              <a:buChar char="●"/>
            </a:pPr>
            <a:r>
              <a:rPr lang="cs" sz="1480" b="1">
                <a:latin typeface="Times New Roman"/>
                <a:ea typeface="Times New Roman"/>
                <a:cs typeface="Times New Roman"/>
                <a:sym typeface="Times New Roman"/>
              </a:rPr>
              <a:t>Podobně se LK ČLS zaměří na úpravu Směrnice pro přijímání mimořádných kolektivních členů z roku 2005.</a:t>
            </a:r>
            <a:endParaRPr sz="1480" b="1">
              <a:latin typeface="Times New Roman"/>
              <a:ea typeface="Times New Roman"/>
              <a:cs typeface="Times New Roman"/>
              <a:sym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9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Přehled činnosti LK ČLS v období 2022-2023</a:t>
            </a:r>
            <a:endParaRPr/>
          </a:p>
        </p:txBody>
      </p:sp>
      <p:sp>
        <p:nvSpPr>
          <p:cNvPr id="592" name="Google Shape;592;p9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8770" algn="just" rtl="0">
              <a:spcBef>
                <a:spcPts val="0"/>
              </a:spcBef>
              <a:spcAft>
                <a:spcPts val="0"/>
              </a:spcAft>
              <a:buSzPts val="1420"/>
              <a:buFont typeface="Times New Roman"/>
              <a:buChar char="●"/>
            </a:pPr>
            <a:r>
              <a:rPr lang="cs" sz="1420" b="1">
                <a:latin typeface="Times New Roman"/>
                <a:ea typeface="Times New Roman"/>
                <a:cs typeface="Times New Roman"/>
                <a:sym typeface="Times New Roman"/>
              </a:rPr>
              <a:t>LK ČLS se rovněž zabývá možnou změnou Statutu rozhodčího ČLS vzhledem k určitým nedorozuměním v souvislosti s odebíráním kvalifikačních tříd rozhodčím. Dalším důvodem je skutečnost, že stávající řád je roku 2001 a neodpovídá ani terminologií. Na obsahu Statutu rozhodčího bude LK ČLS úzce spolupracovat s Komisí rozhodčích. Statut rozhodčího má postavení řádu a změny budou tudíž předloženy podzimnímu jednání VS ČLS.</a:t>
            </a:r>
            <a:endParaRPr sz="1420" b="1">
              <a:latin typeface="Times New Roman"/>
              <a:ea typeface="Times New Roman"/>
              <a:cs typeface="Times New Roman"/>
              <a:sym typeface="Times New Roman"/>
            </a:endParaRPr>
          </a:p>
          <a:p>
            <a:pPr marL="457200" lvl="0" indent="-318770" algn="just" rtl="0">
              <a:spcBef>
                <a:spcPts val="0"/>
              </a:spcBef>
              <a:spcAft>
                <a:spcPts val="0"/>
              </a:spcAft>
              <a:buSzPts val="1420"/>
              <a:buFont typeface="Times New Roman"/>
              <a:buChar char="●"/>
            </a:pPr>
            <a:r>
              <a:rPr lang="cs" sz="1420" b="1">
                <a:latin typeface="Times New Roman"/>
                <a:ea typeface="Times New Roman"/>
                <a:cs typeface="Times New Roman"/>
                <a:sym typeface="Times New Roman"/>
              </a:rPr>
              <a:t>Podobnou spolupráci očekává LK ČLS rovněž od TMK ČLS v případě úpravy Směrnic o trenérských kvalifikacích a dalších úprav.</a:t>
            </a:r>
            <a:endParaRPr sz="1420" b="1">
              <a:latin typeface="Times New Roman"/>
              <a:ea typeface="Times New Roman"/>
              <a:cs typeface="Times New Roman"/>
              <a:sym typeface="Times New Roman"/>
            </a:endParaRPr>
          </a:p>
          <a:p>
            <a:pPr marL="457200" lvl="0" indent="-318770" algn="just" rtl="0">
              <a:spcBef>
                <a:spcPts val="0"/>
              </a:spcBef>
              <a:spcAft>
                <a:spcPts val="0"/>
              </a:spcAft>
              <a:buSzPts val="1420"/>
              <a:buFont typeface="Times New Roman"/>
              <a:buChar char="●"/>
            </a:pPr>
            <a:r>
              <a:rPr lang="cs" sz="1420" b="1">
                <a:latin typeface="Times New Roman"/>
                <a:ea typeface="Times New Roman"/>
                <a:cs typeface="Times New Roman"/>
                <a:sym typeface="Times New Roman"/>
              </a:rPr>
              <a:t>LK ČLS rovněž připraví pro PČLS návrh úprav reprezentačních smluv pro další období. Nejde jenom o připomínky, které se objevily na přelomu roku, ale především o stav výrazně vyšší míry nejistoty ČLS ve smluvních vztazích, která je způsobena obtížně předvídatelnou dotační politikou NSA, a to jak co do výše dotace, tak termínu jejího poskytnutí.</a:t>
            </a:r>
            <a:endParaRPr sz="1420" b="1">
              <a:latin typeface="Times New Roman"/>
              <a:ea typeface="Times New Roman"/>
              <a:cs typeface="Times New Roman"/>
              <a:sym typeface="Times New Roman"/>
            </a:endParaRPr>
          </a:p>
          <a:p>
            <a:pPr marL="457200" lvl="0" indent="-318770" algn="just" rtl="0">
              <a:spcBef>
                <a:spcPts val="0"/>
              </a:spcBef>
              <a:spcAft>
                <a:spcPts val="0"/>
              </a:spcAft>
              <a:buSzPts val="1420"/>
              <a:buFont typeface="Times New Roman"/>
              <a:buChar char="●"/>
            </a:pPr>
            <a:r>
              <a:rPr lang="cs" sz="1420" b="1">
                <a:latin typeface="Times New Roman"/>
                <a:ea typeface="Times New Roman"/>
                <a:cs typeface="Times New Roman"/>
                <a:sym typeface="Times New Roman"/>
              </a:rPr>
              <a:t>LK ČLS bude nadále sledovat vývoj legislativních prací na novém zákonu o zbraních a střelivu(munici). MV ČR vypracovalo návrh a platnost nové úpravy se předpokládá k 1.lednu 2026</a:t>
            </a:r>
            <a:endParaRPr sz="1420" b="1">
              <a:latin typeface="Times New Roman"/>
              <a:ea typeface="Times New Roman"/>
              <a:cs typeface="Times New Roman"/>
              <a:sym typeface="Times New Roman"/>
            </a:endParaRPr>
          </a:p>
          <a:p>
            <a:pPr marL="457200" lvl="0" indent="0" algn="l" rtl="0">
              <a:spcBef>
                <a:spcPts val="1200"/>
              </a:spcBef>
              <a:spcAft>
                <a:spcPts val="0"/>
              </a:spcAft>
              <a:buSzPts val="770"/>
              <a:buNone/>
            </a:pPr>
            <a:endParaRPr sz="1420" b="1">
              <a:latin typeface="Times New Roman"/>
              <a:ea typeface="Times New Roman"/>
              <a:cs typeface="Times New Roman"/>
              <a:sym typeface="Times New Roman"/>
            </a:endParaRPr>
          </a:p>
          <a:p>
            <a:pPr marL="457200" lvl="0" indent="0" algn="l" rtl="0">
              <a:spcBef>
                <a:spcPts val="1200"/>
              </a:spcBef>
              <a:spcAft>
                <a:spcPts val="1200"/>
              </a:spcAft>
              <a:buSzPts val="770"/>
              <a:buNone/>
            </a:pPr>
            <a:endParaRPr sz="1420" b="1">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Kurzy trenérů	</a:t>
            </a:r>
            <a:endParaRPr/>
          </a:p>
        </p:txBody>
      </p:sp>
      <p:sp>
        <p:nvSpPr>
          <p:cNvPr id="153" name="Google Shape;153;p31"/>
          <p:cNvSpPr txBox="1">
            <a:spLocks noGrp="1"/>
          </p:cNvSpPr>
          <p:nvPr>
            <p:ph type="body" idx="1"/>
          </p:nvPr>
        </p:nvSpPr>
        <p:spPr>
          <a:xfrm>
            <a:off x="311700" y="998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cs"/>
              <a:t>V roce 2022 dokončený kurz trenérů III. třídy - dokončilo 30 trenérů</a:t>
            </a:r>
            <a:endParaRPr/>
          </a:p>
          <a:p>
            <a:pPr marL="457200" lvl="0" indent="-342900" algn="l" rtl="0">
              <a:spcBef>
                <a:spcPts val="0"/>
              </a:spcBef>
              <a:spcAft>
                <a:spcPts val="0"/>
              </a:spcAft>
              <a:buSzPts val="1800"/>
              <a:buChar char="●"/>
            </a:pPr>
            <a:r>
              <a:rPr lang="cs"/>
              <a:t>Další turnus v plánu na podzim 2023</a:t>
            </a:r>
            <a:endParaRPr/>
          </a:p>
          <a:p>
            <a:pPr marL="457200" lvl="0" indent="-342900" algn="l" rtl="0">
              <a:spcBef>
                <a:spcPts val="0"/>
              </a:spcBef>
              <a:spcAft>
                <a:spcPts val="0"/>
              </a:spcAft>
              <a:buSzPts val="1800"/>
              <a:buChar char="●"/>
            </a:pPr>
            <a:r>
              <a:rPr lang="cs"/>
              <a:t>Kurz trenérů II. třídy - 4x víkend specializace + 2x víkend obecná část ČUS, 15 účastníků</a:t>
            </a:r>
            <a:endParaRPr/>
          </a:p>
          <a:p>
            <a:pPr marL="457200" lvl="0" indent="-342900" algn="l" rtl="0">
              <a:spcBef>
                <a:spcPts val="0"/>
              </a:spcBef>
              <a:spcAft>
                <a:spcPts val="0"/>
              </a:spcAft>
              <a:buSzPts val="1800"/>
              <a:buChar char="●"/>
            </a:pPr>
            <a:r>
              <a:rPr lang="cs"/>
              <a:t>Akreditace programu Trenér/ka lukostřelby ve spolupráci s ČUS</a:t>
            </a:r>
            <a:endParaRPr/>
          </a:p>
          <a:p>
            <a:pPr marL="0" lvl="0" indent="0" algn="l" rtl="0">
              <a:spcBef>
                <a:spcPts val="1200"/>
              </a:spcBef>
              <a:spcAft>
                <a:spcPts val="1200"/>
              </a:spcAft>
              <a:buNone/>
            </a:pPr>
            <a:endParaRPr/>
          </a:p>
        </p:txBody>
      </p:sp>
      <p:pic>
        <p:nvPicPr>
          <p:cNvPr id="154" name="Google Shape;154;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9075" y="2672850"/>
            <a:ext cx="3549527" cy="2401075"/>
          </a:xfrm>
          <a:prstGeom prst="rect">
            <a:avLst/>
          </a:prstGeom>
          <a:noFill/>
          <a:ln>
            <a:noFill/>
          </a:ln>
        </p:spPr>
      </p:pic>
      <p:pic>
        <p:nvPicPr>
          <p:cNvPr id="155" name="Google Shape;155;p3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34183" y="2672850"/>
            <a:ext cx="4756690" cy="240107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Google Shape;597;p9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2" cy="5143500"/>
          </a:xfrm>
          <a:prstGeom prst="rect">
            <a:avLst/>
          </a:prstGeom>
          <a:noFill/>
          <a:ln>
            <a:noFill/>
          </a:ln>
        </p:spPr>
      </p:pic>
      <p:sp>
        <p:nvSpPr>
          <p:cNvPr id="598" name="Google Shape;598;p94"/>
          <p:cNvSpPr txBox="1"/>
          <p:nvPr/>
        </p:nvSpPr>
        <p:spPr>
          <a:xfrm>
            <a:off x="0" y="350525"/>
            <a:ext cx="9144000" cy="1246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s" sz="4100" b="1">
                <a:solidFill>
                  <a:schemeClr val="lt1"/>
                </a:solidFill>
                <a:latin typeface="Source Sans Pro"/>
                <a:ea typeface="Source Sans Pro"/>
                <a:cs typeface="Source Sans Pro"/>
                <a:sym typeface="Source Sans Pro"/>
              </a:rPr>
              <a:t>Děkujeme za pozornost!</a:t>
            </a:r>
            <a:endParaRPr sz="4100" b="1">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endParaRPr sz="2800" b="1">
              <a:solidFill>
                <a:schemeClr val="lt1"/>
              </a:solidFill>
              <a:latin typeface="Source Sans Pro"/>
              <a:ea typeface="Source Sans Pro"/>
              <a:cs typeface="Source Sans Pro"/>
              <a:sym typeface="Source Sans Pro"/>
            </a:endParaRPr>
          </a:p>
        </p:txBody>
      </p:sp>
      <p:sp>
        <p:nvSpPr>
          <p:cNvPr id="599" name="Google Shape;599;p94"/>
          <p:cNvSpPr/>
          <p:nvPr/>
        </p:nvSpPr>
        <p:spPr>
          <a:xfrm rot="10800000">
            <a:off x="237250" y="3842500"/>
            <a:ext cx="845700" cy="1027200"/>
          </a:xfrm>
          <a:prstGeom prst="trapezoid">
            <a:avLst>
              <a:gd name="adj" fmla="val 2500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0" name="Google Shape;600;p9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3593975"/>
            <a:ext cx="3295350" cy="1549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Semináře</a:t>
            </a:r>
            <a:endParaRPr/>
          </a:p>
        </p:txBody>
      </p:sp>
      <p:sp>
        <p:nvSpPr>
          <p:cNvPr id="161" name="Google Shape;161;p32"/>
          <p:cNvSpPr txBox="1">
            <a:spLocks noGrp="1"/>
          </p:cNvSpPr>
          <p:nvPr>
            <p:ph type="body" idx="1"/>
          </p:nvPr>
        </p:nvSpPr>
        <p:spPr>
          <a:xfrm>
            <a:off x="239825" y="1068425"/>
            <a:ext cx="8520600" cy="341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r>
              <a:rPr lang="cs"/>
              <a:t>2022</a:t>
            </a:r>
            <a:endParaRPr/>
          </a:p>
          <a:p>
            <a:pPr marL="457200" lvl="0" indent="-342900" algn="l" rtl="0">
              <a:spcBef>
                <a:spcPts val="1200"/>
              </a:spcBef>
              <a:spcAft>
                <a:spcPts val="0"/>
              </a:spcAft>
              <a:buSzPts val="1800"/>
              <a:buChar char="●"/>
            </a:pPr>
            <a:r>
              <a:rPr lang="cs"/>
              <a:t>Goktug Ergin</a:t>
            </a:r>
            <a:endParaRPr/>
          </a:p>
          <a:p>
            <a:pPr marL="457200" lvl="0" indent="-342900" algn="l" rtl="0">
              <a:spcBef>
                <a:spcPts val="0"/>
              </a:spcBef>
              <a:spcAft>
                <a:spcPts val="0"/>
              </a:spcAft>
              <a:buSzPts val="1800"/>
              <a:buChar char="●"/>
            </a:pPr>
            <a:r>
              <a:rPr lang="cs"/>
              <a:t>Externí </a:t>
            </a:r>
            <a:endParaRPr/>
          </a:p>
          <a:p>
            <a:pPr marL="457200" lvl="0" indent="0" algn="l" rtl="0">
              <a:spcBef>
                <a:spcPts val="1200"/>
              </a:spcBef>
              <a:spcAft>
                <a:spcPts val="0"/>
              </a:spcAft>
              <a:buNone/>
            </a:pPr>
            <a:r>
              <a:rPr lang="cs"/>
              <a:t>2023</a:t>
            </a:r>
            <a:endParaRPr/>
          </a:p>
          <a:p>
            <a:pPr marL="457200" lvl="0" indent="-342900" algn="l" rtl="0">
              <a:spcBef>
                <a:spcPts val="1200"/>
              </a:spcBef>
              <a:spcAft>
                <a:spcPts val="0"/>
              </a:spcAft>
              <a:buSzPts val="1800"/>
              <a:buChar char="●"/>
            </a:pPr>
            <a:r>
              <a:rPr lang="cs"/>
              <a:t>Fyziofitness (jaro + podzim)</a:t>
            </a:r>
            <a:endParaRPr/>
          </a:p>
          <a:p>
            <a:pPr marL="457200" lvl="0" indent="-342900" algn="l" rtl="0">
              <a:spcBef>
                <a:spcPts val="0"/>
              </a:spcBef>
              <a:spcAft>
                <a:spcPts val="0"/>
              </a:spcAft>
              <a:buSzPts val="1800"/>
              <a:buChar char="●"/>
            </a:pPr>
            <a:r>
              <a:rPr lang="cs"/>
              <a:t>Plán: praktické semináře </a:t>
            </a:r>
            <a:br>
              <a:rPr lang="cs"/>
            </a:br>
            <a:r>
              <a:rPr lang="cs"/>
              <a:t>(střílení různými typy luků, nastavování a ladění luků)</a:t>
            </a:r>
            <a:endParaRPr/>
          </a:p>
          <a:p>
            <a:pPr marL="457200" lvl="0" indent="-342900" algn="l" rtl="0">
              <a:spcBef>
                <a:spcPts val="0"/>
              </a:spcBef>
              <a:spcAft>
                <a:spcPts val="0"/>
              </a:spcAft>
              <a:buSzPts val="1800"/>
              <a:buChar char="●"/>
            </a:pPr>
            <a:r>
              <a:rPr lang="cs"/>
              <a:t>Externí </a:t>
            </a:r>
            <a:endParaRPr/>
          </a:p>
        </p:txBody>
      </p:sp>
      <p:pic>
        <p:nvPicPr>
          <p:cNvPr id="162" name="Google Shape;162;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15075" y="3069675"/>
            <a:ext cx="3079951" cy="2022499"/>
          </a:xfrm>
          <a:prstGeom prst="rect">
            <a:avLst/>
          </a:prstGeom>
          <a:noFill/>
          <a:ln>
            <a:noFill/>
          </a:ln>
        </p:spPr>
      </p:pic>
      <p:pic>
        <p:nvPicPr>
          <p:cNvPr id="163" name="Google Shape;163;p3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44375" y="445025"/>
            <a:ext cx="4329324" cy="25267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Konference</a:t>
            </a:r>
            <a:endParaRPr/>
          </a:p>
        </p:txBody>
      </p:sp>
      <p:sp>
        <p:nvSpPr>
          <p:cNvPr id="169" name="Google Shape;169;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cs"/>
              <a:t>VSC Victoria - EDIS</a:t>
            </a:r>
            <a:endParaRPr/>
          </a:p>
          <a:p>
            <a:pPr marL="457200" lvl="0" indent="-342900" algn="l" rtl="0">
              <a:spcBef>
                <a:spcPts val="0"/>
              </a:spcBef>
              <a:spcAft>
                <a:spcPts val="0"/>
              </a:spcAft>
              <a:buSzPts val="1800"/>
              <a:buChar char="●"/>
            </a:pPr>
            <a:r>
              <a:rPr lang="cs"/>
              <a:t>NSA, EU - Doping - odebrání pravomocí disc. komisím svazů =&gt; Národní rozhodčí soud pro sport</a:t>
            </a:r>
            <a:endParaRPr/>
          </a:p>
          <a:p>
            <a:pPr marL="457200" lvl="0" indent="-342900" algn="l" rtl="0">
              <a:spcBef>
                <a:spcPts val="0"/>
              </a:spcBef>
              <a:spcAft>
                <a:spcPts val="0"/>
              </a:spcAft>
              <a:buSzPts val="1800"/>
              <a:buChar char="●"/>
            </a:pPr>
            <a:r>
              <a:rPr lang="cs"/>
              <a:t>UK - Pohyb a zdraví </a:t>
            </a:r>
            <a:endParaRPr/>
          </a:p>
          <a:p>
            <a:pPr marL="457200" lvl="0" indent="0" algn="l" rtl="0">
              <a:spcBef>
                <a:spcPts val="1200"/>
              </a:spcBef>
              <a:spcAft>
                <a:spcPts val="0"/>
              </a:spcAft>
              <a:buNone/>
            </a:pPr>
            <a:r>
              <a:rPr lang="cs"/>
              <a:t>- málo pohybové aktivity v běžném životě</a:t>
            </a:r>
            <a:endParaRPr/>
          </a:p>
          <a:p>
            <a:pPr marL="457200" lvl="0" indent="0" algn="l" rtl="0">
              <a:spcBef>
                <a:spcPts val="1200"/>
              </a:spcBef>
              <a:spcAft>
                <a:spcPts val="0"/>
              </a:spcAft>
              <a:buNone/>
            </a:pPr>
            <a:r>
              <a:rPr lang="cs"/>
              <a:t>- transformace lukostřeleckých klubů?</a:t>
            </a:r>
            <a:endParaRPr/>
          </a:p>
          <a:p>
            <a:pPr marL="457200" lvl="0" indent="0" algn="l" rtl="0">
              <a:spcBef>
                <a:spcPts val="1200"/>
              </a:spcBef>
              <a:spcAft>
                <a:spcPts val="1200"/>
              </a:spcAft>
              <a:buNone/>
            </a:pPr>
            <a:r>
              <a:rPr lang="cs"/>
              <a:t>- plošné kondiční testy?</a:t>
            </a:r>
            <a:br>
              <a:rPr lang="cs"/>
            </a:br>
            <a:endParaRPr/>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11792"/>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3847</Words>
  <Application>Microsoft Macintosh PowerPoint</Application>
  <PresentationFormat>Předvádění na obrazovce (16:9)</PresentationFormat>
  <Paragraphs>374</Paragraphs>
  <Slides>70</Slides>
  <Notes>70</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70</vt:i4>
      </vt:variant>
    </vt:vector>
  </HeadingPairs>
  <TitlesOfParts>
    <vt:vector size="79" baseType="lpstr">
      <vt:lpstr>Source Sans Pro</vt:lpstr>
      <vt:lpstr>Arial</vt:lpstr>
      <vt:lpstr>Raleway</vt:lpstr>
      <vt:lpstr>Times New Roman</vt:lpstr>
      <vt:lpstr>Open Sans</vt:lpstr>
      <vt:lpstr>Calibri</vt:lpstr>
      <vt:lpstr>Verdana</vt:lpstr>
      <vt:lpstr>Plum</vt:lpstr>
      <vt:lpstr>Plum</vt:lpstr>
      <vt:lpstr>Odborné komise ČLS</vt:lpstr>
      <vt:lpstr>Prezentace aplikace PowerPoint</vt:lpstr>
      <vt:lpstr>Sezóna 2021/2022</vt:lpstr>
      <vt:lpstr>Srovnání v grafech</vt:lpstr>
      <vt:lpstr>Srovnání v grafech</vt:lpstr>
      <vt:lpstr>Prezentace aplikace PowerPoint</vt:lpstr>
      <vt:lpstr>Kurzy trenérů </vt:lpstr>
      <vt:lpstr>Semináře</vt:lpstr>
      <vt:lpstr>Konference</vt:lpstr>
      <vt:lpstr>Antidoping </vt:lpstr>
      <vt:lpstr>Přístup k materiálům, digitalizace, komunikace</vt:lpstr>
      <vt:lpstr>Prezentace aplikace PowerPoint</vt:lpstr>
      <vt:lpstr>2022</vt:lpstr>
      <vt:lpstr>2022</vt:lpstr>
      <vt:lpstr>2022</vt:lpstr>
      <vt:lpstr>2022</vt:lpstr>
      <vt:lpstr>2022</vt:lpstr>
      <vt:lpstr>2022</vt:lpstr>
      <vt:lpstr>2022</vt:lpstr>
      <vt:lpstr>2022</vt:lpstr>
      <vt:lpstr>2022</vt:lpstr>
      <vt:lpstr>2023</vt:lpstr>
      <vt:lpstr>Prezentace aplikace PowerPoint</vt:lpstr>
      <vt:lpstr>2022</vt:lpstr>
      <vt:lpstr>2023</vt:lpstr>
      <vt:lpstr>2023</vt:lpstr>
      <vt:lpstr>Prezentace aplikace PowerPoint</vt:lpstr>
      <vt:lpstr>WA a WAE rozhodčí</vt:lpstr>
      <vt:lpstr>Seminář rozhodčích</vt:lpstr>
      <vt:lpstr>Prezentace aplikace PowerPoint</vt:lpstr>
      <vt:lpstr>medaile a čelní umístění na vrcholných akcích 2022</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 se povedlo </vt:lpstr>
      <vt:lpstr>Cíle pro rok 2023</vt:lpstr>
      <vt:lpstr>Cíle pro rok 2023</vt:lpstr>
      <vt:lpstr>Zhodnocení MS Itálie Terni</vt:lpstr>
      <vt:lpstr>Zhodnocení MS Itálie Terni</vt:lpstr>
      <vt:lpstr>Nová sezóna v reprezentaci </vt:lpstr>
      <vt:lpstr>Zhodnocení MČR  </vt:lpstr>
      <vt:lpstr>Sportovní centrum mládeže</vt:lpstr>
      <vt:lpstr>Prezentace aplikace PowerPoint</vt:lpstr>
      <vt:lpstr>Ohlédnutí za rokem 2022</vt:lpstr>
      <vt:lpstr>Prezentace aplikace PowerPoint</vt:lpstr>
      <vt:lpstr>Konečné výsledky Německo-českého poháru 2022 – pódiová umístění </vt:lpstr>
      <vt:lpstr>Mezinárodní mistrovství Německa  v Briessenu </vt:lpstr>
      <vt:lpstr>Evropský pohár v lukostřeleckém biatlonu,  Nové Město n. Metují </vt:lpstr>
      <vt:lpstr>Evropský pohár v lukostřeleckém biatlonu,  Nové Město n. Metují </vt:lpstr>
      <vt:lpstr>Rok 2023</vt:lpstr>
      <vt:lpstr>Prezentace aplikace PowerPoint</vt:lpstr>
      <vt:lpstr>2022 terčová soutěž</vt:lpstr>
      <vt:lpstr>2022/23 halová soutěž</vt:lpstr>
      <vt:lpstr>Prezentace aplikace PowerPoint</vt:lpstr>
      <vt:lpstr>Prezentace aplikace PowerPoint</vt:lpstr>
      <vt:lpstr>Prezentace aplikace PowerPoint</vt:lpstr>
      <vt:lpstr>Prezentace aplikace PowerPoint</vt:lpstr>
      <vt:lpstr>Evropský týden sportu (9/2022)</vt:lpstr>
      <vt:lpstr>Anketa Lukostřelec roku</vt:lpstr>
      <vt:lpstr>Finále Poháru olympijských nadějí</vt:lpstr>
      <vt:lpstr>CZECHARCHERY.cz/cs/media</vt:lpstr>
      <vt:lpstr>Prezentace aplikace PowerPoint</vt:lpstr>
      <vt:lpstr>Prezentace aplikace PowerPoint</vt:lpstr>
      <vt:lpstr>Přehled činnosti LK ČLS v období 2022-2023</vt:lpstr>
      <vt:lpstr>Přehled činnosti LK ČLS v období 2022-2023</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Odborné komise ČLS</dc:title>
  <cp:lastModifiedBy>David Špinar</cp:lastModifiedBy>
  <cp:revision>1</cp:revision>
  <dcterms:modified xsi:type="dcterms:W3CDTF">2023-03-27T14:27:47Z</dcterms:modified>
</cp:coreProperties>
</file>