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503" r:id="rId2"/>
    <p:sldId id="504" r:id="rId3"/>
    <p:sldId id="516" r:id="rId4"/>
    <p:sldId id="513" r:id="rId5"/>
    <p:sldId id="514" r:id="rId6"/>
    <p:sldId id="515" r:id="rId7"/>
    <p:sldId id="518" r:id="rId8"/>
    <p:sldId id="517" r:id="rId9"/>
    <p:sldId id="521" r:id="rId10"/>
    <p:sldId id="520" r:id="rId11"/>
    <p:sldId id="519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scal Colmaire" initials="P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68AC"/>
    <a:srgbClr val="00FFFF"/>
    <a:srgbClr val="FFFF00"/>
    <a:srgbClr val="99FFCC"/>
    <a:srgbClr val="66FFFF"/>
    <a:srgbClr val="CCFFFF"/>
    <a:srgbClr val="00B0F0"/>
    <a:srgbClr val="66FF33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9" autoAdjust="0"/>
    <p:restoredTop sz="79153" autoAdjust="0"/>
  </p:normalViewPr>
  <p:slideViewPr>
    <p:cSldViewPr snapToGrid="0">
      <p:cViewPr varScale="1">
        <p:scale>
          <a:sx n="70" d="100"/>
          <a:sy n="70" d="100"/>
        </p:scale>
        <p:origin x="21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01982964-CDF6-4E72-AF81-C9DC1A88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8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30807509-A936-4810-9E5F-546293D93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02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1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444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10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4862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11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1823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2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1307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3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878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4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435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5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6892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6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r>
              <a:rPr lang="cs-CZ" noProof="0" dirty="0" smtClean="0"/>
              <a:t>Potřeba dvou luků na jednoho</a:t>
            </a:r>
            <a:r>
              <a:rPr lang="cs-CZ" baseline="0" noProof="0" dirty="0" smtClean="0"/>
              <a:t> střílejícího je dána pestrostí  materiálu, který střelcům půjčujeme. Je nutné mít luky pro dospělé levé i pravé, dále pak pro dorost a pro žactvo.</a:t>
            </a:r>
          </a:p>
          <a:p>
            <a:pPr marL="0" indent="0" eaLnBrk="1" hangingPunct="1">
              <a:buNone/>
            </a:pPr>
            <a:r>
              <a:rPr lang="cs-CZ" baseline="0" noProof="0" dirty="0" smtClean="0"/>
              <a:t>Někdo může namítat, že není potřeba mít 2x tolik chráničů nebo šípů, ale vzhledem k tomu, že se tento materiál ničí, může se stát, že při menší zásobě dojdete do fáze, kdy nemáte čím střílet.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2381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7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050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8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7182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9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596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066E0-8794-41B1-AC79-B749DA30A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E53B-D006-4933-A7AC-A043F3636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3199-4B14-4471-BB83-DC78A7657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1C0D-4AB8-47A5-AF39-65BE28E0E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886C-C81C-49C1-B22A-EF605F95C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C6F0E-BB97-4FBC-A2C2-DC4533F61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738E-87BA-477A-912B-BF6FBB1C8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296E-C87A-4F3A-BB19-693ED420C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4672-377C-4F7E-96E7-0DEEDA76B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5A01-53AD-4678-9DC2-D5A658681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47DA-4A96-40CB-A10D-3E6E53E6E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2B63D891-3629-4C60-984F-3A5467302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72568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solidFill>
                <a:schemeClr val="bg1"/>
              </a:solidFill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Komise TMK ČLS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800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4800" dirty="0" smtClean="0">
                <a:solidFill>
                  <a:schemeClr val="bg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Metodika náborových akcí </a:t>
            </a:r>
          </a:p>
          <a:p>
            <a:pPr algn="ctr"/>
            <a:endParaRPr lang="cs-CZ" sz="4800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cs-CZ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s-CZ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Šípek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Akce </a:t>
            </a:r>
            <a:r>
              <a:rPr lang="cs-CZ" sz="2200" i="1" dirty="0">
                <a:solidFill>
                  <a:schemeClr val="accent3"/>
                </a:solidFill>
                <a:latin typeface="Verdana" pitchFamily="34" charset="0"/>
              </a:rPr>
              <a:t>– </a:t>
            </a: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příklad:</a:t>
            </a:r>
            <a:endParaRPr lang="cs-CZ" sz="2200" dirty="0">
              <a:solidFill>
                <a:schemeClr val="accent3"/>
              </a:solidFill>
              <a:latin typeface="Verdana" pitchFamily="34" charset="0"/>
            </a:endParaRPr>
          </a:p>
          <a:p>
            <a:pPr marL="0" lvl="1">
              <a:lnSpc>
                <a:spcPct val="150000"/>
              </a:lnSpc>
            </a:pPr>
            <a:endParaRPr lang="cs-CZ" sz="2200" dirty="0" smtClean="0">
              <a:solidFill>
                <a:schemeClr val="accent3"/>
              </a:solidFill>
              <a:latin typeface="Verdana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21" y="979714"/>
            <a:ext cx="4193721" cy="55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Akce </a:t>
            </a:r>
            <a:r>
              <a:rPr lang="cs-CZ" sz="2200" i="1" dirty="0">
                <a:solidFill>
                  <a:schemeClr val="accent3"/>
                </a:solidFill>
                <a:latin typeface="Verdana" pitchFamily="34" charset="0"/>
              </a:rPr>
              <a:t>– </a:t>
            </a: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příklad:</a:t>
            </a:r>
            <a:endParaRPr lang="cs-CZ" sz="2200" dirty="0">
              <a:solidFill>
                <a:schemeClr val="accent3"/>
              </a:solidFill>
              <a:latin typeface="Verdana" pitchFamily="34" charset="0"/>
            </a:endParaRPr>
          </a:p>
          <a:p>
            <a:pPr marL="0" lvl="1">
              <a:lnSpc>
                <a:spcPct val="150000"/>
              </a:lnSpc>
            </a:pPr>
            <a:endParaRPr lang="cs-CZ" sz="2200" dirty="0" smtClean="0">
              <a:solidFill>
                <a:schemeClr val="accent3"/>
              </a:solidFill>
              <a:latin typeface="Verdan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1589314"/>
            <a:ext cx="6168572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 smtClean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1166191"/>
            <a:ext cx="8693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Základní dělení: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Metodika výuky na prezentačních a propagačních akcích </a:t>
            </a:r>
            <a:r>
              <a:rPr lang="cs-CZ" sz="2200" dirty="0">
                <a:solidFill>
                  <a:schemeClr val="accent3"/>
                </a:solidFill>
                <a:latin typeface="Verdana" pitchFamily="34" charset="0"/>
              </a:rPr>
              <a:t>– nábor do </a:t>
            </a: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klubu, dětské dny, letní </a:t>
            </a:r>
            <a:r>
              <a:rPr lang="cs-CZ" sz="2200" dirty="0">
                <a:solidFill>
                  <a:schemeClr val="accent3"/>
                </a:solidFill>
                <a:latin typeface="Verdana" pitchFamily="34" charset="0"/>
              </a:rPr>
              <a:t>tábory, akce pro firmy, </a:t>
            </a: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… (dále označováno jen jako „AKCE“)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Metodika výuky aktivního sportovce (předpokládáme četnost alespoň 1x týdně)</a:t>
            </a:r>
          </a:p>
        </p:txBody>
      </p:sp>
    </p:spTree>
    <p:extLst>
      <p:ext uri="{BB962C8B-B14F-4D97-AF65-F5344CB8AC3E}">
        <p14:creationId xmlns:p14="http://schemas.microsoft.com/office/powerpoint/2010/main" val="395790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cs-CZ" sz="2200" i="1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Hlavní úkoly akce:</a:t>
            </a:r>
            <a:endParaRPr lang="cs-CZ" sz="2200" i="1" dirty="0">
              <a:solidFill>
                <a:schemeClr val="accent3"/>
              </a:solidFill>
              <a:latin typeface="Verdana" pitchFamily="34" charset="0"/>
            </a:endParaRP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200" dirty="0">
                <a:solidFill>
                  <a:schemeClr val="accent3"/>
                </a:solidFill>
                <a:latin typeface="Verdana" pitchFamily="34" charset="0"/>
              </a:rPr>
              <a:t>Zajistit bezpečnost – sportoviště a střelce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Nadchnout = co </a:t>
            </a:r>
            <a:r>
              <a:rPr lang="cs-CZ" sz="2200" dirty="0">
                <a:solidFill>
                  <a:schemeClr val="accent3"/>
                </a:solidFill>
                <a:latin typeface="Verdana" pitchFamily="34" charset="0"/>
              </a:rPr>
              <a:t>nejrychleji pomoci střelci k dobrým </a:t>
            </a: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zásahům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Předat informace (v rozumném množství)</a:t>
            </a:r>
          </a:p>
          <a:p>
            <a:pPr marL="0" lvl="1">
              <a:lnSpc>
                <a:spcPct val="200000"/>
              </a:lnSpc>
            </a:pPr>
            <a:endParaRPr lang="cs-CZ" sz="2200" i="1" dirty="0">
              <a:solidFill>
                <a:schemeClr val="accent3"/>
              </a:solidFill>
              <a:latin typeface="Verdana" pitchFamily="34" charset="0"/>
            </a:endParaRPr>
          </a:p>
          <a:p>
            <a:pPr>
              <a:lnSpc>
                <a:spcPct val="200000"/>
              </a:lnSpc>
            </a:pPr>
            <a:endParaRPr lang="cs-CZ" sz="22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lvl="1">
              <a:lnSpc>
                <a:spcPct val="200000"/>
              </a:lnSpc>
            </a:pPr>
            <a:endParaRPr lang="cs-CZ" sz="22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lvl="1">
              <a:lnSpc>
                <a:spcPct val="200000"/>
              </a:lnSpc>
            </a:pPr>
            <a:endParaRPr lang="cs-CZ" sz="2200" dirty="0">
              <a:solidFill>
                <a:schemeClr val="accent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4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Akce – potřeba zajistit: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Místo (domácí střelnice x pronajaté místo)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u="sng" dirty="0" smtClean="0">
                <a:solidFill>
                  <a:schemeClr val="accent3"/>
                </a:solidFill>
                <a:latin typeface="Verdana" pitchFamily="34" charset="0"/>
              </a:rPr>
              <a:t>Domácí střelnice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3"/>
                </a:solidFill>
                <a:latin typeface="Verdana" pitchFamily="34" charset="0"/>
              </a:rPr>
              <a:t>Výhody - organizačně velmi jednoduché (terčovnice, luky a ostatní potřebné věci jsou na místě)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3"/>
                </a:solidFill>
                <a:latin typeface="Verdana" pitchFamily="34" charset="0"/>
              </a:rPr>
              <a:t>Nevýhody – velmi často nepříliš lukrativní poloha (problém s propagací a s množstvím účastníků)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u="sng" dirty="0" smtClean="0">
                <a:solidFill>
                  <a:schemeClr val="accent3"/>
                </a:solidFill>
                <a:latin typeface="Verdana" pitchFamily="34" charset="0"/>
              </a:rPr>
              <a:t>Mimo střelnici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3"/>
                </a:solidFill>
                <a:latin typeface="Verdana" pitchFamily="34" charset="0"/>
              </a:rPr>
              <a:t>Nevýhody – organizačně náročnější (převoz luků, terčovnic, lidí, …), vytyčení a zabezpečení střelnice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3"/>
                </a:solidFill>
                <a:latin typeface="Verdana" pitchFamily="34" charset="0"/>
              </a:rPr>
              <a:t>Výhody – lukrativnější místo, tedy efektivnější průběh akce</a:t>
            </a:r>
          </a:p>
        </p:txBody>
      </p:sp>
    </p:spTree>
    <p:extLst>
      <p:ext uri="{BB962C8B-B14F-4D97-AF65-F5344CB8AC3E}">
        <p14:creationId xmlns:p14="http://schemas.microsoft.com/office/powerpoint/2010/main" val="58756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Akce – potřeba zajistit: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100" dirty="0" err="1" smtClean="0">
                <a:solidFill>
                  <a:schemeClr val="accent3"/>
                </a:solidFill>
                <a:latin typeface="Verdana" pitchFamily="34" charset="0"/>
              </a:rPr>
              <a:t>Vs</a:t>
            </a:r>
            <a:endParaRPr lang="cs-CZ" sz="1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Čas – dle pravděpodobnosti efektivity akce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>
                <a:solidFill>
                  <a:schemeClr val="accent3"/>
                </a:solidFill>
                <a:latin typeface="Verdana" pitchFamily="34" charset="0"/>
              </a:rPr>
              <a:t>Program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/>
                </a:solidFill>
                <a:latin typeface="Verdana" pitchFamily="34" charset="0"/>
              </a:rPr>
              <a:t>Střelba – </a:t>
            </a: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terče (papír, balónky, jablko, 3D terč, …)</a:t>
            </a:r>
            <a:endParaRPr lang="cs-CZ" sz="2000" dirty="0">
              <a:solidFill>
                <a:schemeClr val="accent3"/>
              </a:solidFill>
              <a:latin typeface="Verdana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/>
                </a:solidFill>
                <a:latin typeface="Verdana" pitchFamily="34" charset="0"/>
              </a:rPr>
              <a:t>Ukázka závodní </a:t>
            </a: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střelby (potřeba kvalitního střelce)</a:t>
            </a:r>
            <a:endParaRPr lang="cs-CZ" sz="2000" dirty="0">
              <a:solidFill>
                <a:schemeClr val="accent3"/>
              </a:solidFill>
              <a:latin typeface="Verdana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/>
                </a:solidFill>
                <a:latin typeface="Verdana" pitchFamily="34" charset="0"/>
              </a:rPr>
              <a:t>Ukázka různých divizí </a:t>
            </a: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luku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Myslet na potřeby instruktorů (jídlo, WC, …)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Pravděpodobné množství účastníků = množství instruktorů a terčovnic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1 instruktor = 1 dítě, maximálně 2 dospělí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2 střelci = 1 terčovnice</a:t>
            </a:r>
          </a:p>
        </p:txBody>
      </p:sp>
    </p:spTree>
    <p:extLst>
      <p:ext uri="{BB962C8B-B14F-4D97-AF65-F5344CB8AC3E}">
        <p14:creationId xmlns:p14="http://schemas.microsoft.com/office/powerpoint/2010/main" val="57767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Akce – potřeba zajistit: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100" dirty="0" err="1" smtClean="0">
                <a:solidFill>
                  <a:schemeClr val="accent3"/>
                </a:solidFill>
                <a:latin typeface="Verdana" pitchFamily="34" charset="0"/>
              </a:rPr>
              <a:t>Vs</a:t>
            </a:r>
            <a:endParaRPr lang="cs-CZ" sz="1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100" dirty="0" err="1" smtClean="0">
                <a:solidFill>
                  <a:schemeClr val="accent3"/>
                </a:solidFill>
                <a:latin typeface="Verdana" pitchFamily="34" charset="0"/>
              </a:rPr>
              <a:t>Xsa</a:t>
            </a:r>
            <a:endParaRPr lang="cs-CZ" sz="1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100" dirty="0" smtClean="0">
                <a:solidFill>
                  <a:schemeClr val="accent3"/>
                </a:solidFill>
                <a:latin typeface="Verdana" pitchFamily="34" charset="0"/>
              </a:rPr>
              <a:t>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100" dirty="0" smtClean="0">
                <a:solidFill>
                  <a:schemeClr val="accent3"/>
                </a:solidFill>
                <a:latin typeface="Verdana" pitchFamily="34" charset="0"/>
              </a:rPr>
              <a:t>DSA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cs-CZ" sz="1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Lukostřelecký materiál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1 střelec = většinou 2 luky s příslušenstvím (chránič paže, chránič prstů, šípy, stojan na šípy)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Propagační materiál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chemeClr val="accent3"/>
                </a:solidFill>
                <a:latin typeface="Verdana" pitchFamily="34" charset="0"/>
              </a:rPr>
              <a:t>Banery</a:t>
            </a: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, letáky, vizitky, … (aby Vás našli)</a:t>
            </a:r>
            <a:endParaRPr lang="cs-CZ" sz="22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>
                <a:solidFill>
                  <a:schemeClr val="accent3"/>
                </a:solidFill>
                <a:latin typeface="Verdana" pitchFamily="34" charset="0"/>
              </a:rPr>
              <a:t>Organizace vlastní akce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3"/>
                </a:solidFill>
                <a:latin typeface="Verdana" pitchFamily="34" charset="0"/>
              </a:rPr>
              <a:t>D</a:t>
            </a: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ostatečné </a:t>
            </a:r>
            <a:r>
              <a:rPr lang="cs-CZ" sz="2000" dirty="0">
                <a:solidFill>
                  <a:schemeClr val="accent3"/>
                </a:solidFill>
                <a:latin typeface="Verdana" pitchFamily="34" charset="0"/>
              </a:rPr>
              <a:t>množství instruktorů a </a:t>
            </a: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materiálu, </a:t>
            </a:r>
            <a:r>
              <a:rPr lang="cs-CZ" sz="2000" dirty="0">
                <a:solidFill>
                  <a:schemeClr val="accent3"/>
                </a:solidFill>
                <a:latin typeface="Verdana" pitchFamily="34" charset="0"/>
              </a:rPr>
              <a:t>jejich odvoz na </a:t>
            </a: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akci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Materiál pro zajištění bezpečnosti (pásky, zábrany)</a:t>
            </a:r>
            <a:endParaRPr lang="cs-CZ" sz="2200" dirty="0" smtClean="0">
              <a:solidFill>
                <a:schemeClr val="accent3"/>
              </a:solidFill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Úklid, hodnocení, zpětná vazba</a:t>
            </a:r>
          </a:p>
        </p:txBody>
      </p:sp>
    </p:spTree>
    <p:extLst>
      <p:ext uri="{BB962C8B-B14F-4D97-AF65-F5344CB8AC3E}">
        <p14:creationId xmlns:p14="http://schemas.microsoft.com/office/powerpoint/2010/main" val="270354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Postavení střelnice: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Orientace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Bezpečnost – dopadová zóna za terčovnicemi + boční ochrana před vstupem osob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Umístění terčovnic (doporučené vzdálenosti)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Do 8 let – 3m, max. 5m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Do 14 let – 6m, max. 8m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Nad 14 let – 8m, max. 10m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Velikost terče – co největší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chemeClr val="accent3"/>
                </a:solidFill>
                <a:latin typeface="Verdana" pitchFamily="34" charset="0"/>
              </a:rPr>
              <a:t>Střelecká čára (výrazná, střelci si stoupnou za ni)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cs-CZ" sz="2200" dirty="0" smtClean="0">
              <a:solidFill>
                <a:schemeClr val="accent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Akce </a:t>
            </a:r>
            <a:r>
              <a:rPr lang="cs-CZ" sz="2200" i="1" dirty="0">
                <a:solidFill>
                  <a:schemeClr val="accent3"/>
                </a:solidFill>
                <a:latin typeface="Verdana" pitchFamily="34" charset="0"/>
              </a:rPr>
              <a:t>– co </a:t>
            </a: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učit:</a:t>
            </a:r>
            <a:endParaRPr lang="cs-CZ" sz="2200" dirty="0">
              <a:solidFill>
                <a:schemeClr val="accent3"/>
              </a:solidFill>
              <a:latin typeface="Verdana" pitchFamily="34" charset="0"/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Výběr levá/pravá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Nasazení chráničů (paže nutná)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Upravení postoje bokem ke směru střelby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Nasazení šípu + vysvětlení míření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Uchopení tětivy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Opření luku + otočení lokte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Zvednutí + nátah – srovnání těla doteky (komunikace) + případná pomoc (malé děti)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Kotvení na proměnlivém místě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Vypuštění při udržení kontaktu ruky s tváří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err="1" smtClean="0">
                <a:solidFill>
                  <a:schemeClr val="accent3"/>
                </a:solidFill>
                <a:latin typeface="Verdana" pitchFamily="34" charset="0"/>
              </a:rPr>
              <a:t>Přemíření</a:t>
            </a:r>
            <a:r>
              <a:rPr lang="cs-CZ" sz="2000" dirty="0" smtClean="0">
                <a:solidFill>
                  <a:schemeClr val="accent3"/>
                </a:solidFill>
                <a:latin typeface="Verdana" pitchFamily="34" charset="0"/>
              </a:rPr>
              <a:t> na další výstřel</a:t>
            </a:r>
          </a:p>
        </p:txBody>
      </p:sp>
    </p:spTree>
    <p:extLst>
      <p:ext uri="{BB962C8B-B14F-4D97-AF65-F5344CB8AC3E}">
        <p14:creationId xmlns:p14="http://schemas.microsoft.com/office/powerpoint/2010/main" val="79965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168AC"/>
                </a:solidFill>
                <a:latin typeface="Verdana" pitchFamily="34" charset="0"/>
              </a:rPr>
              <a:t>Metodika náborových akcí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229" y="896938"/>
            <a:ext cx="77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63713" y="25400"/>
            <a:ext cx="576262" cy="1889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fr-FR" altLang="cs-CZ" b="1"/>
          </a:p>
        </p:txBody>
      </p:sp>
      <p:sp>
        <p:nvSpPr>
          <p:cNvPr id="9" name="Obdélník 8"/>
          <p:cNvSpPr/>
          <p:nvPr/>
        </p:nvSpPr>
        <p:spPr>
          <a:xfrm>
            <a:off x="225286" y="818284"/>
            <a:ext cx="869342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</a:pP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Akce </a:t>
            </a:r>
            <a:r>
              <a:rPr lang="cs-CZ" sz="2200" i="1" dirty="0">
                <a:solidFill>
                  <a:schemeClr val="accent3"/>
                </a:solidFill>
                <a:latin typeface="Verdana" pitchFamily="34" charset="0"/>
              </a:rPr>
              <a:t>– </a:t>
            </a:r>
            <a:r>
              <a:rPr lang="cs-CZ" sz="2200" i="1" dirty="0" smtClean="0">
                <a:solidFill>
                  <a:schemeClr val="accent3"/>
                </a:solidFill>
                <a:latin typeface="Verdana" pitchFamily="34" charset="0"/>
              </a:rPr>
              <a:t>příklad:</a:t>
            </a:r>
            <a:endParaRPr lang="cs-CZ" sz="2200" dirty="0">
              <a:solidFill>
                <a:schemeClr val="accent3"/>
              </a:solidFill>
              <a:latin typeface="Verdana" pitchFamily="34" charset="0"/>
            </a:endParaRPr>
          </a:p>
          <a:p>
            <a:pPr marL="0" lvl="1">
              <a:lnSpc>
                <a:spcPct val="150000"/>
              </a:lnSpc>
            </a:pPr>
            <a:endParaRPr lang="cs-CZ" sz="2200" dirty="0" smtClean="0">
              <a:solidFill>
                <a:schemeClr val="accent3"/>
              </a:solidFill>
              <a:latin typeface="Verdan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95" y="1001485"/>
            <a:ext cx="4155622" cy="55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11463</TotalTime>
  <Words>556</Words>
  <Application>Microsoft Office PowerPoint</Application>
  <PresentationFormat>Předvádění na obrazovce (4:3)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Times New Roman</vt:lpstr>
      <vt:lpstr>Verdana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ARCHERY WORLD CUP</dc:title>
  <dc:creator>Juan Carlos HOLGADO</dc:creator>
  <cp:lastModifiedBy>Honza</cp:lastModifiedBy>
  <cp:revision>756</cp:revision>
  <cp:lastPrinted>1601-01-01T00:00:00Z</cp:lastPrinted>
  <dcterms:created xsi:type="dcterms:W3CDTF">2005-10-08T22:02:23Z</dcterms:created>
  <dcterms:modified xsi:type="dcterms:W3CDTF">2015-06-28T04:38:35Z</dcterms:modified>
</cp:coreProperties>
</file>