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7"/>
  </p:notesMasterIdLst>
  <p:handoutMasterIdLst>
    <p:handoutMasterId r:id="rId18"/>
  </p:handoutMasterIdLst>
  <p:sldIdLst>
    <p:sldId id="503" r:id="rId2"/>
    <p:sldId id="504" r:id="rId3"/>
    <p:sldId id="505" r:id="rId4"/>
    <p:sldId id="506" r:id="rId5"/>
    <p:sldId id="507" r:id="rId6"/>
    <p:sldId id="508" r:id="rId7"/>
    <p:sldId id="509" r:id="rId8"/>
    <p:sldId id="510" r:id="rId9"/>
    <p:sldId id="512" r:id="rId10"/>
    <p:sldId id="513" r:id="rId11"/>
    <p:sldId id="514" r:id="rId12"/>
    <p:sldId id="515" r:id="rId13"/>
    <p:sldId id="516" r:id="rId14"/>
    <p:sldId id="517" r:id="rId15"/>
    <p:sldId id="518" r:id="rId16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scal Colmaire" initials="P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0168AC"/>
    <a:srgbClr val="00FFFF"/>
    <a:srgbClr val="FFFF00"/>
    <a:srgbClr val="99FFCC"/>
    <a:srgbClr val="66FFFF"/>
    <a:srgbClr val="CCFFFF"/>
    <a:srgbClr val="00B0F0"/>
    <a:srgbClr val="66FF33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9" autoAdjust="0"/>
    <p:restoredTop sz="79153" autoAdjust="0"/>
  </p:normalViewPr>
  <p:slideViewPr>
    <p:cSldViewPr snapToGrid="0">
      <p:cViewPr varScale="1">
        <p:scale>
          <a:sx n="70" d="100"/>
          <a:sy n="70" d="100"/>
        </p:scale>
        <p:origin x="211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54" tIns="48477" rIns="96954" bIns="48477" numCol="1" anchor="t" anchorCtr="0" compatLnSpc="1">
            <a:prstTxWarp prst="textNoShape">
              <a:avLst/>
            </a:prstTxWarp>
          </a:bodyPr>
          <a:lstStyle>
            <a:lvl1pPr defTabSz="969963">
              <a:defRPr sz="13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54" tIns="48477" rIns="96954" bIns="48477" numCol="1" anchor="t" anchorCtr="0" compatLnSpc="1">
            <a:prstTxWarp prst="textNoShape">
              <a:avLst/>
            </a:prstTxWarp>
          </a:bodyPr>
          <a:lstStyle>
            <a:lvl1pPr algn="r" defTabSz="969963">
              <a:defRPr sz="13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54" tIns="48477" rIns="96954" bIns="48477" numCol="1" anchor="b" anchorCtr="0" compatLnSpc="1">
            <a:prstTxWarp prst="textNoShape">
              <a:avLst/>
            </a:prstTxWarp>
          </a:bodyPr>
          <a:lstStyle>
            <a:lvl1pPr defTabSz="969963">
              <a:defRPr sz="13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1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54" tIns="48477" rIns="96954" bIns="48477" numCol="1" anchor="b" anchorCtr="0" compatLnSpc="1">
            <a:prstTxWarp prst="textNoShape">
              <a:avLst/>
            </a:prstTxWarp>
          </a:bodyPr>
          <a:lstStyle>
            <a:lvl1pPr algn="r" defTabSz="969963">
              <a:defRPr sz="1300" b="0">
                <a:latin typeface="Times New Roman" pitchFamily="18" charset="0"/>
              </a:defRPr>
            </a:lvl1pPr>
          </a:lstStyle>
          <a:p>
            <a:pPr>
              <a:defRPr/>
            </a:pPr>
            <a:fld id="{01982964-CDF6-4E72-AF81-C9DC1A8881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5836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54" tIns="48477" rIns="96954" bIns="48477" numCol="1" anchor="t" anchorCtr="0" compatLnSpc="1">
            <a:prstTxWarp prst="textNoShape">
              <a:avLst/>
            </a:prstTxWarp>
          </a:bodyPr>
          <a:lstStyle>
            <a:lvl1pPr defTabSz="969963">
              <a:defRPr sz="13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54" tIns="48477" rIns="96954" bIns="48477" numCol="1" anchor="t" anchorCtr="0" compatLnSpc="1">
            <a:prstTxWarp prst="textNoShape">
              <a:avLst/>
            </a:prstTxWarp>
          </a:bodyPr>
          <a:lstStyle>
            <a:lvl1pPr algn="r" defTabSz="969963">
              <a:defRPr sz="13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32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54" tIns="48477" rIns="96954" bIns="484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54" tIns="48477" rIns="96954" bIns="48477" numCol="1" anchor="b" anchorCtr="0" compatLnSpc="1">
            <a:prstTxWarp prst="textNoShape">
              <a:avLst/>
            </a:prstTxWarp>
          </a:bodyPr>
          <a:lstStyle>
            <a:lvl1pPr defTabSz="969963">
              <a:defRPr sz="13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32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54" tIns="48477" rIns="96954" bIns="48477" numCol="1" anchor="b" anchorCtr="0" compatLnSpc="1">
            <a:prstTxWarp prst="textNoShape">
              <a:avLst/>
            </a:prstTxWarp>
          </a:bodyPr>
          <a:lstStyle>
            <a:lvl1pPr algn="r" defTabSz="969963">
              <a:defRPr sz="1300" b="0">
                <a:latin typeface="Times New Roman" pitchFamily="18" charset="0"/>
              </a:defRPr>
            </a:lvl1pPr>
          </a:lstStyle>
          <a:p>
            <a:pPr>
              <a:defRPr/>
            </a:pPr>
            <a:fld id="{30807509-A936-4810-9E5F-546293D936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1025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71A866-B616-4665-BAE9-FD427742C461}" type="slidenum">
              <a:rPr lang="en-US" smtClean="0">
                <a:latin typeface="Times New Roman" charset="0"/>
                <a:cs typeface="Times New Roman" charset="0"/>
              </a:rPr>
              <a:pPr/>
              <a:t>1</a:t>
            </a:fld>
            <a:endParaRPr lang="en-US" dirty="0" smtClean="0">
              <a:latin typeface="Times New Roman" charset="0"/>
              <a:cs typeface="Times New Roman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6244491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71A866-B616-4665-BAE9-FD427742C461}" type="slidenum">
              <a:rPr lang="en-US" smtClean="0">
                <a:latin typeface="Times New Roman" charset="0"/>
                <a:cs typeface="Times New Roman" charset="0"/>
              </a:rPr>
              <a:pPr/>
              <a:t>10</a:t>
            </a:fld>
            <a:endParaRPr lang="en-US" dirty="0" smtClean="0">
              <a:latin typeface="Times New Roman" charset="0"/>
              <a:cs typeface="Times New Roman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9098249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71A866-B616-4665-BAE9-FD427742C461}" type="slidenum">
              <a:rPr lang="en-US" smtClean="0">
                <a:latin typeface="Times New Roman" charset="0"/>
                <a:cs typeface="Times New Roman" charset="0"/>
              </a:rPr>
              <a:pPr/>
              <a:t>11</a:t>
            </a:fld>
            <a:endParaRPr lang="en-US" dirty="0" smtClean="0">
              <a:latin typeface="Times New Roman" charset="0"/>
              <a:cs typeface="Times New Roman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35322193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71A866-B616-4665-BAE9-FD427742C461}" type="slidenum">
              <a:rPr lang="en-US" smtClean="0">
                <a:latin typeface="Times New Roman" charset="0"/>
                <a:cs typeface="Times New Roman" charset="0"/>
              </a:rPr>
              <a:pPr/>
              <a:t>12</a:t>
            </a:fld>
            <a:endParaRPr lang="en-US" dirty="0" smtClean="0">
              <a:latin typeface="Times New Roman" charset="0"/>
              <a:cs typeface="Times New Roman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28599799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71A866-B616-4665-BAE9-FD427742C461}" type="slidenum">
              <a:rPr lang="en-US" smtClean="0">
                <a:latin typeface="Times New Roman" charset="0"/>
                <a:cs typeface="Times New Roman" charset="0"/>
              </a:rPr>
              <a:pPr/>
              <a:t>13</a:t>
            </a:fld>
            <a:endParaRPr lang="en-US" dirty="0" smtClean="0">
              <a:latin typeface="Times New Roman" charset="0"/>
              <a:cs typeface="Times New Roman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29223353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71A866-B616-4665-BAE9-FD427742C461}" type="slidenum">
              <a:rPr lang="en-US" smtClean="0">
                <a:latin typeface="Times New Roman" charset="0"/>
                <a:cs typeface="Times New Roman" charset="0"/>
              </a:rPr>
              <a:pPr/>
              <a:t>14</a:t>
            </a:fld>
            <a:endParaRPr lang="en-US" dirty="0" smtClean="0">
              <a:latin typeface="Times New Roman" charset="0"/>
              <a:cs typeface="Times New Roman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7755429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71A866-B616-4665-BAE9-FD427742C461}" type="slidenum">
              <a:rPr lang="en-US" smtClean="0">
                <a:latin typeface="Times New Roman" charset="0"/>
                <a:cs typeface="Times New Roman" charset="0"/>
              </a:rPr>
              <a:pPr/>
              <a:t>15</a:t>
            </a:fld>
            <a:endParaRPr lang="en-US" dirty="0" smtClean="0">
              <a:latin typeface="Times New Roman" charset="0"/>
              <a:cs typeface="Times New Roman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1785334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71A866-B616-4665-BAE9-FD427742C461}" type="slidenum">
              <a:rPr lang="en-US" smtClean="0">
                <a:latin typeface="Times New Roman" charset="0"/>
                <a:cs typeface="Times New Roman" charset="0"/>
              </a:rPr>
              <a:pPr/>
              <a:t>2</a:t>
            </a:fld>
            <a:endParaRPr lang="en-US" dirty="0" smtClean="0">
              <a:latin typeface="Times New Roman" charset="0"/>
              <a:cs typeface="Times New Roman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3313078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71A866-B616-4665-BAE9-FD427742C461}" type="slidenum">
              <a:rPr lang="en-US" smtClean="0">
                <a:latin typeface="Times New Roman" charset="0"/>
                <a:cs typeface="Times New Roman" charset="0"/>
              </a:rPr>
              <a:pPr/>
              <a:t>3</a:t>
            </a:fld>
            <a:endParaRPr lang="en-US" dirty="0" smtClean="0">
              <a:latin typeface="Times New Roman" charset="0"/>
              <a:cs typeface="Times New Roman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1384980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71A866-B616-4665-BAE9-FD427742C461}" type="slidenum">
              <a:rPr lang="en-US" smtClean="0">
                <a:latin typeface="Times New Roman" charset="0"/>
                <a:cs typeface="Times New Roman" charset="0"/>
              </a:rPr>
              <a:pPr/>
              <a:t>4</a:t>
            </a:fld>
            <a:endParaRPr lang="en-US" dirty="0" smtClean="0">
              <a:latin typeface="Times New Roman" charset="0"/>
              <a:cs typeface="Times New Roman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28673615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71A866-B616-4665-BAE9-FD427742C461}" type="slidenum">
              <a:rPr lang="en-US" smtClean="0">
                <a:latin typeface="Times New Roman" charset="0"/>
                <a:cs typeface="Times New Roman" charset="0"/>
              </a:rPr>
              <a:pPr/>
              <a:t>5</a:t>
            </a:fld>
            <a:endParaRPr lang="en-US" dirty="0" smtClean="0">
              <a:latin typeface="Times New Roman" charset="0"/>
              <a:cs typeface="Times New Roman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4218645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71A866-B616-4665-BAE9-FD427742C461}" type="slidenum">
              <a:rPr lang="en-US" smtClean="0">
                <a:latin typeface="Times New Roman" charset="0"/>
                <a:cs typeface="Times New Roman" charset="0"/>
              </a:rPr>
              <a:pPr/>
              <a:t>6</a:t>
            </a:fld>
            <a:endParaRPr lang="en-US" dirty="0" smtClean="0">
              <a:latin typeface="Times New Roman" charset="0"/>
              <a:cs typeface="Times New Roman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3283157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71A866-B616-4665-BAE9-FD427742C461}" type="slidenum">
              <a:rPr lang="en-US" smtClean="0">
                <a:latin typeface="Times New Roman" charset="0"/>
                <a:cs typeface="Times New Roman" charset="0"/>
              </a:rPr>
              <a:pPr/>
              <a:t>7</a:t>
            </a:fld>
            <a:endParaRPr lang="en-US" dirty="0" smtClean="0">
              <a:latin typeface="Times New Roman" charset="0"/>
              <a:cs typeface="Times New Roman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14071338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71A866-B616-4665-BAE9-FD427742C461}" type="slidenum">
              <a:rPr lang="en-US" smtClean="0">
                <a:latin typeface="Times New Roman" charset="0"/>
                <a:cs typeface="Times New Roman" charset="0"/>
              </a:rPr>
              <a:pPr/>
              <a:t>8</a:t>
            </a:fld>
            <a:endParaRPr lang="en-US" dirty="0" smtClean="0">
              <a:latin typeface="Times New Roman" charset="0"/>
              <a:cs typeface="Times New Roman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29646871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71A866-B616-4665-BAE9-FD427742C461}" type="slidenum">
              <a:rPr lang="en-US" smtClean="0">
                <a:latin typeface="Times New Roman" charset="0"/>
                <a:cs typeface="Times New Roman" charset="0"/>
              </a:rPr>
              <a:pPr/>
              <a:t>9</a:t>
            </a:fld>
            <a:endParaRPr lang="en-US" dirty="0" smtClean="0">
              <a:latin typeface="Times New Roman" charset="0"/>
              <a:cs typeface="Times New Roman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4213181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066E0-8794-41B1-AC79-B749DA30AB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E53B-D006-4933-A7AC-A043F3636F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33199-4B14-4471-BB83-DC78A7657A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11C0D-4AB8-47A5-AF39-65BE28E0EF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D886C-C81C-49C1-B22A-EF605F95C1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C6F0E-BB97-4FBC-A2C2-DC4533F61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3738E-87BA-477A-912B-BF6FBB1C87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E296E-C87A-4F3A-BB19-693ED420C2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A4672-377C-4F7E-96E7-0DEEDA76B1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25A01-53AD-4678-9DC2-D5A6586811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747DA-4A96-40CB-A10D-3E6E53E6EA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04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04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2B63D891-3629-4C60-984F-3A54673026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0" y="246063"/>
            <a:ext cx="9144000" cy="404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pic>
        <p:nvPicPr>
          <p:cNvPr id="15365" name="Picture 4" descr="Y:\06 Communication\Logo FITA\09 World Archery\00_WA1_RG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40725" y="0"/>
            <a:ext cx="803275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l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660542" cy="81828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40229" y="896938"/>
            <a:ext cx="772885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 smtClean="0">
              <a:solidFill>
                <a:schemeClr val="bg1"/>
              </a:solidFill>
            </a:endParaRPr>
          </a:p>
          <a:p>
            <a:pPr algn="ctr"/>
            <a:r>
              <a:rPr lang="cs-CZ" sz="2800" dirty="0" smtClean="0">
                <a:solidFill>
                  <a:schemeClr val="bg1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Komise TMK ČLS</a:t>
            </a:r>
          </a:p>
          <a:p>
            <a:pPr algn="ctr"/>
            <a:endParaRPr lang="en-US" sz="2400" dirty="0">
              <a:solidFill>
                <a:schemeClr val="bg1"/>
              </a:solidFill>
              <a:latin typeface="Verdana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cs-CZ" sz="2400" dirty="0" smtClean="0">
              <a:solidFill>
                <a:schemeClr val="bg1"/>
              </a:solidFill>
              <a:latin typeface="Verdana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cs-CZ" sz="2800" dirty="0">
              <a:solidFill>
                <a:schemeClr val="bg1"/>
              </a:solidFill>
              <a:latin typeface="Verdana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cs-CZ" sz="4800" dirty="0" smtClean="0">
                <a:solidFill>
                  <a:schemeClr val="bg1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Komunikace</a:t>
            </a:r>
          </a:p>
          <a:p>
            <a:pPr algn="ctr"/>
            <a:r>
              <a:rPr lang="cs-CZ" sz="4800" dirty="0">
                <a:solidFill>
                  <a:schemeClr val="bg1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endParaRPr lang="cs-CZ" sz="4800" dirty="0" smtClean="0">
              <a:solidFill>
                <a:schemeClr val="bg1"/>
              </a:solidFill>
              <a:latin typeface="Verdana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cs-CZ" sz="4800" dirty="0" smtClean="0">
                <a:solidFill>
                  <a:schemeClr val="bg1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jednání</a:t>
            </a:r>
          </a:p>
          <a:p>
            <a:pPr algn="ctr"/>
            <a:endParaRPr lang="cs-CZ" sz="24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r"/>
            <a:endParaRPr lang="cs-CZ" sz="24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r"/>
            <a:r>
              <a:rPr lang="cs-CZ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Hana Šípková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0" y="246063"/>
            <a:ext cx="9144000" cy="404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400" dirty="0" smtClean="0">
                <a:solidFill>
                  <a:srgbClr val="0168AC"/>
                </a:solidFill>
                <a:latin typeface="Verdana" pitchFamily="34" charset="0"/>
              </a:rPr>
              <a:t>Komunikace a jednání</a:t>
            </a:r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pic>
        <p:nvPicPr>
          <p:cNvPr id="15365" name="Picture 4" descr="Y:\06 Communication\Logo FITA\09 World Archery\00_WA1_RG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40725" y="0"/>
            <a:ext cx="803275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l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660542" cy="81828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40229" y="896938"/>
            <a:ext cx="7717971" cy="5066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400" i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altLang="cs-CZ" sz="28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Komunikace s muži</a:t>
            </a:r>
            <a:endParaRPr lang="cs-CZ" altLang="cs-CZ" sz="28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400" i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Nevyžádaná rada = chápána jako předpoklad, že to sám </a:t>
            </a:r>
            <a:r>
              <a:rPr lang="cs-CZ" altLang="cs-CZ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nedokáže</a:t>
            </a:r>
          </a:p>
          <a:p>
            <a:pPr>
              <a:lnSpc>
                <a:spcPct val="90000"/>
              </a:lnSpc>
            </a:pPr>
            <a:r>
              <a:rPr lang="cs-CZ" altLang="cs-CZ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cs-CZ" altLang="cs-CZ" sz="20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„Moje </a:t>
            </a:r>
            <a:r>
              <a:rPr lang="cs-CZ" altLang="cs-CZ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rada neznamená moji nedůvěru v tvé </a:t>
            </a:r>
            <a:r>
              <a:rPr lang="cs-CZ" altLang="cs-CZ" sz="20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schopnosti</a:t>
            </a:r>
            <a:r>
              <a:rPr lang="cs-CZ" altLang="cs-CZ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snažím se pomoct, protože je to </a:t>
            </a:r>
            <a:r>
              <a:rPr lang="cs-CZ" altLang="cs-CZ" sz="20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má </a:t>
            </a:r>
            <a:r>
              <a:rPr lang="cs-CZ" altLang="cs-CZ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práce.“</a:t>
            </a:r>
          </a:p>
          <a:p>
            <a:pPr lvl="2">
              <a:lnSpc>
                <a:spcPct val="90000"/>
              </a:lnSpc>
            </a:pPr>
            <a:r>
              <a:rPr lang="cs-CZ" altLang="cs-CZ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„Věřím a fandím tomu, co děláš</a:t>
            </a:r>
            <a:r>
              <a:rPr lang="cs-CZ" altLang="cs-CZ" sz="20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.“</a:t>
            </a:r>
          </a:p>
          <a:p>
            <a:pPr lvl="2">
              <a:lnSpc>
                <a:spcPct val="90000"/>
              </a:lnSpc>
            </a:pPr>
            <a:endParaRPr lang="cs-CZ" altLang="cs-CZ" sz="24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Nezávislost = výkonnost, síla, schopnosti</a:t>
            </a:r>
          </a:p>
          <a:p>
            <a:pPr>
              <a:lnSpc>
                <a:spcPct val="90000"/>
              </a:lnSpc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Problémy řeší o samotě (v jeskyni, do které za nimi nikdo nesmí)</a:t>
            </a:r>
          </a:p>
          <a:p>
            <a:pPr lvl="2">
              <a:lnSpc>
                <a:spcPct val="90000"/>
              </a:lnSpc>
            </a:pPr>
            <a:r>
              <a:rPr lang="cs-CZ" altLang="cs-CZ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„Mluv se mnou, do hlavy ti nevidím.“</a:t>
            </a:r>
          </a:p>
          <a:p>
            <a:pPr lvl="2"/>
            <a:endParaRPr lang="cs-CZ" altLang="cs-CZ" sz="2400" i="1" dirty="0">
              <a:solidFill>
                <a:schemeClr val="bg1"/>
              </a:solidFill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042988" y="31029"/>
            <a:ext cx="576262" cy="188913"/>
          </a:xfrm>
          <a:prstGeom prst="rect">
            <a:avLst/>
          </a:prstGeom>
          <a:solidFill>
            <a:srgbClr val="0000CC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763713" y="25400"/>
            <a:ext cx="576262" cy="188913"/>
          </a:xfrm>
          <a:prstGeom prst="rect">
            <a:avLst/>
          </a:prstGeom>
          <a:solidFill>
            <a:srgbClr val="FF0000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484438" y="25399"/>
            <a:ext cx="574675" cy="188913"/>
          </a:xfrm>
          <a:prstGeom prst="rect">
            <a:avLst/>
          </a:prstGeom>
          <a:solidFill>
            <a:srgbClr val="FFFF00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8366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0" y="246063"/>
            <a:ext cx="9144000" cy="404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400" dirty="0" smtClean="0">
                <a:solidFill>
                  <a:srgbClr val="0168AC"/>
                </a:solidFill>
                <a:latin typeface="Verdana" pitchFamily="34" charset="0"/>
              </a:rPr>
              <a:t>Komunikace a jednání</a:t>
            </a:r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pic>
        <p:nvPicPr>
          <p:cNvPr id="15365" name="Picture 4" descr="Y:\06 Communication\Logo FITA\09 World Archery\00_WA1_RG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40725" y="0"/>
            <a:ext cx="803275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l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660542" cy="81828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40229" y="896938"/>
            <a:ext cx="7717971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400" i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altLang="cs-CZ" sz="28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Komunikace se ženami</a:t>
            </a:r>
            <a:endParaRPr lang="cs-CZ" altLang="cs-CZ" sz="28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400" i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Emoce, emoce, emoce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Ženy potřebují mluvit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cs-CZ" altLang="cs-CZ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042988" y="31029"/>
            <a:ext cx="576262" cy="188913"/>
          </a:xfrm>
          <a:prstGeom prst="rect">
            <a:avLst/>
          </a:prstGeom>
          <a:solidFill>
            <a:srgbClr val="0000CC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763713" y="25400"/>
            <a:ext cx="576262" cy="188913"/>
          </a:xfrm>
          <a:prstGeom prst="rect">
            <a:avLst/>
          </a:prstGeom>
          <a:solidFill>
            <a:srgbClr val="FF0000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484438" y="25399"/>
            <a:ext cx="574675" cy="188913"/>
          </a:xfrm>
          <a:prstGeom prst="rect">
            <a:avLst/>
          </a:prstGeom>
          <a:solidFill>
            <a:srgbClr val="FFFF00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6583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0" y="246063"/>
            <a:ext cx="9144000" cy="404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400" dirty="0" smtClean="0">
                <a:solidFill>
                  <a:srgbClr val="0168AC"/>
                </a:solidFill>
                <a:latin typeface="Verdana" pitchFamily="34" charset="0"/>
              </a:rPr>
              <a:t>Komunikace a jednání</a:t>
            </a:r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pic>
        <p:nvPicPr>
          <p:cNvPr id="15365" name="Picture 4" descr="Y:\06 Communication\Logo FITA\09 World Archery\00_WA1_RG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40725" y="0"/>
            <a:ext cx="803275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l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660542" cy="81828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40229" y="896938"/>
            <a:ext cx="7717971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400" i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altLang="cs-CZ" sz="28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Komunikace s rodiči</a:t>
            </a:r>
            <a:endParaRPr lang="cs-CZ" altLang="cs-CZ" sz="28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400" i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Nezapojovat do tréninku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Rodič NENÍ trenér, nenechat je v tomto omylu (role </a:t>
            </a:r>
            <a:r>
              <a:rPr lang="cs-CZ" altLang="cs-CZ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trenér/rodič - konflikt)</a:t>
            </a:r>
            <a:endParaRPr lang="cs-CZ" altLang="cs-CZ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Snažíme se je zachovat jako vnějšího pozorovatele tréninkového procesu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Vyhnout se zadávání úkolů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Jejich hlavní obor je psychická opora a finanční zázemí</a:t>
            </a:r>
          </a:p>
          <a:p>
            <a:endParaRPr lang="cs-CZ" altLang="cs-CZ" i="1" dirty="0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042988" y="31029"/>
            <a:ext cx="576262" cy="188913"/>
          </a:xfrm>
          <a:prstGeom prst="rect">
            <a:avLst/>
          </a:prstGeom>
          <a:solidFill>
            <a:srgbClr val="0000CC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763713" y="25400"/>
            <a:ext cx="576262" cy="188913"/>
          </a:xfrm>
          <a:prstGeom prst="rect">
            <a:avLst/>
          </a:prstGeom>
          <a:solidFill>
            <a:srgbClr val="FF0000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484438" y="25399"/>
            <a:ext cx="574675" cy="188913"/>
          </a:xfrm>
          <a:prstGeom prst="rect">
            <a:avLst/>
          </a:prstGeom>
          <a:solidFill>
            <a:srgbClr val="FFFF00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421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0" y="246063"/>
            <a:ext cx="9144000" cy="404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400" dirty="0" smtClean="0">
                <a:solidFill>
                  <a:srgbClr val="0168AC"/>
                </a:solidFill>
                <a:latin typeface="Verdana" pitchFamily="34" charset="0"/>
              </a:rPr>
              <a:t>Komunikace a jednání</a:t>
            </a:r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pic>
        <p:nvPicPr>
          <p:cNvPr id="15365" name="Picture 4" descr="Y:\06 Communication\Logo FITA\09 World Archery\00_WA1_RG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40725" y="0"/>
            <a:ext cx="803275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l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660542" cy="81828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40229" y="896938"/>
            <a:ext cx="7717971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400" i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altLang="cs-CZ" sz="28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Komunikace s veřejností</a:t>
            </a:r>
            <a:endParaRPr lang="cs-CZ" altLang="cs-CZ" sz="28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400" i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altLang="cs-CZ" sz="24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Hlavní úkoly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Seznámit veřejnost s lukostřelbou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Příjemným, milým a vlídným způsobem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 dodržením základních pravidel bezpečnosti a mezilidské úcty a vzájemného respektu</a:t>
            </a:r>
            <a:endParaRPr lang="cs-CZ" altLang="cs-CZ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altLang="cs-CZ" i="1" dirty="0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042988" y="31029"/>
            <a:ext cx="576262" cy="188913"/>
          </a:xfrm>
          <a:prstGeom prst="rect">
            <a:avLst/>
          </a:prstGeom>
          <a:solidFill>
            <a:srgbClr val="0000CC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763713" y="25400"/>
            <a:ext cx="576262" cy="188913"/>
          </a:xfrm>
          <a:prstGeom prst="rect">
            <a:avLst/>
          </a:prstGeom>
          <a:solidFill>
            <a:srgbClr val="FF0000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484438" y="25399"/>
            <a:ext cx="574675" cy="188913"/>
          </a:xfrm>
          <a:prstGeom prst="rect">
            <a:avLst/>
          </a:prstGeom>
          <a:solidFill>
            <a:srgbClr val="FFFF00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9253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0" y="246063"/>
            <a:ext cx="9144000" cy="404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400" dirty="0" smtClean="0">
                <a:solidFill>
                  <a:srgbClr val="0168AC"/>
                </a:solidFill>
                <a:latin typeface="Verdana" pitchFamily="34" charset="0"/>
              </a:rPr>
              <a:t>Komunikace a jednání</a:t>
            </a:r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pic>
        <p:nvPicPr>
          <p:cNvPr id="15365" name="Picture 4" descr="Y:\06 Communication\Logo FITA\09 World Archery\00_WA1_RG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40725" y="0"/>
            <a:ext cx="803275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l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660542" cy="81828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40229" y="896938"/>
            <a:ext cx="7717971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400" i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altLang="cs-CZ" sz="28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Komunikace s rozhodčími</a:t>
            </a:r>
            <a:endParaRPr lang="cs-CZ" altLang="cs-CZ" sz="28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400" i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Rozhodčí je dle </a:t>
            </a:r>
            <a:r>
              <a:rPr lang="cs-CZ" altLang="cs-CZ" sz="2400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Guide</a:t>
            </a:r>
            <a:r>
              <a:rPr lang="cs-CZ" altLang="cs-CZ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altLang="cs-CZ" sz="2400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book</a:t>
            </a:r>
            <a:r>
              <a:rPr lang="cs-CZ" altLang="cs-CZ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povinen ve většině případů komunikovat se střelci přes trenéra,</a:t>
            </a: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altLang="cs-CZ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NIKDY by neměl komunikovat přímo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Trenér je prostředník mezi střelcem a rozhodčím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Hlavní úkol – nerozptylovat střelce od výkonu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042988" y="31029"/>
            <a:ext cx="576262" cy="188913"/>
          </a:xfrm>
          <a:prstGeom prst="rect">
            <a:avLst/>
          </a:prstGeom>
          <a:solidFill>
            <a:srgbClr val="0000CC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763713" y="25400"/>
            <a:ext cx="576262" cy="188913"/>
          </a:xfrm>
          <a:prstGeom prst="rect">
            <a:avLst/>
          </a:prstGeom>
          <a:solidFill>
            <a:srgbClr val="FF0000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484438" y="25399"/>
            <a:ext cx="574675" cy="188913"/>
          </a:xfrm>
          <a:prstGeom prst="rect">
            <a:avLst/>
          </a:prstGeom>
          <a:solidFill>
            <a:srgbClr val="FFFF00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8735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0" y="246063"/>
            <a:ext cx="9144000" cy="404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400" dirty="0" smtClean="0">
                <a:solidFill>
                  <a:srgbClr val="0168AC"/>
                </a:solidFill>
                <a:latin typeface="Verdana" pitchFamily="34" charset="0"/>
              </a:rPr>
              <a:t>Komunikace a jednání</a:t>
            </a:r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pic>
        <p:nvPicPr>
          <p:cNvPr id="15365" name="Picture 4" descr="Y:\06 Communication\Logo FITA\09 World Archery\00_WA1_RG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40725" y="0"/>
            <a:ext cx="803275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l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660542" cy="81828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40229" y="896938"/>
            <a:ext cx="7717971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400" i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altLang="cs-CZ" sz="28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Komunikace s ostatními trenéry</a:t>
            </a:r>
          </a:p>
          <a:p>
            <a:endParaRPr lang="cs-CZ" altLang="cs-CZ" sz="28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altLang="cs-CZ" sz="28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Komunikace s </a:t>
            </a:r>
            <a:r>
              <a:rPr lang="cs-CZ" altLang="cs-CZ" sz="28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činovníky LK/LO</a:t>
            </a:r>
            <a:endParaRPr lang="cs-CZ" altLang="cs-CZ" sz="28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altLang="cs-CZ" sz="28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altLang="cs-CZ" sz="28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Komunikace s </a:t>
            </a:r>
            <a:r>
              <a:rPr lang="cs-CZ" altLang="cs-CZ" sz="28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činovníky ČLS</a:t>
            </a:r>
          </a:p>
          <a:p>
            <a:endParaRPr lang="cs-CZ" altLang="cs-CZ" sz="28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altLang="cs-CZ" sz="28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Komunikace s </a:t>
            </a:r>
            <a:r>
              <a:rPr lang="cs-CZ" altLang="cs-CZ" sz="28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médii</a:t>
            </a:r>
          </a:p>
          <a:p>
            <a:endParaRPr lang="cs-CZ" altLang="cs-CZ" sz="28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altLang="cs-CZ" sz="28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…</a:t>
            </a:r>
            <a:endParaRPr lang="cs-CZ" altLang="cs-CZ" sz="28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altLang="cs-CZ" sz="28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altLang="cs-CZ" sz="28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042988" y="31029"/>
            <a:ext cx="576262" cy="188913"/>
          </a:xfrm>
          <a:prstGeom prst="rect">
            <a:avLst/>
          </a:prstGeom>
          <a:solidFill>
            <a:srgbClr val="0000CC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763713" y="25400"/>
            <a:ext cx="576262" cy="188913"/>
          </a:xfrm>
          <a:prstGeom prst="rect">
            <a:avLst/>
          </a:prstGeom>
          <a:solidFill>
            <a:srgbClr val="FF0000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484438" y="25399"/>
            <a:ext cx="574675" cy="188913"/>
          </a:xfrm>
          <a:prstGeom prst="rect">
            <a:avLst/>
          </a:prstGeom>
          <a:solidFill>
            <a:srgbClr val="FFFF00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4316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0" y="246063"/>
            <a:ext cx="9144000" cy="404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400" dirty="0">
                <a:solidFill>
                  <a:srgbClr val="0168AC"/>
                </a:solidFill>
                <a:latin typeface="Verdana" pitchFamily="34" charset="0"/>
              </a:rPr>
              <a:t>Komunikace a jednání</a:t>
            </a:r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pic>
        <p:nvPicPr>
          <p:cNvPr id="15365" name="Picture 4" descr="Y:\06 Communication\Logo FITA\09 World Archery\00_WA1_RG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40725" y="0"/>
            <a:ext cx="803275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l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660542" cy="81828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40229" y="896938"/>
            <a:ext cx="772885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sz="24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1"/>
            <a:r>
              <a:rPr lang="cs-CZ" sz="2800" i="1" dirty="0">
                <a:solidFill>
                  <a:schemeClr val="bg1"/>
                </a:solidFill>
                <a:latin typeface="Verdana" pitchFamily="34" charset="0"/>
              </a:rPr>
              <a:t>K</a:t>
            </a:r>
            <a:r>
              <a:rPr lang="cs-CZ" sz="2800" i="1" dirty="0" smtClean="0">
                <a:solidFill>
                  <a:schemeClr val="bg1"/>
                </a:solidFill>
                <a:latin typeface="Verdana" pitchFamily="34" charset="0"/>
              </a:rPr>
              <a:t>omunikace</a:t>
            </a:r>
            <a:endParaRPr lang="en-US" sz="2800" i="1" dirty="0">
              <a:solidFill>
                <a:schemeClr val="bg1"/>
              </a:solidFill>
              <a:latin typeface="Verdana" pitchFamily="34" charset="0"/>
            </a:endParaRPr>
          </a:p>
          <a:p>
            <a:endParaRPr lang="cs-CZ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Verbální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Nonverbální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Vědomá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Nevědomá</a:t>
            </a:r>
            <a:endParaRPr lang="cs-CZ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cs-CZ" sz="4800" dirty="0">
              <a:solidFill>
                <a:schemeClr val="bg1"/>
              </a:solidFill>
              <a:latin typeface="Verdana" pitchFamily="34" charset="0"/>
              <a:ea typeface="ＭＳ Ｐゴシック" pitchFamily="34" charset="-128"/>
            </a:endParaRPr>
          </a:p>
          <a:p>
            <a:pPr algn="ctr"/>
            <a:endParaRPr lang="cs-CZ" sz="2400" dirty="0" smtClean="0">
              <a:solidFill>
                <a:schemeClr val="bg1"/>
              </a:solidFill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042988" y="31029"/>
            <a:ext cx="576262" cy="188913"/>
          </a:xfrm>
          <a:prstGeom prst="rect">
            <a:avLst/>
          </a:prstGeom>
          <a:solidFill>
            <a:srgbClr val="0000CC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763713" y="25400"/>
            <a:ext cx="576262" cy="188913"/>
          </a:xfrm>
          <a:prstGeom prst="rect">
            <a:avLst/>
          </a:prstGeom>
          <a:solidFill>
            <a:srgbClr val="FF0000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484438" y="25399"/>
            <a:ext cx="574675" cy="188913"/>
          </a:xfrm>
          <a:prstGeom prst="rect">
            <a:avLst/>
          </a:prstGeom>
          <a:solidFill>
            <a:srgbClr val="FFFF00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046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0" y="246063"/>
            <a:ext cx="9144000" cy="404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400" dirty="0">
                <a:solidFill>
                  <a:srgbClr val="0168AC"/>
                </a:solidFill>
                <a:latin typeface="Verdana" pitchFamily="34" charset="0"/>
              </a:rPr>
              <a:t>Komunikace a jednání</a:t>
            </a:r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pic>
        <p:nvPicPr>
          <p:cNvPr id="15365" name="Picture 4" descr="Y:\06 Communication\Logo FITA\09 World Archery\00_WA1_RG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40725" y="0"/>
            <a:ext cx="803275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l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660542" cy="81828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30271" y="1419452"/>
            <a:ext cx="772885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sz="2800" i="1" dirty="0">
                <a:solidFill>
                  <a:schemeClr val="bg1"/>
                </a:solidFill>
                <a:latin typeface="Verdana" pitchFamily="34" charset="0"/>
              </a:rPr>
              <a:t>Nonverbální komunikace</a:t>
            </a:r>
            <a:endParaRPr lang="en-US" sz="2800" i="1" dirty="0">
              <a:solidFill>
                <a:schemeClr val="bg1"/>
              </a:solidFill>
              <a:latin typeface="Verdana" pitchFamily="34" charset="0"/>
            </a:endParaRPr>
          </a:p>
          <a:p>
            <a:pPr lvl="1"/>
            <a:endParaRPr lang="cs-CZ" altLang="cs-CZ" sz="2400" dirty="0" smtClean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endParaRPr lang="cs-CZ" altLang="cs-CZ" sz="2400" dirty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400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haptika</a:t>
            </a:r>
            <a:r>
              <a:rPr lang="cs-CZ" altLang="cs-CZ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dotyk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4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gestika</a:t>
            </a: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(součástí </a:t>
            </a:r>
            <a:r>
              <a:rPr lang="cs-CZ" altLang="cs-CZ" sz="24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kineziky</a:t>
            </a: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– pohyby rukou a celého těla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mimika - pohyby obličeje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oční kontakt (občas též </a:t>
            </a:r>
            <a:r>
              <a:rPr lang="cs-CZ" altLang="cs-CZ" sz="24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vizika</a:t>
            </a: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4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posturika</a:t>
            </a: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 postoj celého těla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4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proxemika</a:t>
            </a: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 vzdálenost komunikujících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altLang="cs-CZ" sz="24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chronemika</a:t>
            </a: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 nakládání s časem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042988" y="31029"/>
            <a:ext cx="576262" cy="188913"/>
          </a:xfrm>
          <a:prstGeom prst="rect">
            <a:avLst/>
          </a:prstGeom>
          <a:solidFill>
            <a:srgbClr val="0000CC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763713" y="25400"/>
            <a:ext cx="576262" cy="188913"/>
          </a:xfrm>
          <a:prstGeom prst="rect">
            <a:avLst/>
          </a:prstGeom>
          <a:solidFill>
            <a:srgbClr val="FF0000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484438" y="25399"/>
            <a:ext cx="574675" cy="188913"/>
          </a:xfrm>
          <a:prstGeom prst="rect">
            <a:avLst/>
          </a:prstGeom>
          <a:solidFill>
            <a:srgbClr val="FFFF00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8994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0" y="246063"/>
            <a:ext cx="9144000" cy="404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400" dirty="0">
                <a:solidFill>
                  <a:srgbClr val="0168AC"/>
                </a:solidFill>
                <a:latin typeface="Verdana" pitchFamily="34" charset="0"/>
              </a:rPr>
              <a:t>Komunikace a jednání</a:t>
            </a:r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pic>
        <p:nvPicPr>
          <p:cNvPr id="15365" name="Picture 4" descr="Y:\06 Communication\Logo FITA\09 World Archery\00_WA1_RG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40725" y="0"/>
            <a:ext cx="803275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l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660542" cy="81828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40229" y="896938"/>
            <a:ext cx="772885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2800" i="1" dirty="0" smtClean="0">
                <a:solidFill>
                  <a:schemeClr val="bg1"/>
                </a:solidFill>
                <a:latin typeface="Verdana" pitchFamily="34" charset="0"/>
              </a:rPr>
              <a:t>Verbální </a:t>
            </a:r>
            <a:r>
              <a:rPr lang="cs-CZ" sz="2800" i="1" dirty="0">
                <a:solidFill>
                  <a:schemeClr val="bg1"/>
                </a:solidFill>
                <a:latin typeface="Verdana" pitchFamily="34" charset="0"/>
              </a:rPr>
              <a:t>komunikace</a:t>
            </a:r>
            <a:endParaRPr lang="en-US" sz="2800" i="1" dirty="0">
              <a:solidFill>
                <a:schemeClr val="bg1"/>
              </a:solidFill>
              <a:latin typeface="Verdana" pitchFamily="34" charset="0"/>
            </a:endParaRPr>
          </a:p>
          <a:p>
            <a:endParaRPr lang="cs-CZ" sz="24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Srozumitelnost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Výslovnost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Rychlost řeči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Slovní zásoba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Schopnost přizpůsobit se příjemci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Schopnost pracovat s tónem a hlasitostí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Většinou přirozeně ovládáme, ale jsme schopni je vytrénovat </a:t>
            </a:r>
          </a:p>
          <a:p>
            <a:endParaRPr lang="cs-CZ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042988" y="31029"/>
            <a:ext cx="576262" cy="188913"/>
          </a:xfrm>
          <a:prstGeom prst="rect">
            <a:avLst/>
          </a:prstGeom>
          <a:solidFill>
            <a:srgbClr val="0000CC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763713" y="25400"/>
            <a:ext cx="576262" cy="188913"/>
          </a:xfrm>
          <a:prstGeom prst="rect">
            <a:avLst/>
          </a:prstGeom>
          <a:solidFill>
            <a:srgbClr val="FF0000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484438" y="25399"/>
            <a:ext cx="574675" cy="188913"/>
          </a:xfrm>
          <a:prstGeom prst="rect">
            <a:avLst/>
          </a:prstGeom>
          <a:solidFill>
            <a:srgbClr val="FFFF00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5557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0" y="246063"/>
            <a:ext cx="9144000" cy="404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400" dirty="0" smtClean="0">
                <a:solidFill>
                  <a:srgbClr val="0168AC"/>
                </a:solidFill>
                <a:latin typeface="Verdana" pitchFamily="34" charset="0"/>
              </a:rPr>
              <a:t>Komunikace a jednání</a:t>
            </a:r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pic>
        <p:nvPicPr>
          <p:cNvPr id="15365" name="Picture 4" descr="Y:\06 Communication\Logo FITA\09 World Archery\00_WA1_RG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40725" y="0"/>
            <a:ext cx="803275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l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660542" cy="81828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40229" y="896938"/>
            <a:ext cx="7717971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400" i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altLang="cs-CZ" sz="28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Trenér komunikuje</a:t>
            </a:r>
            <a:endParaRPr lang="cs-CZ" altLang="cs-CZ" sz="28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400" i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</a:t>
            </a:r>
            <a:r>
              <a:rPr lang="cs-CZ" altLang="cs-CZ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střelci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 </a:t>
            </a:r>
            <a:r>
              <a:rPr lang="cs-CZ" altLang="cs-CZ" sz="24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rodiči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 </a:t>
            </a:r>
            <a:r>
              <a:rPr lang="cs-CZ" altLang="cs-CZ" sz="24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veřejností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 rozhodčími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 </a:t>
            </a:r>
            <a:r>
              <a:rPr lang="cs-CZ" altLang="cs-CZ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ostatními trenéry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 činovníky </a:t>
            </a:r>
            <a:r>
              <a:rPr lang="cs-CZ" altLang="cs-CZ" sz="24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LK/LO</a:t>
            </a:r>
            <a:endParaRPr lang="cs-CZ" altLang="cs-CZ" sz="24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 činovníky ČLS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 médii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…</a:t>
            </a:r>
            <a:endParaRPr lang="cs-CZ" altLang="cs-CZ" sz="24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042988" y="31029"/>
            <a:ext cx="576262" cy="188913"/>
          </a:xfrm>
          <a:prstGeom prst="rect">
            <a:avLst/>
          </a:prstGeom>
          <a:solidFill>
            <a:srgbClr val="0000CC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763713" y="25400"/>
            <a:ext cx="576262" cy="188913"/>
          </a:xfrm>
          <a:prstGeom prst="rect">
            <a:avLst/>
          </a:prstGeom>
          <a:solidFill>
            <a:srgbClr val="FF0000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484438" y="25399"/>
            <a:ext cx="574675" cy="188913"/>
          </a:xfrm>
          <a:prstGeom prst="rect">
            <a:avLst/>
          </a:prstGeom>
          <a:solidFill>
            <a:srgbClr val="FFFF00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2192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0" y="246063"/>
            <a:ext cx="9144000" cy="404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400" dirty="0" smtClean="0">
                <a:solidFill>
                  <a:srgbClr val="0168AC"/>
                </a:solidFill>
                <a:latin typeface="Verdana" pitchFamily="34" charset="0"/>
              </a:rPr>
              <a:t>Komunikace a jednání</a:t>
            </a:r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pic>
        <p:nvPicPr>
          <p:cNvPr id="15365" name="Picture 4" descr="Y:\06 Communication\Logo FITA\09 World Archery\00_WA1_RG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40725" y="0"/>
            <a:ext cx="803275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l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660542" cy="81828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40229" y="896938"/>
            <a:ext cx="7717971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400" i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altLang="cs-CZ" sz="28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Střelec a trenér</a:t>
            </a:r>
            <a:endParaRPr lang="cs-CZ" altLang="cs-CZ" sz="28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400" i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Komunikace vychází ze vztahu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Srozumitelně, jednoznačně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Pamatovat na individualitu a věk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Vymezuje a upevňuje vztah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Rozdíly v komunikaci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altLang="cs-CZ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trénink </a:t>
            </a:r>
            <a:r>
              <a:rPr lang="cs-CZ" altLang="cs-CZ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 </a:t>
            </a:r>
            <a:r>
              <a:rPr lang="cs-CZ" altLang="cs-CZ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závody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Usměrňování </a:t>
            </a:r>
            <a:r>
              <a:rPr lang="cs-CZ" altLang="cs-CZ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interpersonálních </a:t>
            </a: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vztahů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DŮVĚRA a TABU</a:t>
            </a:r>
            <a:endParaRPr lang="cs-CZ" altLang="cs-CZ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altLang="cs-CZ" sz="28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cs-CZ" altLang="cs-CZ" sz="28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</a:t>
            </a:r>
            <a:r>
              <a:rPr lang="cs-CZ" altLang="cs-CZ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Každý má svou světlou i stinnou stránku.“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cs-CZ" altLang="cs-CZ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„Když si někdo věří, nemusí ponižovat druhé“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042988" y="31029"/>
            <a:ext cx="576262" cy="188913"/>
          </a:xfrm>
          <a:prstGeom prst="rect">
            <a:avLst/>
          </a:prstGeom>
          <a:solidFill>
            <a:srgbClr val="0000CC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763713" y="25400"/>
            <a:ext cx="576262" cy="188913"/>
          </a:xfrm>
          <a:prstGeom prst="rect">
            <a:avLst/>
          </a:prstGeom>
          <a:solidFill>
            <a:srgbClr val="FF0000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484438" y="25399"/>
            <a:ext cx="574675" cy="188913"/>
          </a:xfrm>
          <a:prstGeom prst="rect">
            <a:avLst/>
          </a:prstGeom>
          <a:solidFill>
            <a:srgbClr val="FFFF00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8949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0" y="246063"/>
            <a:ext cx="9144000" cy="404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400" dirty="0" smtClean="0">
                <a:solidFill>
                  <a:srgbClr val="0168AC"/>
                </a:solidFill>
                <a:latin typeface="Verdana" pitchFamily="34" charset="0"/>
              </a:rPr>
              <a:t>Komunikace a jednání</a:t>
            </a:r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pic>
        <p:nvPicPr>
          <p:cNvPr id="15365" name="Picture 4" descr="Y:\06 Communication\Logo FITA\09 World Archery\00_WA1_RG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40725" y="0"/>
            <a:ext cx="803275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l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660542" cy="81828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40229" y="896938"/>
            <a:ext cx="7717971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400" i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altLang="cs-CZ" sz="28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Děti</a:t>
            </a:r>
            <a:endParaRPr lang="cs-CZ" altLang="cs-CZ" sz="28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400" i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Chválit a povzbuzovat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Mít svatou trpělivost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Vzbuzovat důvěru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Jednat férově a spravedlivě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Případně umět „pokroutit realitu“</a:t>
            </a:r>
          </a:p>
          <a:p>
            <a:pPr lvl="2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altLang="cs-CZ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Správně nasměrovat pozornost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altLang="cs-CZ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Zlobení x </a:t>
            </a:r>
            <a:r>
              <a:rPr lang="cs-CZ" altLang="cs-CZ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nuda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40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Ironie ?</a:t>
            </a:r>
            <a:endParaRPr lang="cs-CZ" altLang="cs-CZ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Všechno řešit tady a teď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altLang="cs-CZ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Rozhodně NE později a s rodiči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042988" y="31029"/>
            <a:ext cx="576262" cy="188913"/>
          </a:xfrm>
          <a:prstGeom prst="rect">
            <a:avLst/>
          </a:prstGeom>
          <a:solidFill>
            <a:srgbClr val="0000CC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763713" y="25400"/>
            <a:ext cx="576262" cy="188913"/>
          </a:xfrm>
          <a:prstGeom prst="rect">
            <a:avLst/>
          </a:prstGeom>
          <a:solidFill>
            <a:srgbClr val="FF0000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484438" y="25399"/>
            <a:ext cx="574675" cy="188913"/>
          </a:xfrm>
          <a:prstGeom prst="rect">
            <a:avLst/>
          </a:prstGeom>
          <a:solidFill>
            <a:srgbClr val="FFFF00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91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0" y="246063"/>
            <a:ext cx="9144000" cy="404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400" dirty="0" smtClean="0">
                <a:solidFill>
                  <a:srgbClr val="0168AC"/>
                </a:solidFill>
                <a:latin typeface="Verdana" pitchFamily="34" charset="0"/>
              </a:rPr>
              <a:t>Komunikace a jednání</a:t>
            </a:r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pic>
        <p:nvPicPr>
          <p:cNvPr id="15365" name="Picture 4" descr="Y:\06 Communication\Logo FITA\09 World Archery\00_WA1_RG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40725" y="0"/>
            <a:ext cx="803275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l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660542" cy="81828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40229" y="896938"/>
            <a:ext cx="7717971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400" i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altLang="cs-CZ" sz="28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Děti během TJ</a:t>
            </a:r>
            <a:endParaRPr lang="cs-CZ" altLang="cs-CZ" sz="28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400" i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Dodržování </a:t>
            </a: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pravidel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Odměny / tresty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 preferujete?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Správný poměr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Metoda 3K (</a:t>
            </a:r>
            <a:r>
              <a:rPr lang="cs-CZ" altLang="cs-CZ" sz="24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kiss</a:t>
            </a: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</a:t>
            </a:r>
            <a:r>
              <a:rPr lang="cs-CZ" altLang="cs-CZ" sz="24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kick</a:t>
            </a: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</a:t>
            </a:r>
            <a:r>
              <a:rPr lang="cs-CZ" altLang="cs-CZ" sz="24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kiss</a:t>
            </a:r>
            <a:r>
              <a:rPr lang="cs-CZ" altLang="cs-CZ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4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Organizační </a:t>
            </a: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schopnosti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Začátek a konec TJ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„Krocení </a:t>
            </a: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divé </a:t>
            </a:r>
            <a:r>
              <a:rPr lang="cs-CZ" altLang="cs-CZ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zvěře“</a:t>
            </a:r>
            <a:endParaRPr lang="cs-CZ" altLang="cs-CZ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2"/>
            <a:endParaRPr lang="cs-CZ" altLang="cs-CZ" sz="2400" i="1" dirty="0">
              <a:solidFill>
                <a:schemeClr val="bg1"/>
              </a:solidFill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042988" y="31029"/>
            <a:ext cx="576262" cy="188913"/>
          </a:xfrm>
          <a:prstGeom prst="rect">
            <a:avLst/>
          </a:prstGeom>
          <a:solidFill>
            <a:srgbClr val="0000CC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763713" y="25400"/>
            <a:ext cx="576262" cy="188913"/>
          </a:xfrm>
          <a:prstGeom prst="rect">
            <a:avLst/>
          </a:prstGeom>
          <a:solidFill>
            <a:srgbClr val="FF0000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484438" y="25399"/>
            <a:ext cx="574675" cy="188913"/>
          </a:xfrm>
          <a:prstGeom prst="rect">
            <a:avLst/>
          </a:prstGeom>
          <a:solidFill>
            <a:srgbClr val="FFFF00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4864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0" y="246063"/>
            <a:ext cx="9144000" cy="4048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2400" dirty="0" smtClean="0">
                <a:solidFill>
                  <a:srgbClr val="0168AC"/>
                </a:solidFill>
                <a:latin typeface="Verdana" pitchFamily="34" charset="0"/>
              </a:rPr>
              <a:t>Komunikace a jednání</a:t>
            </a:r>
            <a:endParaRPr lang="en-US" sz="2400" dirty="0">
              <a:solidFill>
                <a:srgbClr val="0168AC"/>
              </a:solidFill>
              <a:latin typeface="Verdana" pitchFamily="34" charset="0"/>
            </a:endParaRPr>
          </a:p>
        </p:txBody>
      </p:sp>
      <p:pic>
        <p:nvPicPr>
          <p:cNvPr id="15365" name="Picture 4" descr="Y:\06 Communication\Logo FITA\09 World Archery\00_WA1_RG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40725" y="0"/>
            <a:ext cx="803275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l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660542" cy="81828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40229" y="896938"/>
            <a:ext cx="7717971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400" i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altLang="cs-CZ" sz="28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Puberta</a:t>
            </a:r>
            <a:endParaRPr lang="cs-CZ" altLang="cs-CZ" sz="28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400" i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Velmi složité období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Biologická vyspělost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Emocionální a psychická labilita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Prudké emoce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Bouření se autoritám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Zvolit přístup k další spolupráci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Otázka osobnosti trenéra i svěřence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Určit jasná pravidla a trvat na jejich dodržování</a:t>
            </a:r>
            <a:endParaRPr lang="cs-CZ" altLang="cs-CZ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altLang="cs-CZ" i="1" dirty="0"/>
          </a:p>
          <a:p>
            <a:pPr lvl="2"/>
            <a:endParaRPr lang="cs-CZ" altLang="cs-CZ" sz="2400" i="1" dirty="0">
              <a:solidFill>
                <a:schemeClr val="bg1"/>
              </a:solidFill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042988" y="31029"/>
            <a:ext cx="576262" cy="188913"/>
          </a:xfrm>
          <a:prstGeom prst="rect">
            <a:avLst/>
          </a:prstGeom>
          <a:solidFill>
            <a:srgbClr val="0000CC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763713" y="25400"/>
            <a:ext cx="576262" cy="188913"/>
          </a:xfrm>
          <a:prstGeom prst="rect">
            <a:avLst/>
          </a:prstGeom>
          <a:solidFill>
            <a:srgbClr val="FF0000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484438" y="25399"/>
            <a:ext cx="574675" cy="188913"/>
          </a:xfrm>
          <a:prstGeom prst="rect">
            <a:avLst/>
          </a:prstGeom>
          <a:solidFill>
            <a:srgbClr val="FFFF00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fr-FR" altLang="cs-CZ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55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11148</TotalTime>
  <Words>462</Words>
  <Application>Microsoft Office PowerPoint</Application>
  <PresentationFormat>Předvádění na obrazovce (4:3)</PresentationFormat>
  <Paragraphs>182</Paragraphs>
  <Slides>15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ＭＳ Ｐゴシック</vt:lpstr>
      <vt:lpstr>Arial</vt:lpstr>
      <vt:lpstr>Times New Roman</vt:lpstr>
      <vt:lpstr>Verdana</vt:lpstr>
      <vt:lpstr>Wingdings 2</vt:lpstr>
      <vt:lpstr>Default Design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AF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ARCHERY WORLD CUP</dc:title>
  <dc:creator>Juan Carlos HOLGADO</dc:creator>
  <cp:lastModifiedBy>Honza</cp:lastModifiedBy>
  <cp:revision>708</cp:revision>
  <cp:lastPrinted>1601-01-01T00:00:00Z</cp:lastPrinted>
  <dcterms:created xsi:type="dcterms:W3CDTF">2005-10-08T22:02:23Z</dcterms:created>
  <dcterms:modified xsi:type="dcterms:W3CDTF">2015-06-27T12:21:38Z</dcterms:modified>
</cp:coreProperties>
</file>