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8" r:id="rId6"/>
    <p:sldId id="275" r:id="rId7"/>
    <p:sldId id="262" r:id="rId8"/>
    <p:sldId id="263" r:id="rId9"/>
    <p:sldId id="264" r:id="rId10"/>
    <p:sldId id="266" r:id="rId11"/>
    <p:sldId id="269" r:id="rId12"/>
    <p:sldId id="272" r:id="rId13"/>
    <p:sldId id="270" r:id="rId14"/>
    <p:sldId id="271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3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4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8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77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1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40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43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25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75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2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7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2244C-7433-4D61-968C-36E85C844AB6}" type="datetimeFigureOut">
              <a:rPr lang="cs-CZ" smtClean="0"/>
              <a:t>20.6.2015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4CD5-3CA1-462E-A8C0-6A1F07F0AC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36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Strečink - Protahování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8999"/>
            <a:ext cx="3060378" cy="26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Zásady strečinku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dirty="0"/>
              <a:t>V průběhu cvičení stále volně dýchat (nosem), nezadržovat dech, s výdechem vždy prohloubit protažení, zvětšit rozsah pohybu a zároveň uvolnit napětí ve svalech. Při výdrží prodýchat staženou oblast</a:t>
            </a:r>
            <a:r>
              <a:rPr lang="cs-CZ" sz="21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dirty="0"/>
              <a:t>Cvičení provádět pomalu vedenými pohyby a s plným uvědoměním</a:t>
            </a:r>
            <a:r>
              <a:rPr lang="cs-CZ" sz="21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dirty="0" smtClean="0"/>
              <a:t>U statického strečinku nehmitat </a:t>
            </a:r>
            <a:r>
              <a:rPr lang="cs-CZ" sz="2100" dirty="0"/>
              <a:t>v krajní </a:t>
            </a:r>
            <a:r>
              <a:rPr lang="cs-CZ" sz="2100" dirty="0" smtClean="0"/>
              <a:t>poloze.</a:t>
            </a:r>
          </a:p>
          <a:p>
            <a:r>
              <a:rPr lang="cs-CZ" sz="2100" dirty="0"/>
              <a:t>Vždy cvičit do pocitu mírného tahu a příjemného napětí, nikdy by neměl nastat pocit bolesti.</a:t>
            </a:r>
          </a:p>
          <a:p>
            <a:r>
              <a:rPr lang="cs-CZ" sz="2100" dirty="0"/>
              <a:t>Využívat reflexních mechanismů – při aktivaci nádech a pohled očí vzhůru, při inhibici výdech a pohled očí dolů – dosažení většího účinku protažení</a:t>
            </a:r>
            <a:r>
              <a:rPr lang="cs-CZ" sz="2100" dirty="0" smtClean="0"/>
              <a:t>.</a:t>
            </a:r>
            <a:endParaRPr lang="cs-CZ" sz="2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100" dirty="0" smtClean="0"/>
              <a:t>Zkrácené </a:t>
            </a:r>
            <a:r>
              <a:rPr lang="cs-CZ" sz="2100" dirty="0"/>
              <a:t>svaly </a:t>
            </a:r>
            <a:r>
              <a:rPr lang="cs-CZ" sz="2100" dirty="0" smtClean="0"/>
              <a:t>protahovat </a:t>
            </a:r>
            <a:r>
              <a:rPr lang="cs-CZ" sz="2100" dirty="0"/>
              <a:t>po každé silové zátěži – optimálně s odstupem několika desítek minut až hodin</a:t>
            </a:r>
            <a:r>
              <a:rPr lang="cs-CZ" sz="2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2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Zásady strečinku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Nejdříve protahujeme méně flexibilní stranu těla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Vědomě </a:t>
            </a:r>
            <a:r>
              <a:rPr lang="cs-CZ" sz="2200" dirty="0"/>
              <a:t>se </a:t>
            </a:r>
            <a:r>
              <a:rPr lang="cs-CZ" sz="2200" dirty="0" smtClean="0"/>
              <a:t>soustředit </a:t>
            </a:r>
            <a:r>
              <a:rPr lang="cs-CZ" sz="2200" dirty="0"/>
              <a:t>na oblast, ve které chceme dosáhnout účinky protažení</a:t>
            </a:r>
            <a:r>
              <a:rPr lang="cs-CZ" sz="22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Volit cviky účelně tak, aby spěly k požadovanému kloubnímu rozsahu vzhledem k potřebám disciplíny.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Nevyužívat úzké spektrum cviků, pracovat s úhly a variantami cviků, tak aby nedošlo k automatizaci cviků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Vždy cvičit </a:t>
            </a:r>
            <a:r>
              <a:rPr lang="cs-CZ" sz="2200" dirty="0"/>
              <a:t>s ohledem </a:t>
            </a:r>
            <a:r>
              <a:rPr lang="cs-CZ" sz="2200" dirty="0" smtClean="0"/>
              <a:t>na dispozice cvičícího.</a:t>
            </a:r>
          </a:p>
          <a:p>
            <a:r>
              <a:rPr lang="cs-CZ" sz="2200" dirty="0" smtClean="0"/>
              <a:t>Pro </a:t>
            </a:r>
            <a:r>
              <a:rPr lang="cs-CZ" sz="2200" dirty="0"/>
              <a:t>tréninkový blok komplex 8 – 12 cvičení pro různé klouby.    </a:t>
            </a:r>
          </a:p>
          <a:p>
            <a:r>
              <a:rPr lang="cs-CZ" sz="2200" dirty="0"/>
              <a:t>Zásada cvičit méně, ale častěji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Neprotahovat svaly, které jsou natržené či natažené!!!</a:t>
            </a:r>
          </a:p>
          <a:p>
            <a:endParaRPr lang="cs-CZ" sz="2200" dirty="0"/>
          </a:p>
          <a:p>
            <a:endParaRPr lang="cs-CZ" sz="2700" dirty="0" smtClean="0"/>
          </a:p>
          <a:p>
            <a:pPr marL="0" indent="0">
              <a:buNone/>
            </a:pPr>
            <a:endParaRPr lang="cs-CZ" sz="2700" dirty="0" smtClean="0"/>
          </a:p>
        </p:txBody>
      </p:sp>
    </p:spTree>
    <p:extLst>
      <p:ext uri="{BB962C8B-B14F-4D97-AF65-F5344CB8AC3E}">
        <p14:creationId xmlns:p14="http://schemas.microsoft.com/office/powerpoint/2010/main" val="21836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Zranění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dirty="0" smtClean="0"/>
              <a:t>Natažení a natržení svalu, šlachy, </a:t>
            </a:r>
            <a:r>
              <a:rPr lang="cs-CZ" sz="2800" dirty="0" err="1" smtClean="0"/>
              <a:t>hypermobilita</a:t>
            </a:r>
            <a:r>
              <a:rPr lang="cs-CZ" sz="2800" dirty="0" smtClean="0"/>
              <a:t>…</a:t>
            </a:r>
          </a:p>
          <a:p>
            <a:pPr marL="0" indent="0">
              <a:buNone/>
            </a:pPr>
            <a:endParaRPr lang="cs-CZ" sz="28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FF0000"/>
                </a:solidFill>
              </a:rPr>
              <a:t>Napínací </a:t>
            </a:r>
            <a:r>
              <a:rPr lang="cs-CZ" sz="2800" b="1" dirty="0">
                <a:solidFill>
                  <a:srgbClr val="FF0000"/>
                </a:solidFill>
              </a:rPr>
              <a:t>reflex</a:t>
            </a:r>
            <a:r>
              <a:rPr lang="cs-CZ" sz="2800" dirty="0">
                <a:solidFill>
                  <a:srgbClr val="FF0000"/>
                </a:solidFill>
              </a:rPr>
              <a:t> </a:t>
            </a:r>
            <a:r>
              <a:rPr lang="cs-CZ" sz="2800" dirty="0" smtClean="0">
                <a:solidFill>
                  <a:srgbClr val="FF0000"/>
                </a:solidFill>
              </a:rPr>
              <a:t>- </a:t>
            </a:r>
            <a:r>
              <a:rPr lang="cs-CZ" sz="2800" dirty="0" smtClean="0"/>
              <a:t>automatická </a:t>
            </a:r>
            <a:r>
              <a:rPr lang="cs-CZ" sz="2800" dirty="0"/>
              <a:t>obranná reakce svalu na jeho rychlé a prudké protažení. Ve svalech a šlachách jsou umístěna svalová vřeténka - proprioreceptivní čidla, která hlídají svalové napětí a v případě ohrožení vyvolávají obranné reakce. Podnětem k podráždění svalového vřeténka je prudké a rychlé protažení svalu (např. </a:t>
            </a:r>
            <a:r>
              <a:rPr lang="cs-CZ" sz="2800" dirty="0" smtClean="0"/>
              <a:t>uklouznutí, nekoordinovaný švih) </a:t>
            </a:r>
            <a:r>
              <a:rPr lang="cs-CZ" sz="2800" dirty="0"/>
              <a:t>na něž sval vzápětí reaguje svým stahem. Tímto mechanismem je zajištěno, aby se svalová vlákna neprotáhla více, než je jim fyziologicky dovoleno a nedošlo tak k natržení a poškození </a:t>
            </a:r>
            <a:r>
              <a:rPr lang="cs-CZ" sz="2800" dirty="0" smtClean="0"/>
              <a:t>svalu. </a:t>
            </a:r>
            <a:r>
              <a:rPr lang="cs-CZ" sz="2800" dirty="0"/>
              <a:t>Základním rysem cíleného protahování je snaha zamezit vzniku napínacího reflexu. </a:t>
            </a:r>
          </a:p>
        </p:txBody>
      </p:sp>
    </p:spTree>
    <p:extLst>
      <p:ext uri="{BB962C8B-B14F-4D97-AF65-F5344CB8AC3E}">
        <p14:creationId xmlns:p14="http://schemas.microsoft.com/office/powerpoint/2010/main" val="2313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 - </a:t>
            </a:r>
            <a:r>
              <a:rPr lang="cs-CZ" dirty="0">
                <a:solidFill>
                  <a:srgbClr val="0070C0"/>
                </a:solidFill>
              </a:rPr>
              <a:t>statický</a:t>
            </a:r>
            <a:r>
              <a:rPr lang="cs-CZ" dirty="0"/>
              <a:t> x </a:t>
            </a:r>
            <a:r>
              <a:rPr lang="cs-CZ" dirty="0">
                <a:solidFill>
                  <a:srgbClr val="7030A0"/>
                </a:solidFill>
              </a:rPr>
              <a:t>dynamický</a:t>
            </a:r>
            <a:r>
              <a:rPr lang="cs-CZ" dirty="0"/>
              <a:t> 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 výkonem </a:t>
            </a:r>
            <a:r>
              <a:rPr lang="cs-CZ" dirty="0" smtClean="0"/>
              <a:t>se </a:t>
            </a:r>
            <a:r>
              <a:rPr lang="cs-CZ" u="sng" dirty="0" smtClean="0"/>
              <a:t>nedoporučuje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statický</a:t>
            </a:r>
            <a:r>
              <a:rPr lang="cs-CZ" dirty="0" smtClean="0"/>
              <a:t> s.:</a:t>
            </a:r>
          </a:p>
          <a:p>
            <a:r>
              <a:rPr lang="cs-CZ" dirty="0" smtClean="0"/>
              <a:t>Negativně ovlivňuje výkon, kde je důležitá především síla a rychlost.</a:t>
            </a:r>
          </a:p>
          <a:p>
            <a:r>
              <a:rPr lang="cs-CZ" dirty="0" smtClean="0"/>
              <a:t>Snižuje schopnost produkovat sílu.</a:t>
            </a:r>
          </a:p>
          <a:p>
            <a:pPr marL="0" indent="0">
              <a:buNone/>
            </a:pPr>
            <a:r>
              <a:rPr lang="cs-CZ" dirty="0" smtClean="0"/>
              <a:t>           snížení </a:t>
            </a:r>
            <a:r>
              <a:rPr lang="cs-CZ" dirty="0"/>
              <a:t>tuhosti svalově šlachových jednotek </a:t>
            </a:r>
            <a:r>
              <a:rPr lang="cs-CZ" dirty="0" smtClean="0"/>
              <a:t>nebo </a:t>
            </a:r>
            <a:r>
              <a:rPr lang="cs-CZ" dirty="0"/>
              <a:t>snížení aktivace motorických jednotek </a:t>
            </a:r>
            <a:r>
              <a:rPr lang="cs-CZ" dirty="0" smtClean="0"/>
              <a:t>v </a:t>
            </a:r>
            <a:r>
              <a:rPr lang="cs-CZ" dirty="0"/>
              <a:t>důsledku protahovacích </a:t>
            </a:r>
            <a:r>
              <a:rPr lang="cs-CZ" dirty="0" smtClean="0"/>
              <a:t>procedur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Díky </a:t>
            </a:r>
            <a:r>
              <a:rPr lang="cs-CZ" altLang="cs-CZ" dirty="0" smtClean="0"/>
              <a:t>napínacímu reflexu dochází </a:t>
            </a:r>
            <a:r>
              <a:rPr lang="cs-CZ" altLang="cs-CZ" dirty="0"/>
              <a:t>k reflexnímu stažení </a:t>
            </a:r>
            <a:r>
              <a:rPr lang="cs-CZ" altLang="cs-CZ" dirty="0" smtClean="0"/>
              <a:t>svalu.</a:t>
            </a:r>
            <a:endParaRPr lang="cs-CZ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683568" y="364502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6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- </a:t>
            </a:r>
            <a:r>
              <a:rPr lang="cs-CZ" dirty="0">
                <a:solidFill>
                  <a:srgbClr val="0070C0"/>
                </a:solidFill>
              </a:rPr>
              <a:t>statický</a:t>
            </a:r>
            <a:r>
              <a:rPr lang="cs-CZ" dirty="0"/>
              <a:t> x </a:t>
            </a:r>
            <a:r>
              <a:rPr lang="cs-CZ" dirty="0">
                <a:solidFill>
                  <a:srgbClr val="7030A0"/>
                </a:solidFill>
              </a:rPr>
              <a:t>dynamický</a:t>
            </a:r>
            <a:r>
              <a:rPr lang="cs-CZ" dirty="0"/>
              <a:t> 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 výkonem </a:t>
            </a:r>
            <a:r>
              <a:rPr lang="cs-CZ" sz="3000" dirty="0" smtClean="0"/>
              <a:t>se </a:t>
            </a:r>
            <a:r>
              <a:rPr lang="cs-CZ" sz="3000" u="sng" dirty="0" smtClean="0"/>
              <a:t>doporučuje</a:t>
            </a:r>
            <a:r>
              <a:rPr lang="cs-CZ" sz="3000" dirty="0" smtClean="0"/>
              <a:t> </a:t>
            </a:r>
            <a:r>
              <a:rPr lang="cs-CZ" sz="3000" dirty="0" smtClean="0">
                <a:solidFill>
                  <a:srgbClr val="7030A0"/>
                </a:solidFill>
              </a:rPr>
              <a:t>dynamický</a:t>
            </a:r>
            <a:r>
              <a:rPr lang="cs-CZ" sz="3000" dirty="0" smtClean="0"/>
              <a:t> s.:</a:t>
            </a:r>
          </a:p>
          <a:p>
            <a:r>
              <a:rPr lang="cs-CZ" sz="3000" dirty="0"/>
              <a:t>V</a:t>
            </a:r>
            <a:r>
              <a:rPr lang="cs-CZ" sz="3000" dirty="0" smtClean="0"/>
              <a:t> </a:t>
            </a:r>
            <a:r>
              <a:rPr lang="cs-CZ" sz="3000" dirty="0"/>
              <a:t>intenzivně aktivovaných svalech rychlejší </a:t>
            </a:r>
            <a:r>
              <a:rPr lang="cs-CZ" sz="3000" dirty="0" smtClean="0"/>
              <a:t>kontrakce.</a:t>
            </a:r>
          </a:p>
          <a:p>
            <a:r>
              <a:rPr lang="cs-CZ" sz="3000" dirty="0"/>
              <a:t> P</a:t>
            </a:r>
            <a:r>
              <a:rPr lang="cs-CZ" sz="3000" dirty="0" smtClean="0"/>
              <a:t>rodukce </a:t>
            </a:r>
            <a:r>
              <a:rPr lang="cs-CZ" sz="3000" dirty="0"/>
              <a:t>větší </a:t>
            </a:r>
            <a:r>
              <a:rPr lang="cs-CZ" sz="3000" dirty="0" smtClean="0"/>
              <a:t>síly </a:t>
            </a:r>
            <a:r>
              <a:rPr lang="cs-CZ" sz="3000" dirty="0"/>
              <a:t>především vlivem zvýšené aktivace motorických </a:t>
            </a:r>
            <a:r>
              <a:rPr lang="cs-CZ" sz="3000" dirty="0" smtClean="0"/>
              <a:t>jednotek.</a:t>
            </a:r>
          </a:p>
          <a:p>
            <a:r>
              <a:rPr lang="cs-CZ" sz="3000" dirty="0" smtClean="0"/>
              <a:t>Vyšší tepová frekvence, vyšší teplota jádra (bubínková teplota), vyšší aktivace nervové soustavy (EMG)               vyšší výkonnost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707904" y="5256473"/>
            <a:ext cx="691476" cy="264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- </a:t>
            </a:r>
            <a:r>
              <a:rPr lang="cs-CZ" dirty="0">
                <a:solidFill>
                  <a:srgbClr val="0070C0"/>
                </a:solidFill>
              </a:rPr>
              <a:t>statický</a:t>
            </a:r>
            <a:r>
              <a:rPr lang="cs-CZ" dirty="0"/>
              <a:t> x </a:t>
            </a:r>
            <a:r>
              <a:rPr lang="cs-CZ" dirty="0">
                <a:solidFill>
                  <a:srgbClr val="7030A0"/>
                </a:solidFill>
              </a:rPr>
              <a:t>dynamický</a:t>
            </a:r>
            <a:r>
              <a:rPr lang="cs-CZ" dirty="0"/>
              <a:t> 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Podle </a:t>
            </a:r>
            <a:r>
              <a:rPr lang="cs-CZ" dirty="0" smtClean="0"/>
              <a:t>studie z r.2008 má </a:t>
            </a:r>
            <a:r>
              <a:rPr lang="cs-CZ" dirty="0">
                <a:solidFill>
                  <a:srgbClr val="7030A0"/>
                </a:solidFill>
              </a:rPr>
              <a:t>dynamické</a:t>
            </a:r>
            <a:r>
              <a:rPr lang="cs-CZ" dirty="0"/>
              <a:t> protahování tato pozitivní hlediska:</a:t>
            </a:r>
          </a:p>
          <a:p>
            <a:r>
              <a:rPr lang="cs-CZ" dirty="0"/>
              <a:t>nervové dráhy, které reagují na protahovací napětí, jsou při této metodě aktivovány silněji než při protahování statickém,</a:t>
            </a:r>
          </a:p>
          <a:p>
            <a:r>
              <a:rPr lang="cs-CZ" dirty="0"/>
              <a:t>protahování probíhá často s větším soustředěním na daný cvik než u protažení statického,</a:t>
            </a:r>
          </a:p>
          <a:p>
            <a:r>
              <a:rPr lang="cs-CZ" dirty="0"/>
              <a:t>rychlá síla ve svalech zůstává lépe uchovávána než u statické metody,</a:t>
            </a:r>
          </a:p>
          <a:p>
            <a:r>
              <a:rPr lang="cs-CZ" dirty="0"/>
              <a:t>zlepšuje se koordinace uvnitř svalu,</a:t>
            </a:r>
          </a:p>
          <a:p>
            <a:r>
              <a:rPr lang="cs-CZ" dirty="0"/>
              <a:t>kapiláry zůstanou při cvičení touto metodou zcela otevřené, a svaly tak mohou být průběžně prokrvovány.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4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755729" cy="3170487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4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5112568" cy="34030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5436096" cy="30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7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652976" cy="309634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222104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2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5436096" cy="3624064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2925"/>
            <a:ext cx="5256584" cy="3503021"/>
          </a:xfrm>
        </p:spPr>
      </p:pic>
    </p:spTree>
    <p:extLst>
      <p:ext uri="{BB962C8B-B14F-4D97-AF65-F5344CB8AC3E}">
        <p14:creationId xmlns:p14="http://schemas.microsoft.com/office/powerpoint/2010/main" val="185356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Flexibilita = pohyblivost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3800" dirty="0" smtClean="0"/>
              <a:t>Schopnost </a:t>
            </a:r>
            <a:r>
              <a:rPr lang="cs-CZ" sz="3800" dirty="0"/>
              <a:t>pohybovat svaly a klouby v plném </a:t>
            </a:r>
            <a:r>
              <a:rPr lang="cs-CZ" sz="3800" dirty="0" smtClean="0"/>
              <a:t>rozsahu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3800" dirty="0"/>
              <a:t>Mezi hlavní faktory ovlivňující pohyblivost patří:</a:t>
            </a:r>
            <a:endParaRPr lang="cs-CZ" sz="3800" dirty="0" smtClean="0"/>
          </a:p>
          <a:p>
            <a:r>
              <a:rPr lang="cs-CZ" sz="3800" dirty="0"/>
              <a:t>konstituce kloubního spojení (tvar kloubu, napětí kloubního pouzdra)</a:t>
            </a:r>
          </a:p>
          <a:p>
            <a:r>
              <a:rPr lang="cs-CZ" sz="3800" dirty="0"/>
              <a:t>vlastnosti kosterních svalů (elasticita, hypertrofie svalů, rozložení svalové tkáně, druh svalstva)</a:t>
            </a:r>
          </a:p>
          <a:p>
            <a:r>
              <a:rPr lang="cs-CZ" sz="3800" dirty="0"/>
              <a:t>dostatečná síla svalů vykonávající pohyb v kloubu</a:t>
            </a:r>
          </a:p>
          <a:p>
            <a:r>
              <a:rPr lang="cs-CZ" sz="3800" dirty="0"/>
              <a:t>řízení a regulace pohybu (souhra agonistů, antagonistů a synergistů)</a:t>
            </a:r>
          </a:p>
          <a:p>
            <a:r>
              <a:rPr lang="cs-CZ" sz="3800" dirty="0"/>
              <a:t>individuální stav sportovce (věk, pohlaví, psychický stav, zdravotní stav, únava)</a:t>
            </a:r>
          </a:p>
          <a:p>
            <a:r>
              <a:rPr lang="cs-CZ" sz="3800" dirty="0"/>
              <a:t>vnější podmínky (teplota okolí, denní doba, kvalita rozcvičení)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1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525963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2976"/>
            <a:ext cx="5385268" cy="33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744416" cy="49919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533874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1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544616" cy="369641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5616624" cy="374441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32581"/>
            <a:ext cx="5004218" cy="33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2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Flexibilita a strečink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Postupy pro rozvoj flexibility jsou obecně založeny na principech strečinku, metody určené k protahování svalů. </a:t>
            </a:r>
            <a:endParaRPr lang="cs-CZ" dirty="0" smtClean="0"/>
          </a:p>
          <a:p>
            <a:r>
              <a:rPr lang="cs-CZ" dirty="0" smtClean="0"/>
              <a:t>Strečinkem </a:t>
            </a:r>
            <a:r>
              <a:rPr lang="cs-CZ" dirty="0"/>
              <a:t>je ovlivňována především délka a pružnost svalů, svalové napětí a následně i funkční rozsah kloubů. </a:t>
            </a:r>
            <a:endParaRPr lang="cs-CZ" dirty="0" smtClean="0"/>
          </a:p>
          <a:p>
            <a:r>
              <a:rPr lang="cs-CZ" dirty="0" smtClean="0"/>
              <a:t>Snažíme </a:t>
            </a:r>
            <a:r>
              <a:rPr lang="cs-CZ" dirty="0"/>
              <a:t>se </a:t>
            </a:r>
            <a:r>
              <a:rPr lang="cs-CZ" dirty="0" smtClean="0"/>
              <a:t>o dosažení </a:t>
            </a:r>
            <a:r>
              <a:rPr lang="cs-CZ" dirty="0"/>
              <a:t>optimální kloubní pohyblivosti, jednoho ze základních faktorů i pro optimální držení </a:t>
            </a:r>
            <a:r>
              <a:rPr lang="cs-CZ" dirty="0" smtClean="0"/>
              <a:t>těla.</a:t>
            </a:r>
          </a:p>
          <a:p>
            <a:r>
              <a:rPr lang="cs-CZ" dirty="0"/>
              <a:t>Dostatečná pohyblivost snižuje riziko natažení, natržení nebo dokonce přetržení svalů při nekoordinovaných </a:t>
            </a:r>
            <a:r>
              <a:rPr lang="cs-CZ" dirty="0" smtClean="0"/>
              <a:t>pohybech</a:t>
            </a:r>
            <a:r>
              <a:rPr lang="cs-CZ" dirty="0"/>
              <a:t> </a:t>
            </a:r>
            <a:r>
              <a:rPr lang="cs-CZ" dirty="0" smtClean="0"/>
              <a:t>nebo při velké fyzické zátěži.</a:t>
            </a:r>
          </a:p>
          <a:p>
            <a:r>
              <a:rPr lang="cs-CZ" dirty="0" smtClean="0"/>
              <a:t>Pro rozvoj pohyblivosti kombinovat uvolňovací, protahovací </a:t>
            </a:r>
            <a:r>
              <a:rPr lang="cs-CZ" dirty="0"/>
              <a:t>a posilovacích cvičení s hmotností vlastního </a:t>
            </a:r>
            <a:r>
              <a:rPr lang="cs-CZ" dirty="0" smtClean="0"/>
              <a:t>těla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4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900" b="1" dirty="0" err="1" smtClean="0">
                <a:solidFill>
                  <a:srgbClr val="00B050"/>
                </a:solidFill>
              </a:rPr>
              <a:t>Hypermobilita</a:t>
            </a:r>
            <a:r>
              <a:rPr lang="cs-CZ" sz="3900" b="1" dirty="0" smtClean="0">
                <a:solidFill>
                  <a:srgbClr val="00B050"/>
                </a:solidFill>
              </a:rPr>
              <a:t> – nadměrná pohyblivost</a:t>
            </a:r>
            <a:endParaRPr lang="cs-CZ" sz="39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smtClean="0"/>
              <a:t>Genetika / sporty - gymnastika, balet… / nadměrné protahování / onemocnění pojivové tkáně atd.</a:t>
            </a:r>
            <a:endParaRPr lang="cs-CZ" sz="2400" b="1" dirty="0" smtClean="0"/>
          </a:p>
          <a:p>
            <a:pPr>
              <a:spcBef>
                <a:spcPts val="0"/>
              </a:spcBef>
            </a:pPr>
            <a:r>
              <a:rPr lang="cs-CZ" sz="2300" b="1" dirty="0" smtClean="0"/>
              <a:t>U </a:t>
            </a:r>
            <a:r>
              <a:rPr lang="cs-CZ" sz="2300" b="1" dirty="0"/>
              <a:t>žen</a:t>
            </a:r>
            <a:r>
              <a:rPr lang="cs-CZ" sz="2300" dirty="0"/>
              <a:t> </a:t>
            </a:r>
            <a:r>
              <a:rPr lang="cs-CZ" sz="2300" dirty="0" smtClean="0"/>
              <a:t>- větší </a:t>
            </a:r>
            <a:r>
              <a:rPr lang="cs-CZ" sz="2300" dirty="0"/>
              <a:t>kloubní pohyblivost </a:t>
            </a:r>
            <a:r>
              <a:rPr lang="cs-CZ" sz="2300" dirty="0" smtClean="0"/>
              <a:t>je zapříčiněna </a:t>
            </a:r>
            <a:r>
              <a:rPr lang="cs-CZ" sz="2300" dirty="0"/>
              <a:t>tím, že klouby žen jsou menší, a tak umožňují větší rozsah </a:t>
            </a:r>
            <a:r>
              <a:rPr lang="cs-CZ" sz="2300" dirty="0" smtClean="0"/>
              <a:t>pohybu – </a:t>
            </a:r>
            <a:r>
              <a:rPr lang="cs-CZ" sz="2300" dirty="0" err="1" smtClean="0"/>
              <a:t>hypermobilita</a:t>
            </a:r>
            <a:r>
              <a:rPr lang="cs-CZ" sz="23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2300" b="1" dirty="0" smtClean="0"/>
              <a:t>U dětí </a:t>
            </a:r>
            <a:r>
              <a:rPr lang="cs-CZ" sz="2300" dirty="0" smtClean="0"/>
              <a:t>- k </a:t>
            </a:r>
            <a:r>
              <a:rPr lang="cs-CZ" sz="2300" dirty="0"/>
              <a:t>největšímu nárůstu kloubní pohyblivosti dochází mezi osmým a dvanáctým rokem života. Pokud se u dětí nesprávným způsobem nadměrně rozvíjí kloubní pohyblivost před tímto obdobím, vzniká riziko poškození kloubů a vazů. Děti nemají ještě dostatečně pevné vazivo a kloubní pouzdra, proto násilné protahování může mít vážné </a:t>
            </a:r>
            <a:r>
              <a:rPr lang="cs-CZ" sz="2300" dirty="0" smtClean="0"/>
              <a:t>důsledky. </a:t>
            </a:r>
            <a:r>
              <a:rPr lang="cs-CZ" sz="2300" dirty="0"/>
              <a:t>Nadměrné uvolnění kloubů a protažení vazů způsobuje </a:t>
            </a:r>
            <a:r>
              <a:rPr lang="cs-CZ" sz="2300" dirty="0" err="1"/>
              <a:t>hypermobilitu</a:t>
            </a:r>
            <a:r>
              <a:rPr lang="cs-CZ" sz="2300" dirty="0"/>
              <a:t> a často dochází k </a:t>
            </a:r>
            <a:r>
              <a:rPr lang="cs-CZ" sz="2300" dirty="0" smtClean="0"/>
              <a:t>vymknutí </a:t>
            </a:r>
            <a:r>
              <a:rPr lang="cs-CZ" sz="2300" dirty="0"/>
              <a:t>kloubů</a:t>
            </a:r>
            <a:r>
              <a:rPr lang="cs-CZ" sz="23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5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Druhy strečinku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Aktivní / pasivní</a:t>
            </a:r>
          </a:p>
          <a:p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Statický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cs-CZ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dynamický</a:t>
            </a:r>
          </a:p>
          <a:p>
            <a:r>
              <a:rPr lang="cs-CZ" dirty="0" smtClean="0"/>
              <a:t>Balistický (švihový)</a:t>
            </a:r>
          </a:p>
          <a:p>
            <a:r>
              <a:rPr lang="cs-CZ" dirty="0" smtClean="0"/>
              <a:t>Rytmický, balanční …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5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cs-CZ" sz="4900" b="1" dirty="0" smtClean="0">
                <a:solidFill>
                  <a:srgbClr val="00B050"/>
                </a:solidFill>
              </a:rPr>
              <a:t/>
            </a:r>
            <a:br>
              <a:rPr lang="cs-CZ" sz="4900" b="1" dirty="0" smtClean="0">
                <a:solidFill>
                  <a:srgbClr val="00B050"/>
                </a:solidFill>
              </a:rPr>
            </a:br>
            <a:r>
              <a:rPr lang="cs-CZ" sz="4900" b="1" dirty="0" smtClean="0">
                <a:solidFill>
                  <a:srgbClr val="00B050"/>
                </a:solidFill>
              </a:rPr>
              <a:t>Strečinkové metody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Statická  metoda  Boba  Andersona</a:t>
            </a:r>
            <a:endParaRPr lang="cs-CZ" dirty="0" smtClean="0"/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PIR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postizometrická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relaxace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/>
              <a:t>PNF - </a:t>
            </a:r>
            <a:r>
              <a:rPr lang="cs-CZ" dirty="0" err="1"/>
              <a:t>Propriceoptivní</a:t>
            </a:r>
            <a:r>
              <a:rPr lang="cs-CZ" dirty="0"/>
              <a:t> neuromuskulární facilitace </a:t>
            </a:r>
            <a:endParaRPr lang="cs-CZ" dirty="0" smtClean="0"/>
          </a:p>
          <a:p>
            <a:r>
              <a:rPr lang="cs-CZ" dirty="0" err="1"/>
              <a:t>Holtova</a:t>
            </a:r>
            <a:r>
              <a:rPr lang="cs-CZ" dirty="0"/>
              <a:t> metoda </a:t>
            </a:r>
            <a:r>
              <a:rPr lang="cs-CZ" dirty="0" smtClean="0"/>
              <a:t>3-S</a:t>
            </a:r>
          </a:p>
          <a:p>
            <a:r>
              <a:rPr lang="cs-CZ" dirty="0" smtClean="0"/>
              <a:t>Opakovací metoda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9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Druhy strečinku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Statický strečink</a:t>
            </a:r>
          </a:p>
          <a:p>
            <a:r>
              <a:rPr lang="cs-CZ" dirty="0"/>
              <a:t>N</a:t>
            </a:r>
            <a:r>
              <a:rPr lang="cs-CZ" dirty="0" smtClean="0"/>
              <a:t>ejčastěji </a:t>
            </a:r>
            <a:r>
              <a:rPr lang="cs-CZ" dirty="0"/>
              <a:t>provozovaný druh strečinku stimulující rozvoj </a:t>
            </a:r>
            <a:r>
              <a:rPr lang="cs-CZ" dirty="0" smtClean="0"/>
              <a:t>flexibility.</a:t>
            </a:r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konkrétních cvičeních jde o </a:t>
            </a:r>
            <a:r>
              <a:rPr lang="cs-CZ" dirty="0" smtClean="0"/>
              <a:t>zaujetí </a:t>
            </a:r>
            <a:r>
              <a:rPr lang="cs-CZ" dirty="0"/>
              <a:t>krajní polohy, v níž protahujeme zvolený sval či skupinu </a:t>
            </a:r>
            <a:r>
              <a:rPr lang="cs-CZ" dirty="0" smtClean="0"/>
              <a:t>svalů, protažení </a:t>
            </a:r>
            <a:r>
              <a:rPr lang="cs-CZ" dirty="0"/>
              <a:t>provádíme v poloze, v níž cítíme mírný až velký </a:t>
            </a:r>
            <a:r>
              <a:rPr lang="cs-CZ" dirty="0" smtClean="0"/>
              <a:t>tah.</a:t>
            </a:r>
          </a:p>
          <a:p>
            <a:r>
              <a:rPr lang="cs-CZ" dirty="0"/>
              <a:t>V</a:t>
            </a:r>
            <a:r>
              <a:rPr lang="cs-CZ" dirty="0" smtClean="0"/>
              <a:t>ýdrž </a:t>
            </a:r>
            <a:r>
              <a:rPr lang="cs-CZ" dirty="0"/>
              <a:t>v dané poloze (společně s hlubokým dýcháním) je optimální po dobu cca 15-45 s. 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smtClean="0"/>
              <a:t>ři </a:t>
            </a:r>
            <a:r>
              <a:rPr lang="cs-CZ" dirty="0"/>
              <a:t>extrémním protažení do „bolesti“ může dojít k poškození svalu nebo </a:t>
            </a:r>
            <a:r>
              <a:rPr lang="cs-CZ" dirty="0" smtClean="0"/>
              <a:t>šlachy             nikdy                       				     neprotahujeme do bolesti!!!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916260" y="538976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5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Postizometrická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relaxace PIR</a:t>
            </a:r>
          </a:p>
          <a:p>
            <a:r>
              <a:rPr lang="cs-CZ" dirty="0"/>
              <a:t>V</a:t>
            </a:r>
            <a:r>
              <a:rPr lang="cs-CZ" dirty="0" smtClean="0"/>
              <a:t>yužívá k ovlivnění svalů zkrácených, hypertonických či přetížených.</a:t>
            </a:r>
          </a:p>
          <a:p>
            <a:pPr>
              <a:spcAft>
                <a:spcPts val="1200"/>
              </a:spcAft>
            </a:pPr>
            <a:r>
              <a:rPr lang="cs-CZ" dirty="0"/>
              <a:t>Tato metoda využívá fyziologického poznatku, že sval výrazně snižuje </a:t>
            </a:r>
            <a:r>
              <a:rPr lang="cs-CZ" dirty="0" smtClean="0"/>
              <a:t>svoje napětí po </a:t>
            </a:r>
            <a:r>
              <a:rPr lang="cs-CZ" dirty="0"/>
              <a:t>silné izometrické kontrakci</a:t>
            </a:r>
            <a:r>
              <a:rPr lang="cs-CZ" dirty="0" smtClean="0"/>
              <a:t>.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cs-CZ" dirty="0" smtClean="0"/>
              <a:t>Sval nejprve lehce protáhneme (zhruba do 1/3 -2/3 vlastního protažení),</a:t>
            </a:r>
          </a:p>
          <a:p>
            <a:pPr marL="514350" indent="-514350">
              <a:buAutoNum type="arabicParenR"/>
            </a:pPr>
            <a:r>
              <a:rPr lang="cs-CZ" dirty="0" smtClean="0"/>
              <a:t>staticky </a:t>
            </a:r>
            <a:r>
              <a:rPr lang="cs-CZ" dirty="0"/>
              <a:t>zatížíme činností proti </a:t>
            </a:r>
            <a:r>
              <a:rPr lang="cs-CZ" dirty="0" smtClean="0"/>
              <a:t>odporu 10s (cca20-25% síly),</a:t>
            </a:r>
          </a:p>
          <a:p>
            <a:pPr marL="514350" indent="-514350">
              <a:buAutoNum type="arabicParenR"/>
            </a:pPr>
            <a:r>
              <a:rPr lang="cs-CZ" dirty="0" smtClean="0"/>
              <a:t>sval </a:t>
            </a:r>
            <a:r>
              <a:rPr lang="cs-CZ" dirty="0"/>
              <a:t>cca </a:t>
            </a:r>
            <a:r>
              <a:rPr lang="cs-CZ" dirty="0" smtClean="0"/>
              <a:t>3s relaxuje</a:t>
            </a:r>
            <a:r>
              <a:rPr lang="cs-CZ" dirty="0"/>
              <a:t>,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/>
              <a:t>n</a:t>
            </a:r>
            <a:r>
              <a:rPr lang="cs-CZ" dirty="0" smtClean="0"/>
              <a:t>ásledně </a:t>
            </a:r>
            <a:r>
              <a:rPr lang="cs-CZ" dirty="0"/>
              <a:t>sval staticky protahujeme po dobu 10 - </a:t>
            </a:r>
            <a:r>
              <a:rPr lang="cs-CZ" dirty="0" smtClean="0"/>
              <a:t>30 </a:t>
            </a:r>
            <a:r>
              <a:rPr lang="cs-CZ" dirty="0"/>
              <a:t>s</a:t>
            </a:r>
            <a:r>
              <a:rPr lang="cs-CZ" dirty="0" smtClean="0"/>
              <a:t>., protažení by mělo být větší než v bodě 1).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0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Druhy strečinku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Dynamický strečink</a:t>
            </a:r>
          </a:p>
          <a:p>
            <a:r>
              <a:rPr lang="cs-CZ" dirty="0"/>
              <a:t>V</a:t>
            </a:r>
            <a:r>
              <a:rPr lang="cs-CZ" dirty="0" smtClean="0"/>
              <a:t>ztahuje se k </a:t>
            </a:r>
            <a:r>
              <a:rPr lang="cs-CZ" dirty="0"/>
              <a:t>protažení kontrolovanými, často také specifickými (z hlediska následné sportovní činnosti) pohyby bez výdrže v limitní poloze. 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yužívá </a:t>
            </a:r>
            <a:r>
              <a:rPr lang="cs-CZ" dirty="0"/>
              <a:t>různě rychlé tělesné pohyby, které by měly vyvolat </a:t>
            </a:r>
            <a:r>
              <a:rPr lang="cs-CZ" dirty="0" smtClean="0"/>
              <a:t>protažení.</a:t>
            </a:r>
          </a:p>
          <a:p>
            <a:r>
              <a:rPr lang="cs-CZ" dirty="0" smtClean="0"/>
              <a:t>Počet opakování 15 – 30x.</a:t>
            </a:r>
          </a:p>
          <a:p>
            <a:r>
              <a:rPr lang="cs-CZ" dirty="0"/>
              <a:t>N</a:t>
            </a:r>
            <a:r>
              <a:rPr lang="cs-CZ" dirty="0" smtClean="0"/>
              <a:t>utné </a:t>
            </a:r>
            <a:r>
              <a:rPr lang="cs-CZ" dirty="0"/>
              <a:t>cvičit měkce - ne tedy trhaně a </a:t>
            </a:r>
            <a:r>
              <a:rPr lang="cs-CZ" dirty="0" smtClean="0"/>
              <a:t>tvrdě!</a:t>
            </a:r>
          </a:p>
          <a:p>
            <a:r>
              <a:rPr lang="cs-CZ" dirty="0"/>
              <a:t>D</a:t>
            </a:r>
            <a:r>
              <a:rPr lang="cs-CZ" dirty="0" smtClean="0"/>
              <a:t>ynamickým </a:t>
            </a:r>
            <a:r>
              <a:rPr lang="cs-CZ" dirty="0"/>
              <a:t>strečinkem stimulujeme dynamickou </a:t>
            </a:r>
            <a:r>
              <a:rPr lang="cs-CZ" dirty="0" smtClean="0"/>
              <a:t>flexibilitu.</a:t>
            </a:r>
          </a:p>
          <a:p>
            <a:r>
              <a:rPr lang="cs-CZ" dirty="0"/>
              <a:t>Z</a:t>
            </a:r>
            <a:r>
              <a:rPr lang="cs-CZ" dirty="0" smtClean="0"/>
              <a:t>e </a:t>
            </a:r>
            <a:r>
              <a:rPr lang="cs-CZ" dirty="0"/>
              <a:t>všech typů strečinku vychází jako nejméně účinný z hlediska rozvoje </a:t>
            </a:r>
            <a:r>
              <a:rPr lang="cs-CZ" dirty="0" smtClean="0"/>
              <a:t>flexibility ale … 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38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851</Words>
  <Application>Microsoft Office PowerPoint</Application>
  <PresentationFormat>Předvádění na obrazovce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Strečink - Protahování</vt:lpstr>
      <vt:lpstr>Flexibilita = pohyblivost</vt:lpstr>
      <vt:lpstr>Flexibilita a strečink</vt:lpstr>
      <vt:lpstr>Hypermobilita – nadměrná pohyblivost</vt:lpstr>
      <vt:lpstr>Druhy strečinku</vt:lpstr>
      <vt:lpstr> Strečinkové metody </vt:lpstr>
      <vt:lpstr>Druhy strečinku</vt:lpstr>
      <vt:lpstr>Prezentace aplikace PowerPoint</vt:lpstr>
      <vt:lpstr>Druhy strečinku</vt:lpstr>
      <vt:lpstr>Zásady strečinku</vt:lpstr>
      <vt:lpstr>Zásady strečinku</vt:lpstr>
      <vt:lpstr>Zranění</vt:lpstr>
      <vt:lpstr>Studie - statický x dynamický s.</vt:lpstr>
      <vt:lpstr>Studie - statický x dynamický s.</vt:lpstr>
      <vt:lpstr>Studie - statický x dynamický s.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Hanka</dc:creator>
  <cp:lastModifiedBy>Hanka</cp:lastModifiedBy>
  <cp:revision>58</cp:revision>
  <dcterms:created xsi:type="dcterms:W3CDTF">2013-12-29T09:54:32Z</dcterms:created>
  <dcterms:modified xsi:type="dcterms:W3CDTF">2015-06-20T16:24:18Z</dcterms:modified>
</cp:coreProperties>
</file>