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7.jpeg" ContentType="image/jpeg"/>
  <Override PartName="/ppt/media/image3.png" ContentType="image/png"/>
  <Override PartName="/ppt/media/image53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34.jpeg" ContentType="image/jpeg"/>
  <Override PartName="/ppt/media/image6.png" ContentType="image/png"/>
  <Override PartName="/ppt/media/image51.jpeg" ContentType="image/jpeg"/>
  <Override PartName="/ppt/media/image9.png" ContentType="image/png"/>
  <Override PartName="/ppt/media/image7.jpeg" ContentType="image/jpe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47.png" ContentType="image/png"/>
  <Override PartName="/ppt/media/image27.jpeg" ContentType="image/jpeg"/>
  <Override PartName="/ppt/media/image28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2.png" ContentType="image/png"/>
  <Override PartName="/ppt/media/image54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cs-CZ" sz="2000" spc="-1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cs-CZ" sz="1400" spc="-1">
                <a:latin typeface="Times New Roman"/>
              </a:rPr>
              <a:t>&lt;záhlaví&gt;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cs-CZ" sz="1400" spc="-1">
                <a:latin typeface="Times New Roman"/>
              </a:rPr>
              <a:t>&lt;datum/čas&gt;</a:t>
            </a:r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cs-CZ" sz="1400" spc="-1">
                <a:latin typeface="Times New Roman"/>
              </a:rPr>
              <a:t>&lt;zápatí&gt;</a:t>
            </a:r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9216462-B4CE-4E8D-BF32-C862038D969C}" type="slidenum">
              <a:rPr lang="cs-CZ" sz="1400" spc="-1"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022640" y="9720360"/>
            <a:ext cx="3073680" cy="51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C73F1DBB-F07D-406D-8068-3C7428B0BCA7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8640" cy="4602240"/>
          </a:xfrm>
          <a:prstGeom prst="rect">
            <a:avLst/>
          </a:prstGeom>
        </p:spPr>
        <p:txBody>
          <a:bodyPr lIns="96840" rIns="96840" tIns="48600" bIns="48600"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022640" y="9720360"/>
            <a:ext cx="3074040" cy="51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7FA0FAE4-C00F-4536-A9A0-6EED22702E51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</p:spPr>
        <p:txBody>
          <a:bodyPr lIns="96840" rIns="96840" tIns="48600" bIns="48600"/>
          <a:p>
            <a:pPr marL="216000" indent="-215280">
              <a:lnSpc>
                <a:spcPct val="100000"/>
              </a:lnSpc>
            </a:pPr>
            <a:r>
              <a:rPr lang="cs-CZ" sz="20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This set of slides intends to clarify what is coaching in archery.</a:t>
            </a: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022640" y="9720360"/>
            <a:ext cx="3074040" cy="51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B178065D-994C-4518-A8F7-02C53CDCDA61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</p:spPr>
        <p:txBody>
          <a:bodyPr lIns="96840" rIns="96840" tIns="48600" bIns="48600"/>
          <a:p>
            <a:pPr marL="216000" indent="-215280">
              <a:lnSpc>
                <a:spcPct val="100000"/>
              </a:lnSpc>
            </a:pPr>
            <a:r>
              <a:rPr lang="cs-CZ" sz="20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This set of slides intends to clarify what is coaching in archery.</a:t>
            </a: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022640" y="9720360"/>
            <a:ext cx="3074040" cy="51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CF548F08-A2E0-46B3-A82C-2D0D2C03FD29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</p:spPr>
        <p:txBody>
          <a:bodyPr lIns="96840" rIns="96840" tIns="48600" bIns="48600"/>
          <a:p>
            <a:pPr marL="216000" indent="-215280">
              <a:lnSpc>
                <a:spcPct val="100000"/>
              </a:lnSpc>
            </a:pPr>
            <a:r>
              <a:rPr lang="cs-CZ" sz="20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This set of slides intends to clarify what is coaching in archery.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32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0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32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0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32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0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740160" y="896760"/>
            <a:ext cx="7727400" cy="45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trenérů ČLS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21. - 22. 11. 2015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Jan Šípek</a:t>
            </a:r>
            <a:endParaRPr/>
          </a:p>
          <a:p>
            <a:pPr algn="r"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Hana Majarová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246240"/>
            <a:ext cx="9142920" cy="4035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Coaching seminar WA 2015</a:t>
            </a:r>
            <a:endParaRPr/>
          </a:p>
        </p:txBody>
      </p:sp>
      <p:pic>
        <p:nvPicPr>
          <p:cNvPr id="164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080" cy="832320"/>
          </a:xfrm>
          <a:prstGeom prst="rect">
            <a:avLst/>
          </a:prstGeom>
          <a:ln w="9360">
            <a:noFill/>
          </a:ln>
        </p:spPr>
      </p:pic>
      <p:pic>
        <p:nvPicPr>
          <p:cNvPr id="165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59520" cy="81720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457200" y="650880"/>
            <a:ext cx="8228520" cy="62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Psychologická příprava</a:t>
            </a:r>
            <a:endParaRPr/>
          </a:p>
        </p:txBody>
      </p:sp>
      <p:sp>
        <p:nvSpPr>
          <p:cNvPr id="167" name="CustomShape 3"/>
          <p:cNvSpPr/>
          <p:nvPr/>
        </p:nvSpPr>
        <p:spPr>
          <a:xfrm>
            <a:off x="457200" y="1236960"/>
            <a:ext cx="8228520" cy="48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Příprava rozdělena mezi trénink a závod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Odlišný obsah přípravy pro trénink a závod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Dále rozdělena na přípravu „před, během, po“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Trénink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457200" y="1290960"/>
            <a:ext cx="8228520" cy="48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Být připraven na to, co by se mohlo stát, a mít strategie pro řešení nastalých situací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Umožnění sportovci aby splnil své cíle na každém tréninku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Učit správně provedení žádoucích změn, přizpůsobit se, získat důvěru a vytrvat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Analýza příčina-důsledek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Učíme techniku ale závodíme pro pocit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Rozlišovat druhy únavy a překonávat ji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Dbát na dostatečný odpočinek a znát stresové situace mimo sportovní život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Zlepšovat výkon, vědět, že jako sportovec dosahuji toho, čeho chci, a kontrolovat průběh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246240"/>
            <a:ext cx="9142920" cy="4035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Coaching seminar WA 2015</a:t>
            </a:r>
            <a:endParaRPr/>
          </a:p>
        </p:txBody>
      </p:sp>
      <p:pic>
        <p:nvPicPr>
          <p:cNvPr id="171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080" cy="83232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59520" cy="81720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457200" y="650880"/>
            <a:ext cx="8228520" cy="62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Psychologická příprava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457200" y="1236960"/>
            <a:ext cx="8228520" cy="48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Příprava rozdělena mezi trénink a závod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Odlišný obsah přípravy pro trénink a závod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Dále rozdělena na přípravu „před, během, po“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Závod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457200" y="1344600"/>
            <a:ext cx="8228520" cy="47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Jaké faktory mimo naší přípravu, nesnižují náš výkon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Zaměření se na nejdůležitější věci během závodů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Méně rušivých situací = větší kontrola nad úkolem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Zažívat jedinečné okamžiky, zažívat nové zkušenosti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Dobré zhodnocení uzavře závod a pomůže nám při přípravě na následující závod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274680"/>
            <a:ext cx="8228520" cy="102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Fyzická příprava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Nároky na fyzickou připravenost lukostřelce: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Schopnost udržovat stabilní techniku prostřednictvím kontroly síly a kloubní pohyblivosti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Fyzická odolnost a „body control“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Vysoká úroveň koncentrace a konstantní přesnosti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Během závodu lukostřelec mobilizuje mezi 1.200 kg a 1.500 kg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Během tréninku pak mezi 8.000 a 20.000kg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8228520" cy="102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Fyzická příprava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Nároky na fyzickou připravenost lukostřelce: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Schopnost udržovat stabilní techniku prostřednictvím kontroly síly a kloubní pohyblivosti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Fyzická odolnost a „body control“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Vysoká úroveň koncentrace a konstantní přesnosti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Během závodu lukostřelec mobilizuje mezi 1.200 kg a 1.500 kg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Během tréninku pak mezi 8.000 a 20.000kg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Výživa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Lukostřelec ve své stravě během tréninku a závodu potřebuje: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Cukry  60-65%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Bílkoviny 15-20%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Tuky 20-25%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Výživa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Lukostřelec ve své stravě během tréninku a závodu potřebuje: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Cukry  60-65%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Bílkoviny 15-20%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Tuky 20-25%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Výživa - Hydratace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Dehydratace má negativní vliv na mozek, svaly a oběhový systém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Kontrola moči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Znát prostředí, ve kterém budeme závodit – vítr, vlhkost, nadmořská výška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330120" y="1079640"/>
            <a:ext cx="8728920" cy="38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Organizován jednou za 2 roky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Organizace WA ve spolupráci se španělským národním svazem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63 účastníků z 22 zemí, nejvíce ze Španělska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Většina prezentací od trenérů, kteří spolupracují se španělským národním týmem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Zranění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Ženy bývají více zraněné než muži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z 5 lukostřelců jsou během kariéry zraněni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Zranění spíše souvisí se špatnou technikou než fyzickou připraveností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Zranění nejvíce postihují ramena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4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Vliv fyzické přípravy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Může vyřešit problém vztahující se k technice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Dobrá fyzická kondice = základní princip prevence zranění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Odstranění jakékoliv bolesti, kterou může lukostřelec mít</a:t>
            </a: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případě zranění raději brzká rehabilitace než li odpočinek (ztráta kolagenu)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94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Juan Carlos Holgado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Příprava střelců a plánování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Tréninkový plán stojí hodně času – vytvořit, zaznamenávat, vyhodnotit</a:t>
            </a: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Základ na 4 roky</a:t>
            </a: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 začátku důležitý sběr informací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Při změnách techniky pracovat jen na jedné věci najednou</a:t>
            </a: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Jak dlouho bude trvat než střelec změnu zvládne nikdo neví</a:t>
            </a: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Odstranění chyby je někdy velmi náročné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 10 letech se technika špatně mění.“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Juan Carlos Holgado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216000" y="1800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Není dobré dělat každý trénink to samé – měnit intenzitu, kvantitu, frekvenci, podmínky, 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 120 šípů to není trénink, přesto je důležitější kvalita než kvantita. Střílení by se nemělo dostat do stavu „plnění čísel“.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Sebelepší plán první rok nikdy nefunguje.“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Chtít jet na mezinárodní závod bez vůle uspět je jako být turista.“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Juan Carlos Holgado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0" name="CustomShape 4"/>
          <p:cNvSpPr/>
          <p:nvPr/>
        </p:nvSpPr>
        <p:spPr>
          <a:xfrm>
            <a:off x="216000" y="1800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tréninku i elitních střelců by mělo být maximálně 80% střílení.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Tým je vždy silnější než jednotlivec. Platí pro střelce i trenéry.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Trénink by měl být těžší než závod.“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Úspěch bez plánu je jen sen.“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2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13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15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Hyungmok Cho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Lukostřelecká technika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Postoj – otevřený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Přednátah – ruka do výšky brady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Palec zadní ruky narovnaný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Pozice očí – rovně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Rozložení váhy na nohou – začátek na přední noze, při nátahu přenos na zadní nohu, konečná pozice zadní ucho nad zadní nohou, váha 60:40 na zadní noze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19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Hyungmok Cho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2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Dýchání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Vždy přes pusu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Při zvednutí luku nádech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Při nátahu lehký výdech do břicha – sesazení hrudníku, posunutí těžiště níž, zpevnění těla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Pusa otevřená až do kotvení</a:t>
            </a:r>
            <a:endParaRPr/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výstřelu vydechovat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25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Kisik Lee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 panic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Jedná se o mentální zranění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Příčiny nejsou klapačka, vzdálenost, terč, zaměřovač ani očekávání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Špatně nastavený software těla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Léčba – KSL cyklus spolu s fází holding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31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32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Kisik Lee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1256760" y="1800000"/>
            <a:ext cx="6447240" cy="475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36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37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Kisik Lee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vyřešení target panic je potřeba zvládnout rovnováhu mezi vědomím, podvědomím a obrazem sebe sama, vložit je do cyklu výstřelu, díky fázi holding přejít fyzicky i mentálně k čistému rozpínání a pak nemůže vzniknout chyba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24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330120" y="1079640"/>
            <a:ext cx="8728920" cy="20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Pascal Colmaire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úvod + vzdělávání trenérů WA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7" name="CustomShape 4"/>
          <p:cNvSpPr/>
          <p:nvPr/>
        </p:nvSpPr>
        <p:spPr>
          <a:xfrm>
            <a:off x="288000" y="2232000"/>
            <a:ext cx="8728920" cy="33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Představil filozofii vzdělávání ve WA</a:t>
            </a:r>
            <a:endParaRPr/>
          </a:p>
          <a:p>
            <a:pPr marL="448200" indent="-21528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Dělení trenérů na 3 levely</a:t>
            </a:r>
            <a:endParaRPr/>
          </a:p>
          <a:p>
            <a:pPr marL="448200" indent="-21528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Tvorba metodických materiálů a manuálů</a:t>
            </a:r>
            <a:endParaRPr/>
          </a:p>
          <a:p>
            <a:pPr marL="448200" indent="-21528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Zajistit systém celoživotního vzdělávání</a:t>
            </a:r>
            <a:endParaRPr/>
          </a:p>
          <a:p>
            <a:pPr marL="448200" indent="-21528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 trenéra je nejdůležitější praxe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zlepšení střelců se musí zlepšovat trenér.“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42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45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Kisik Lee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6" name="" descr=""/>
          <p:cNvPicPr/>
          <p:nvPr/>
        </p:nvPicPr>
        <p:blipFill>
          <a:blip r:embed="rId3"/>
          <a:srcRect l="0" t="0" r="28723" b="0"/>
          <a:stretch/>
        </p:blipFill>
        <p:spPr>
          <a:xfrm>
            <a:off x="1868040" y="1723320"/>
            <a:ext cx="5359680" cy="481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249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Kisik Lee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Výstřel po ukotvení max. 3 s. (pokles krevního tlaku v průběhu dýchání)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 výstřelem by měla stoupat pozornost právě na rozpínání (Necomini)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330120" y="1079640"/>
            <a:ext cx="8728920" cy="8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Pascal Colmaire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3" name="CustomShape 4"/>
          <p:cNvSpPr/>
          <p:nvPr/>
        </p:nvSpPr>
        <p:spPr>
          <a:xfrm>
            <a:off x="296280" y="1691640"/>
            <a:ext cx="8728920" cy="51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Level 1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Práce se začátečníky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Level 2</a:t>
            </a:r>
            <a:endParaRPr/>
          </a:p>
          <a:p>
            <a:pPr marL="4482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Specializace trenéra i střelce</a:t>
            </a:r>
            <a:endParaRPr/>
          </a:p>
          <a:p>
            <a:pPr marL="4482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Technika, materiál, fyzická příprava</a:t>
            </a:r>
            <a:endParaRPr/>
          </a:p>
          <a:p>
            <a:pPr marL="4482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Level 3</a:t>
            </a:r>
            <a:endParaRPr/>
          </a:p>
          <a:p>
            <a:pPr marL="4482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Úzká specializace trenéra i střelce</a:t>
            </a:r>
            <a:endParaRPr/>
          </a:p>
          <a:p>
            <a:pPr marL="4482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divize, maximálně 2 disciplíny</a:t>
            </a:r>
            <a:endParaRPr/>
          </a:p>
          <a:p>
            <a:pPr marL="4482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Hlavně tréninkové plány, příprava na vrcholné akce a jak na nich být úspěšní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 absolvování kurzu má trenér pouze potenciál stát se trenérem.“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38" name="CustomShape 3"/>
          <p:cNvSpPr/>
          <p:nvPr/>
        </p:nvSpPr>
        <p:spPr>
          <a:xfrm>
            <a:off x="330120" y="1079640"/>
            <a:ext cx="8728920" cy="8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Pascal Colmaire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9" name="CustomShape 4"/>
          <p:cNvSpPr/>
          <p:nvPr/>
        </p:nvSpPr>
        <p:spPr>
          <a:xfrm>
            <a:off x="296280" y="1691640"/>
            <a:ext cx="8728920" cy="444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Vzdělání neznamená, že je někdo dobrým trenérem.“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Když je potřeba 7 let na vychování kvalitního střelce, jak dlouho je potřeba k vychování kvalitního trenéra?“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Bez profesionálního trenéra lze těžko trénovat profesionální střelce“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Světové soutěže jsou dnes hlavně mezi profesionály.“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Dobrý trenér? - Zajišťuje zlepšení střelců!“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Makes archers progressing!“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330120" y="1079640"/>
            <a:ext cx="8728920" cy="23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Almudena Gallardo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Představení španělského tréninkového programu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5" name="CustomShape 4"/>
          <p:cNvSpPr/>
          <p:nvPr/>
        </p:nvSpPr>
        <p:spPr>
          <a:xfrm>
            <a:off x="270000" y="2376000"/>
            <a:ext cx="8728920" cy="37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14.000 licencovaných lukostřelců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střelecká centra pro cca. 60 lukostřelců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Madridském centru 2 národní trenéři – pro muže a pro ženy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Výběr střelců v co nejnižším věku, většina elitních střelců velmi mladých, individuální studijní plány pro dvoufázový trénink, škola je vždy na prvním místě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Současný systém začali v roce 2007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Spolupráce s psycholožkou, kondičním trenérem a dalšími odborníky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50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 Jeong Lee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Příprava na vrcholný závod</a:t>
            </a:r>
            <a:endParaRPr/>
          </a:p>
        </p:txBody>
      </p:sp>
      <p:sp>
        <p:nvSpPr>
          <p:cNvPr id="151" name="CustomShape 4"/>
          <p:cNvSpPr/>
          <p:nvPr/>
        </p:nvSpPr>
        <p:spPr>
          <a:xfrm>
            <a:off x="270000" y="2376000"/>
            <a:ext cx="8728920" cy="37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Trenérka žen španělské státní reprezentace a osobní trenérka Aidy Roman (Mexico).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Analýza výkonnosti Aidy, nejdůležitější průměr na sadu, porovnání kvalifikací a jednotlivých eliminačních kol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Zjištění – Aida vždy selže ve 3. eliminačním kole, kdy je její nástřel na sadu klesl o 2 body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Příprava – trénink eliminací vícekolově, zaměřit se na 3. eliminační souboj</a:t>
            </a:r>
            <a:endParaRPr/>
          </a:p>
          <a:p>
            <a:pPr marL="216000" indent="-21492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Když mysl zaměříme na zásah, nejsme schopni se trefit.“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0" y="246240"/>
            <a:ext cx="9142560" cy="4032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1720" cy="831960"/>
          </a:xfrm>
          <a:prstGeom prst="rect">
            <a:avLst/>
          </a:prstGeom>
          <a:ln w="9360">
            <a:noFill/>
          </a:ln>
        </p:spPr>
      </p:pic>
      <p:pic>
        <p:nvPicPr>
          <p:cNvPr id="154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59160" cy="81684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849240" y="231120"/>
            <a:ext cx="7226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ＭＳ Ｐゴシック"/>
              </a:rPr>
              <a:t>Seminář WA 2015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330120" y="1079640"/>
            <a:ext cx="872892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 Jeong Lee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7" name="CustomShape 4"/>
          <p:cNvSpPr/>
          <p:nvPr/>
        </p:nvSpPr>
        <p:spPr>
          <a:xfrm>
            <a:off x="270000" y="2376000"/>
            <a:ext cx="8728920" cy="34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kvantitu používá Aida trénink 12x8 šípů za 1 hodinu.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Nácvik eliminací – jen jedním šípem.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Trénovat základní činnosti i u skvělých střelců.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Trénink střelce na dálku není problém. Jen otázka načasování a komunikace.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trenér = 4 střelci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246240"/>
            <a:ext cx="9142920" cy="4035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Coaching seminar WA 2015</a:t>
            </a:r>
            <a:endParaRPr/>
          </a:p>
        </p:txBody>
      </p:sp>
      <p:pic>
        <p:nvPicPr>
          <p:cNvPr id="159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080" cy="83232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59520" cy="8172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457200" y="650880"/>
            <a:ext cx="8228520" cy="62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Psychologická příprava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457200" y="1236960"/>
            <a:ext cx="8228520" cy="48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Příprava rozdělena mezi trénink a závod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Odlišný obsah přípravy pro trénink a závod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StarSymbol"/>
              <a:buChar char="l"/>
            </a:pPr>
            <a:r>
              <a:rPr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Dále rozdělena na přípravu „před, během, po“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11419</TotalTime>
  <Application>LibreOffice/5.0.2.2$Windows_X86_64 LibreOffice_project/37b43f919e4de5eeaca9b9755ed688758a8251fe</Application>
  <Paragraphs>118</Paragraphs>
  <Company>AF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2005-10-08T22:02:23Z</dcterms:created>
  <dc:creator>Juan Carlos HOLGADO</dc:creator>
  <dc:language>cs-CZ</dc:language>
  <cp:lastPrinted>1601-01-01T00:00:00Z</cp:lastPrinted>
  <dcterms:modified xsi:type="dcterms:W3CDTF">2015-11-21T17:00:59Z</dcterms:modified>
  <cp:revision>687</cp:revision>
  <dc:title>ARCHERY WORLD CUP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AF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