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48"/>
  </p:notesMasterIdLst>
  <p:handoutMasterIdLst>
    <p:handoutMasterId r:id="rId49"/>
  </p:handoutMasterIdLst>
  <p:sldIdLst>
    <p:sldId id="427" r:id="rId2"/>
    <p:sldId id="649" r:id="rId3"/>
    <p:sldId id="648" r:id="rId4"/>
    <p:sldId id="639" r:id="rId5"/>
    <p:sldId id="650" r:id="rId6"/>
    <p:sldId id="665" r:id="rId7"/>
    <p:sldId id="651" r:id="rId8"/>
    <p:sldId id="688" r:id="rId9"/>
    <p:sldId id="652" r:id="rId10"/>
    <p:sldId id="655" r:id="rId11"/>
    <p:sldId id="657" r:id="rId12"/>
    <p:sldId id="656" r:id="rId13"/>
    <p:sldId id="695" r:id="rId14"/>
    <p:sldId id="653" r:id="rId15"/>
    <p:sldId id="658" r:id="rId16"/>
    <p:sldId id="659" r:id="rId17"/>
    <p:sldId id="660" r:id="rId18"/>
    <p:sldId id="661" r:id="rId19"/>
    <p:sldId id="662" r:id="rId20"/>
    <p:sldId id="663" r:id="rId21"/>
    <p:sldId id="666" r:id="rId22"/>
    <p:sldId id="664" r:id="rId23"/>
    <p:sldId id="654" r:id="rId24"/>
    <p:sldId id="669" r:id="rId25"/>
    <p:sldId id="689" r:id="rId26"/>
    <p:sldId id="668" r:id="rId27"/>
    <p:sldId id="673" r:id="rId28"/>
    <p:sldId id="674" r:id="rId29"/>
    <p:sldId id="675" r:id="rId30"/>
    <p:sldId id="676" r:id="rId31"/>
    <p:sldId id="681" r:id="rId32"/>
    <p:sldId id="677" r:id="rId33"/>
    <p:sldId id="678" r:id="rId34"/>
    <p:sldId id="672" r:id="rId35"/>
    <p:sldId id="640" r:id="rId36"/>
    <p:sldId id="683" r:id="rId37"/>
    <p:sldId id="682" r:id="rId38"/>
    <p:sldId id="692" r:id="rId39"/>
    <p:sldId id="684" r:id="rId40"/>
    <p:sldId id="691" r:id="rId41"/>
    <p:sldId id="687" r:id="rId42"/>
    <p:sldId id="686" r:id="rId43"/>
    <p:sldId id="690" r:id="rId44"/>
    <p:sldId id="694" r:id="rId45"/>
    <p:sldId id="693" r:id="rId46"/>
    <p:sldId id="347" r:id="rId47"/>
  </p:sldIdLst>
  <p:sldSz cx="9144000" cy="6858000" type="screen4x3"/>
  <p:notesSz cx="7099300" cy="10234613"/>
  <p:defaultTextStyle>
    <a:defPPr>
      <a:defRPr lang="en-US"/>
    </a:defPPr>
    <a:lvl1pPr algn="l" rtl="0" fontAlgn="base">
      <a:spcBef>
        <a:spcPct val="0"/>
      </a:spcBef>
      <a:spcAft>
        <a:spcPct val="0"/>
      </a:spcAft>
      <a:defRPr b="1" kern="1200">
        <a:solidFill>
          <a:schemeClr val="tx1"/>
        </a:solidFill>
        <a:latin typeface="Arial" charset="0"/>
        <a:ea typeface="+mn-ea"/>
        <a:cs typeface="Times New Roman" pitchFamily="18" charset="0"/>
      </a:defRPr>
    </a:lvl1pPr>
    <a:lvl2pPr marL="457200" algn="l" rtl="0" fontAlgn="base">
      <a:spcBef>
        <a:spcPct val="0"/>
      </a:spcBef>
      <a:spcAft>
        <a:spcPct val="0"/>
      </a:spcAft>
      <a:defRPr b="1" kern="1200">
        <a:solidFill>
          <a:schemeClr val="tx1"/>
        </a:solidFill>
        <a:latin typeface="Arial" charset="0"/>
        <a:ea typeface="+mn-ea"/>
        <a:cs typeface="Times New Roman" pitchFamily="18" charset="0"/>
      </a:defRPr>
    </a:lvl2pPr>
    <a:lvl3pPr marL="914400" algn="l" rtl="0" fontAlgn="base">
      <a:spcBef>
        <a:spcPct val="0"/>
      </a:spcBef>
      <a:spcAft>
        <a:spcPct val="0"/>
      </a:spcAft>
      <a:defRPr b="1" kern="1200">
        <a:solidFill>
          <a:schemeClr val="tx1"/>
        </a:solidFill>
        <a:latin typeface="Arial" charset="0"/>
        <a:ea typeface="+mn-ea"/>
        <a:cs typeface="Times New Roman" pitchFamily="18" charset="0"/>
      </a:defRPr>
    </a:lvl3pPr>
    <a:lvl4pPr marL="1371600" algn="l" rtl="0" fontAlgn="base">
      <a:spcBef>
        <a:spcPct val="0"/>
      </a:spcBef>
      <a:spcAft>
        <a:spcPct val="0"/>
      </a:spcAft>
      <a:defRPr b="1" kern="1200">
        <a:solidFill>
          <a:schemeClr val="tx1"/>
        </a:solidFill>
        <a:latin typeface="Arial" charset="0"/>
        <a:ea typeface="+mn-ea"/>
        <a:cs typeface="Times New Roman" pitchFamily="18" charset="0"/>
      </a:defRPr>
    </a:lvl4pPr>
    <a:lvl5pPr marL="1828800" algn="l" rtl="0" fontAlgn="base">
      <a:spcBef>
        <a:spcPct val="0"/>
      </a:spcBef>
      <a:spcAft>
        <a:spcPct val="0"/>
      </a:spcAft>
      <a:defRPr b="1" kern="1200">
        <a:solidFill>
          <a:schemeClr val="tx1"/>
        </a:solidFill>
        <a:latin typeface="Arial" charset="0"/>
        <a:ea typeface="+mn-ea"/>
        <a:cs typeface="Times New Roman" pitchFamily="18" charset="0"/>
      </a:defRPr>
    </a:lvl5pPr>
    <a:lvl6pPr marL="2286000" algn="l" defTabSz="914400" rtl="0" eaLnBrk="1" latinLnBrk="0" hangingPunct="1">
      <a:defRPr b="1" kern="1200">
        <a:solidFill>
          <a:schemeClr val="tx1"/>
        </a:solidFill>
        <a:latin typeface="Arial" charset="0"/>
        <a:ea typeface="+mn-ea"/>
        <a:cs typeface="Times New Roman" pitchFamily="18" charset="0"/>
      </a:defRPr>
    </a:lvl6pPr>
    <a:lvl7pPr marL="2743200" algn="l" defTabSz="914400" rtl="0" eaLnBrk="1" latinLnBrk="0" hangingPunct="1">
      <a:defRPr b="1" kern="1200">
        <a:solidFill>
          <a:schemeClr val="tx1"/>
        </a:solidFill>
        <a:latin typeface="Arial" charset="0"/>
        <a:ea typeface="+mn-ea"/>
        <a:cs typeface="Times New Roman" pitchFamily="18" charset="0"/>
      </a:defRPr>
    </a:lvl7pPr>
    <a:lvl8pPr marL="3200400" algn="l" defTabSz="914400" rtl="0" eaLnBrk="1" latinLnBrk="0" hangingPunct="1">
      <a:defRPr b="1" kern="1200">
        <a:solidFill>
          <a:schemeClr val="tx1"/>
        </a:solidFill>
        <a:latin typeface="Arial" charset="0"/>
        <a:ea typeface="+mn-ea"/>
        <a:cs typeface="Times New Roman" pitchFamily="18" charset="0"/>
      </a:defRPr>
    </a:lvl8pPr>
    <a:lvl9pPr marL="3657600" algn="l" defTabSz="914400" rtl="0" eaLnBrk="1" latinLnBrk="0" hangingPunct="1">
      <a:defRPr b="1" kern="1200">
        <a:solidFill>
          <a:schemeClr val="tx1"/>
        </a:solidFill>
        <a:latin typeface="Arial" charset="0"/>
        <a:ea typeface="+mn-ea"/>
        <a:cs typeface="Times New Roman"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FFFF"/>
    <a:srgbClr val="FF0000"/>
    <a:srgbClr val="0000CC"/>
    <a:srgbClr val="66FF33"/>
    <a:srgbClr val="0168AC"/>
    <a:srgbClr val="000099"/>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55" autoAdjust="0"/>
    <p:restoredTop sz="83390" autoAdjust="0"/>
  </p:normalViewPr>
  <p:slideViewPr>
    <p:cSldViewPr snapToGrid="0">
      <p:cViewPr varScale="1">
        <p:scale>
          <a:sx n="74" d="100"/>
          <a:sy n="74" d="100"/>
        </p:scale>
        <p:origin x="162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878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1250" name="Rectangle 2"/>
          <p:cNvSpPr>
            <a:spLocks noGrp="1" noChangeArrowheads="1"/>
          </p:cNvSpPr>
          <p:nvPr>
            <p:ph type="hdr" sz="quarter"/>
          </p:nvPr>
        </p:nvSpPr>
        <p:spPr bwMode="auto">
          <a:xfrm>
            <a:off x="0" y="0"/>
            <a:ext cx="3074988" cy="512763"/>
          </a:xfrm>
          <a:prstGeom prst="rect">
            <a:avLst/>
          </a:prstGeom>
          <a:noFill/>
          <a:ln w="9525">
            <a:noFill/>
            <a:miter lim="800000"/>
            <a:headEnd/>
            <a:tailEnd/>
          </a:ln>
          <a:effectLst/>
        </p:spPr>
        <p:txBody>
          <a:bodyPr vert="horz" wrap="square" lIns="96954" tIns="48477" rIns="96954" bIns="48477" numCol="1" anchor="t" anchorCtr="0" compatLnSpc="1">
            <a:prstTxWarp prst="textNoShape">
              <a:avLst/>
            </a:prstTxWarp>
          </a:bodyPr>
          <a:lstStyle>
            <a:lvl1pPr defTabSz="969963">
              <a:defRPr sz="1300" b="0">
                <a:latin typeface="Times New Roman" pitchFamily="18" charset="0"/>
                <a:cs typeface="Times New Roman" pitchFamily="18" charset="0"/>
              </a:defRPr>
            </a:lvl1pPr>
          </a:lstStyle>
          <a:p>
            <a:pPr>
              <a:defRPr/>
            </a:pPr>
            <a:endParaRPr lang="en-US" dirty="0"/>
          </a:p>
        </p:txBody>
      </p:sp>
      <p:sp>
        <p:nvSpPr>
          <p:cNvPr id="181251" name="Rectangle 3"/>
          <p:cNvSpPr>
            <a:spLocks noGrp="1" noChangeArrowheads="1"/>
          </p:cNvSpPr>
          <p:nvPr>
            <p:ph type="dt" sz="quarter" idx="1"/>
          </p:nvPr>
        </p:nvSpPr>
        <p:spPr bwMode="auto">
          <a:xfrm>
            <a:off x="4022725" y="0"/>
            <a:ext cx="3074988" cy="512763"/>
          </a:xfrm>
          <a:prstGeom prst="rect">
            <a:avLst/>
          </a:prstGeom>
          <a:noFill/>
          <a:ln w="9525">
            <a:noFill/>
            <a:miter lim="800000"/>
            <a:headEnd/>
            <a:tailEnd/>
          </a:ln>
          <a:effectLst/>
        </p:spPr>
        <p:txBody>
          <a:bodyPr vert="horz" wrap="square" lIns="96954" tIns="48477" rIns="96954" bIns="48477" numCol="1" anchor="t" anchorCtr="0" compatLnSpc="1">
            <a:prstTxWarp prst="textNoShape">
              <a:avLst/>
            </a:prstTxWarp>
          </a:bodyPr>
          <a:lstStyle>
            <a:lvl1pPr algn="r" defTabSz="969963">
              <a:defRPr sz="1300" b="0">
                <a:latin typeface="Times New Roman" pitchFamily="18" charset="0"/>
                <a:cs typeface="Times New Roman" pitchFamily="18" charset="0"/>
              </a:defRPr>
            </a:lvl1pPr>
          </a:lstStyle>
          <a:p>
            <a:pPr>
              <a:defRPr/>
            </a:pPr>
            <a:endParaRPr lang="en-US" dirty="0"/>
          </a:p>
        </p:txBody>
      </p:sp>
      <p:sp>
        <p:nvSpPr>
          <p:cNvPr id="181252" name="Rectangle 4"/>
          <p:cNvSpPr>
            <a:spLocks noGrp="1" noChangeArrowheads="1"/>
          </p:cNvSpPr>
          <p:nvPr>
            <p:ph type="ftr" sz="quarter" idx="2"/>
          </p:nvPr>
        </p:nvSpPr>
        <p:spPr bwMode="auto">
          <a:xfrm>
            <a:off x="0" y="9720263"/>
            <a:ext cx="3074988" cy="512762"/>
          </a:xfrm>
          <a:prstGeom prst="rect">
            <a:avLst/>
          </a:prstGeom>
          <a:noFill/>
          <a:ln w="9525">
            <a:noFill/>
            <a:miter lim="800000"/>
            <a:headEnd/>
            <a:tailEnd/>
          </a:ln>
          <a:effectLst/>
        </p:spPr>
        <p:txBody>
          <a:bodyPr vert="horz" wrap="square" lIns="96954" tIns="48477" rIns="96954" bIns="48477" numCol="1" anchor="b" anchorCtr="0" compatLnSpc="1">
            <a:prstTxWarp prst="textNoShape">
              <a:avLst/>
            </a:prstTxWarp>
          </a:bodyPr>
          <a:lstStyle>
            <a:lvl1pPr defTabSz="969963">
              <a:defRPr sz="1300" b="0">
                <a:latin typeface="Times New Roman" pitchFamily="18" charset="0"/>
                <a:cs typeface="Times New Roman" pitchFamily="18" charset="0"/>
              </a:defRPr>
            </a:lvl1pPr>
          </a:lstStyle>
          <a:p>
            <a:pPr>
              <a:defRPr/>
            </a:pPr>
            <a:endParaRPr lang="en-US" dirty="0"/>
          </a:p>
        </p:txBody>
      </p:sp>
      <p:sp>
        <p:nvSpPr>
          <p:cNvPr id="181253" name="Rectangle 5"/>
          <p:cNvSpPr>
            <a:spLocks noGrp="1" noChangeArrowheads="1"/>
          </p:cNvSpPr>
          <p:nvPr>
            <p:ph type="sldNum" sz="quarter" idx="3"/>
          </p:nvPr>
        </p:nvSpPr>
        <p:spPr bwMode="auto">
          <a:xfrm>
            <a:off x="4022725" y="9720263"/>
            <a:ext cx="3074988" cy="512762"/>
          </a:xfrm>
          <a:prstGeom prst="rect">
            <a:avLst/>
          </a:prstGeom>
          <a:noFill/>
          <a:ln w="9525">
            <a:noFill/>
            <a:miter lim="800000"/>
            <a:headEnd/>
            <a:tailEnd/>
          </a:ln>
          <a:effectLst/>
        </p:spPr>
        <p:txBody>
          <a:bodyPr vert="horz" wrap="square" lIns="96954" tIns="48477" rIns="96954" bIns="48477" numCol="1" anchor="b" anchorCtr="0" compatLnSpc="1">
            <a:prstTxWarp prst="textNoShape">
              <a:avLst/>
            </a:prstTxWarp>
          </a:bodyPr>
          <a:lstStyle>
            <a:lvl1pPr algn="r" defTabSz="969963">
              <a:defRPr sz="1300" b="0">
                <a:latin typeface="Times New Roman" pitchFamily="18" charset="0"/>
                <a:cs typeface="Times New Roman" pitchFamily="18" charset="0"/>
              </a:defRPr>
            </a:lvl1pPr>
          </a:lstStyle>
          <a:p>
            <a:pPr>
              <a:defRPr/>
            </a:pPr>
            <a:fld id="{D2F269F2-FBB0-4041-A046-37C3960A5442}" type="slidenum">
              <a:rPr lang="en-US"/>
              <a:pPr>
                <a:defRPr/>
              </a:pPr>
              <a:t>‹#›</a:t>
            </a:fld>
            <a:endParaRPr lang="en-US" dirty="0"/>
          </a:p>
        </p:txBody>
      </p:sp>
    </p:spTree>
    <p:extLst>
      <p:ext uri="{BB962C8B-B14F-4D97-AF65-F5344CB8AC3E}">
        <p14:creationId xmlns:p14="http://schemas.microsoft.com/office/powerpoint/2010/main" val="2736025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3234" name="Rectangle 2"/>
          <p:cNvSpPr>
            <a:spLocks noGrp="1" noChangeArrowheads="1"/>
          </p:cNvSpPr>
          <p:nvPr>
            <p:ph type="hdr" sz="quarter"/>
          </p:nvPr>
        </p:nvSpPr>
        <p:spPr bwMode="auto">
          <a:xfrm>
            <a:off x="0" y="0"/>
            <a:ext cx="3074988" cy="512763"/>
          </a:xfrm>
          <a:prstGeom prst="rect">
            <a:avLst/>
          </a:prstGeom>
          <a:noFill/>
          <a:ln w="9525">
            <a:noFill/>
            <a:miter lim="800000"/>
            <a:headEnd/>
            <a:tailEnd/>
          </a:ln>
          <a:effectLst/>
        </p:spPr>
        <p:txBody>
          <a:bodyPr vert="horz" wrap="square" lIns="96954" tIns="48477" rIns="96954" bIns="48477" numCol="1" anchor="t" anchorCtr="0" compatLnSpc="1">
            <a:prstTxWarp prst="textNoShape">
              <a:avLst/>
            </a:prstTxWarp>
          </a:bodyPr>
          <a:lstStyle>
            <a:lvl1pPr defTabSz="969963">
              <a:defRPr sz="1300" b="0">
                <a:latin typeface="Times New Roman" pitchFamily="18" charset="0"/>
                <a:cs typeface="Times New Roman" pitchFamily="18" charset="0"/>
              </a:defRPr>
            </a:lvl1pPr>
          </a:lstStyle>
          <a:p>
            <a:pPr>
              <a:defRPr/>
            </a:pPr>
            <a:endParaRPr lang="en-US" dirty="0"/>
          </a:p>
        </p:txBody>
      </p:sp>
      <p:sp>
        <p:nvSpPr>
          <p:cNvPr id="223235" name="Rectangle 3"/>
          <p:cNvSpPr>
            <a:spLocks noGrp="1" noChangeArrowheads="1"/>
          </p:cNvSpPr>
          <p:nvPr>
            <p:ph type="dt" idx="1"/>
          </p:nvPr>
        </p:nvSpPr>
        <p:spPr bwMode="auto">
          <a:xfrm>
            <a:off x="4022725" y="0"/>
            <a:ext cx="3074988" cy="512763"/>
          </a:xfrm>
          <a:prstGeom prst="rect">
            <a:avLst/>
          </a:prstGeom>
          <a:noFill/>
          <a:ln w="9525">
            <a:noFill/>
            <a:miter lim="800000"/>
            <a:headEnd/>
            <a:tailEnd/>
          </a:ln>
          <a:effectLst/>
        </p:spPr>
        <p:txBody>
          <a:bodyPr vert="horz" wrap="square" lIns="96954" tIns="48477" rIns="96954" bIns="48477" numCol="1" anchor="t" anchorCtr="0" compatLnSpc="1">
            <a:prstTxWarp prst="textNoShape">
              <a:avLst/>
            </a:prstTxWarp>
          </a:bodyPr>
          <a:lstStyle>
            <a:lvl1pPr algn="r" defTabSz="969963">
              <a:defRPr sz="1300" b="0">
                <a:latin typeface="Times New Roman" pitchFamily="18" charset="0"/>
                <a:cs typeface="Times New Roman" pitchFamily="18" charset="0"/>
              </a:defRPr>
            </a:lvl1pPr>
          </a:lstStyle>
          <a:p>
            <a:pPr>
              <a:defRPr/>
            </a:pPr>
            <a:endParaRPr lang="en-US" dirty="0"/>
          </a:p>
        </p:txBody>
      </p:sp>
      <p:sp>
        <p:nvSpPr>
          <p:cNvPr id="207876" name="Rectangle 4"/>
          <p:cNvSpPr>
            <a:spLocks noGrp="1" noRot="1" noChangeAspect="1" noChangeArrowheads="1" noTextEdit="1"/>
          </p:cNvSpPr>
          <p:nvPr>
            <p:ph type="sldImg" idx="2"/>
          </p:nvPr>
        </p:nvSpPr>
        <p:spPr bwMode="auto">
          <a:xfrm>
            <a:off x="990600" y="768350"/>
            <a:ext cx="5118100" cy="3838575"/>
          </a:xfrm>
          <a:prstGeom prst="rect">
            <a:avLst/>
          </a:prstGeom>
          <a:noFill/>
          <a:ln w="9525">
            <a:solidFill>
              <a:srgbClr val="000000"/>
            </a:solidFill>
            <a:miter lim="800000"/>
            <a:headEnd/>
            <a:tailEnd/>
          </a:ln>
        </p:spPr>
      </p:sp>
      <p:sp>
        <p:nvSpPr>
          <p:cNvPr id="223237" name="Rectangle 5"/>
          <p:cNvSpPr>
            <a:spLocks noGrp="1" noChangeArrowheads="1"/>
          </p:cNvSpPr>
          <p:nvPr>
            <p:ph type="body" sz="quarter" idx="3"/>
          </p:nvPr>
        </p:nvSpPr>
        <p:spPr bwMode="auto">
          <a:xfrm>
            <a:off x="709613" y="4862513"/>
            <a:ext cx="5680075" cy="4603750"/>
          </a:xfrm>
          <a:prstGeom prst="rect">
            <a:avLst/>
          </a:prstGeom>
          <a:noFill/>
          <a:ln w="9525">
            <a:noFill/>
            <a:miter lim="800000"/>
            <a:headEnd/>
            <a:tailEnd/>
          </a:ln>
          <a:effectLst/>
        </p:spPr>
        <p:txBody>
          <a:bodyPr vert="horz" wrap="square" lIns="96954" tIns="48477" rIns="96954" bIns="4847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23238" name="Rectangle 6"/>
          <p:cNvSpPr>
            <a:spLocks noGrp="1" noChangeArrowheads="1"/>
          </p:cNvSpPr>
          <p:nvPr>
            <p:ph type="ftr" sz="quarter" idx="4"/>
          </p:nvPr>
        </p:nvSpPr>
        <p:spPr bwMode="auto">
          <a:xfrm>
            <a:off x="0" y="9720263"/>
            <a:ext cx="3074988" cy="512762"/>
          </a:xfrm>
          <a:prstGeom prst="rect">
            <a:avLst/>
          </a:prstGeom>
          <a:noFill/>
          <a:ln w="9525">
            <a:noFill/>
            <a:miter lim="800000"/>
            <a:headEnd/>
            <a:tailEnd/>
          </a:ln>
          <a:effectLst/>
        </p:spPr>
        <p:txBody>
          <a:bodyPr vert="horz" wrap="square" lIns="96954" tIns="48477" rIns="96954" bIns="48477" numCol="1" anchor="b" anchorCtr="0" compatLnSpc="1">
            <a:prstTxWarp prst="textNoShape">
              <a:avLst/>
            </a:prstTxWarp>
          </a:bodyPr>
          <a:lstStyle>
            <a:lvl1pPr defTabSz="969963">
              <a:defRPr sz="1300" b="0">
                <a:latin typeface="Times New Roman" pitchFamily="18" charset="0"/>
                <a:cs typeface="Times New Roman" pitchFamily="18" charset="0"/>
              </a:defRPr>
            </a:lvl1pPr>
          </a:lstStyle>
          <a:p>
            <a:pPr>
              <a:defRPr/>
            </a:pPr>
            <a:endParaRPr lang="en-US" dirty="0"/>
          </a:p>
        </p:txBody>
      </p:sp>
      <p:sp>
        <p:nvSpPr>
          <p:cNvPr id="223239" name="Rectangle 7"/>
          <p:cNvSpPr>
            <a:spLocks noGrp="1" noChangeArrowheads="1"/>
          </p:cNvSpPr>
          <p:nvPr>
            <p:ph type="sldNum" sz="quarter" idx="5"/>
          </p:nvPr>
        </p:nvSpPr>
        <p:spPr bwMode="auto">
          <a:xfrm>
            <a:off x="4022725" y="9720263"/>
            <a:ext cx="3074988" cy="512762"/>
          </a:xfrm>
          <a:prstGeom prst="rect">
            <a:avLst/>
          </a:prstGeom>
          <a:noFill/>
          <a:ln w="9525">
            <a:noFill/>
            <a:miter lim="800000"/>
            <a:headEnd/>
            <a:tailEnd/>
          </a:ln>
          <a:effectLst/>
        </p:spPr>
        <p:txBody>
          <a:bodyPr vert="horz" wrap="square" lIns="96954" tIns="48477" rIns="96954" bIns="48477" numCol="1" anchor="b" anchorCtr="0" compatLnSpc="1">
            <a:prstTxWarp prst="textNoShape">
              <a:avLst/>
            </a:prstTxWarp>
          </a:bodyPr>
          <a:lstStyle>
            <a:lvl1pPr algn="r" defTabSz="969963">
              <a:defRPr sz="1300" b="0">
                <a:latin typeface="Times New Roman" pitchFamily="18" charset="0"/>
                <a:cs typeface="Times New Roman" pitchFamily="18" charset="0"/>
              </a:defRPr>
            </a:lvl1pPr>
          </a:lstStyle>
          <a:p>
            <a:pPr>
              <a:defRPr/>
            </a:pPr>
            <a:fld id="{B53B598F-6B70-4E1C-AA21-FC86D6C8D87A}" type="slidenum">
              <a:rPr lang="en-US"/>
              <a:pPr>
                <a:defRPr/>
              </a:pPr>
              <a:t>‹#›</a:t>
            </a:fld>
            <a:endParaRPr lang="en-US" dirty="0"/>
          </a:p>
        </p:txBody>
      </p:sp>
    </p:spTree>
    <p:extLst>
      <p:ext uri="{BB962C8B-B14F-4D97-AF65-F5344CB8AC3E}">
        <p14:creationId xmlns:p14="http://schemas.microsoft.com/office/powerpoint/2010/main" val="39341479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p>
            <a:fld id="{881E5650-4BDF-40A0-B26E-136E5487D1CB}" type="slidenum">
              <a:rPr lang="en-US" smtClean="0"/>
              <a:pPr/>
              <a:t>1</a:t>
            </a:fld>
            <a:endParaRPr lang="en-US" dirty="0" smtClean="0"/>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p:spPr>
        <p:txBody>
          <a:bodyPr/>
          <a:lstStyle/>
          <a:p>
            <a:pPr eaLnBrk="1" hangingPunct="1"/>
            <a:endParaRPr lang="fr-FR" dirty="0" smtClean="0"/>
          </a:p>
        </p:txBody>
      </p:sp>
    </p:spTree>
    <p:extLst>
      <p:ext uri="{BB962C8B-B14F-4D97-AF65-F5344CB8AC3E}">
        <p14:creationId xmlns:p14="http://schemas.microsoft.com/office/powerpoint/2010/main" val="2610454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10</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r>
              <a:rPr lang="en-GB" noProof="0" dirty="0" smtClean="0"/>
              <a:t>Self explanatory, but not limited to these few examples</a:t>
            </a:r>
          </a:p>
        </p:txBody>
      </p:sp>
    </p:spTree>
    <p:extLst>
      <p:ext uri="{BB962C8B-B14F-4D97-AF65-F5344CB8AC3E}">
        <p14:creationId xmlns:p14="http://schemas.microsoft.com/office/powerpoint/2010/main" val="1962283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11</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noProof="0" dirty="0" smtClean="0"/>
              <a:t>Self explanatory, but not limited to these few examples</a:t>
            </a:r>
          </a:p>
        </p:txBody>
      </p:sp>
    </p:spTree>
    <p:extLst>
      <p:ext uri="{BB962C8B-B14F-4D97-AF65-F5344CB8AC3E}">
        <p14:creationId xmlns:p14="http://schemas.microsoft.com/office/powerpoint/2010/main" val="1070102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12</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r>
              <a:rPr lang="en-GB" noProof="0" dirty="0" smtClean="0"/>
              <a:t>Self explanatory, but not limited to these few examples</a:t>
            </a:r>
          </a:p>
        </p:txBody>
      </p:sp>
    </p:spTree>
    <p:extLst>
      <p:ext uri="{BB962C8B-B14F-4D97-AF65-F5344CB8AC3E}">
        <p14:creationId xmlns:p14="http://schemas.microsoft.com/office/powerpoint/2010/main" val="2322478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13</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r>
              <a:rPr lang="en-GB" noProof="0" dirty="0" smtClean="0"/>
              <a:t>Self explanatory, but not limited to these few examples</a:t>
            </a:r>
          </a:p>
        </p:txBody>
      </p:sp>
    </p:spTree>
    <p:extLst>
      <p:ext uri="{BB962C8B-B14F-4D97-AF65-F5344CB8AC3E}">
        <p14:creationId xmlns:p14="http://schemas.microsoft.com/office/powerpoint/2010/main" val="1213329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14</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noProof="0" dirty="0" smtClean="0"/>
              <a:t>Self explanatory, but not limited to this example</a:t>
            </a:r>
          </a:p>
          <a:p>
            <a:pPr eaLnBrk="1" hangingPunct="1"/>
            <a:endParaRPr lang="es-ES" dirty="0" smtClean="0"/>
          </a:p>
        </p:txBody>
      </p:sp>
    </p:spTree>
    <p:extLst>
      <p:ext uri="{BB962C8B-B14F-4D97-AF65-F5344CB8AC3E}">
        <p14:creationId xmlns:p14="http://schemas.microsoft.com/office/powerpoint/2010/main" val="2355364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15</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noProof="0" dirty="0" smtClean="0"/>
              <a:t>Self explanatory, but not limited to these few examples</a:t>
            </a:r>
          </a:p>
        </p:txBody>
      </p:sp>
    </p:spTree>
    <p:extLst>
      <p:ext uri="{BB962C8B-B14F-4D97-AF65-F5344CB8AC3E}">
        <p14:creationId xmlns:p14="http://schemas.microsoft.com/office/powerpoint/2010/main" val="3759709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16</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r>
              <a:rPr lang="en-GB" noProof="0" dirty="0" smtClean="0"/>
              <a:t>The body balance can be improved</a:t>
            </a:r>
            <a:r>
              <a:rPr lang="en-GB" baseline="0" noProof="0" dirty="0" smtClean="0"/>
              <a:t> through two set of exercises:</a:t>
            </a:r>
          </a:p>
          <a:p>
            <a:pPr eaLnBrk="1" hangingPunct="1">
              <a:buFont typeface="Arial" charset="0"/>
              <a:buChar char="•"/>
            </a:pPr>
            <a:r>
              <a:rPr lang="en-GB" baseline="0" noProof="0" dirty="0" smtClean="0"/>
              <a:t> With bow in hands – let’s call this set “Specific Body balance”</a:t>
            </a:r>
          </a:p>
          <a:p>
            <a:pPr eaLnBrk="1" hangingPunct="1">
              <a:buFont typeface="Arial" charset="0"/>
              <a:buChar char="•"/>
            </a:pPr>
            <a:r>
              <a:rPr lang="en-GB" baseline="0" noProof="0" dirty="0" smtClean="0"/>
              <a:t> Out of archery - let’s call this set “General Body Balance</a:t>
            </a:r>
            <a:endParaRPr lang="en-GB" noProof="0" dirty="0" smtClean="0"/>
          </a:p>
        </p:txBody>
      </p:sp>
    </p:spTree>
    <p:extLst>
      <p:ext uri="{BB962C8B-B14F-4D97-AF65-F5344CB8AC3E}">
        <p14:creationId xmlns:p14="http://schemas.microsoft.com/office/powerpoint/2010/main" val="1656596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17</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r>
              <a:rPr lang="en-GB" noProof="0" dirty="0" smtClean="0"/>
              <a:t>Most of the exercises</a:t>
            </a:r>
            <a:r>
              <a:rPr lang="en-GB" baseline="0" noProof="0" dirty="0" smtClean="0"/>
              <a:t> shown in this set of slides “General Body Balance” have been inspired (some just copied) from the study of </a:t>
            </a:r>
            <a:r>
              <a:rPr kumimoji="1" lang="en-US" sz="1200" kern="1200" dirty="0" smtClean="0">
                <a:solidFill>
                  <a:schemeClr val="tx1"/>
                </a:solidFill>
                <a:latin typeface="Arial" charset="0"/>
                <a:ea typeface="+mn-ea"/>
                <a:cs typeface="Arial" charset="0"/>
              </a:rPr>
              <a:t>Doctor Pavel JURAK (Czechoslovakia) </a:t>
            </a:r>
          </a:p>
          <a:p>
            <a:pPr eaLnBrk="1" hangingPunct="1"/>
            <a:r>
              <a:rPr kumimoji="1" lang="en-US" sz="1200" kern="1200" noProof="0" dirty="0" smtClean="0">
                <a:solidFill>
                  <a:schemeClr val="tx1"/>
                </a:solidFill>
                <a:latin typeface="Arial" charset="0"/>
                <a:ea typeface="+mn-ea"/>
                <a:cs typeface="Arial" charset="0"/>
              </a:rPr>
              <a:t>Left:	the plane – to do on both leg</a:t>
            </a:r>
          </a:p>
          <a:p>
            <a:pPr eaLnBrk="1" hangingPunct="1"/>
            <a:r>
              <a:rPr kumimoji="1" lang="en-US" sz="1200" kern="1200" noProof="0" dirty="0" smtClean="0">
                <a:solidFill>
                  <a:schemeClr val="tx1"/>
                </a:solidFill>
                <a:latin typeface="Arial" charset="0"/>
                <a:ea typeface="+mn-ea"/>
                <a:cs typeface="Arial" charset="0"/>
              </a:rPr>
              <a:t>Right:	reverse plane – Do not do it in case of pain in the lower back - to do on both leg</a:t>
            </a:r>
            <a:endParaRPr lang="en-GB" noProof="0" dirty="0" smtClean="0"/>
          </a:p>
        </p:txBody>
      </p:sp>
    </p:spTree>
    <p:extLst>
      <p:ext uri="{BB962C8B-B14F-4D97-AF65-F5344CB8AC3E}">
        <p14:creationId xmlns:p14="http://schemas.microsoft.com/office/powerpoint/2010/main" val="1834530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18</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r>
              <a:rPr kumimoji="1" lang="en-US" sz="1200" kern="1200" noProof="0" dirty="0" smtClean="0">
                <a:solidFill>
                  <a:schemeClr val="tx1"/>
                </a:solidFill>
                <a:latin typeface="Arial" charset="0"/>
                <a:ea typeface="+mn-ea"/>
                <a:cs typeface="Arial" charset="0"/>
              </a:rPr>
              <a:t>Left:	To be done 4 times: </a:t>
            </a:r>
          </a:p>
          <a:p>
            <a:pPr eaLnBrk="1" hangingPunct="1"/>
            <a:r>
              <a:rPr kumimoji="1" lang="en-US" sz="1200" kern="1200" noProof="0" dirty="0" smtClean="0">
                <a:solidFill>
                  <a:schemeClr val="tx1"/>
                </a:solidFill>
                <a:latin typeface="Arial" charset="0"/>
                <a:ea typeface="+mn-ea"/>
                <a:cs typeface="Arial" charset="0"/>
              </a:rPr>
              <a:t>	1</a:t>
            </a:r>
            <a:r>
              <a:rPr kumimoji="1" lang="en-US" sz="1200" kern="1200" baseline="30000" noProof="0" dirty="0" smtClean="0">
                <a:solidFill>
                  <a:schemeClr val="tx1"/>
                </a:solidFill>
                <a:latin typeface="Arial" charset="0"/>
                <a:ea typeface="+mn-ea"/>
                <a:cs typeface="Arial" charset="0"/>
              </a:rPr>
              <a:t>st</a:t>
            </a:r>
            <a:r>
              <a:rPr kumimoji="1" lang="en-US" sz="1200" kern="1200" noProof="0" dirty="0" smtClean="0">
                <a:solidFill>
                  <a:schemeClr val="tx1"/>
                </a:solidFill>
                <a:latin typeface="Arial" charset="0"/>
                <a:ea typeface="+mn-ea"/>
                <a:cs typeface="Arial" charset="0"/>
              </a:rPr>
              <a:t> with the internal</a:t>
            </a:r>
            <a:r>
              <a:rPr kumimoji="1" lang="en-US" sz="1200" kern="1200" baseline="0" noProof="0" dirty="0" smtClean="0">
                <a:solidFill>
                  <a:schemeClr val="tx1"/>
                </a:solidFill>
                <a:latin typeface="Arial" charset="0"/>
                <a:ea typeface="+mn-ea"/>
                <a:cs typeface="Arial" charset="0"/>
              </a:rPr>
              <a:t> part of the left foot on the step </a:t>
            </a:r>
          </a:p>
          <a:p>
            <a:pPr eaLnBrk="1" hangingPunct="1"/>
            <a:r>
              <a:rPr kumimoji="1" lang="en-US" sz="1200" kern="1200" noProof="0" dirty="0" smtClean="0">
                <a:solidFill>
                  <a:schemeClr val="tx1"/>
                </a:solidFill>
                <a:latin typeface="Arial" charset="0"/>
                <a:ea typeface="+mn-ea"/>
                <a:cs typeface="Arial" charset="0"/>
              </a:rPr>
              <a:t>	2</a:t>
            </a:r>
            <a:r>
              <a:rPr kumimoji="1" lang="en-US" sz="1200" kern="1200" baseline="30000" noProof="0" dirty="0" smtClean="0">
                <a:solidFill>
                  <a:schemeClr val="tx1"/>
                </a:solidFill>
                <a:latin typeface="Arial" charset="0"/>
                <a:ea typeface="+mn-ea"/>
                <a:cs typeface="Arial" charset="0"/>
              </a:rPr>
              <a:t>nd</a:t>
            </a:r>
            <a:r>
              <a:rPr kumimoji="1" lang="en-US" sz="1200" kern="1200" noProof="0" dirty="0" smtClean="0">
                <a:solidFill>
                  <a:schemeClr val="tx1"/>
                </a:solidFill>
                <a:latin typeface="Arial" charset="0"/>
                <a:ea typeface="+mn-ea"/>
                <a:cs typeface="Arial" charset="0"/>
              </a:rPr>
              <a:t> with the external</a:t>
            </a:r>
            <a:r>
              <a:rPr kumimoji="1" lang="en-US" sz="1200" kern="1200" baseline="0" noProof="0" dirty="0" smtClean="0">
                <a:solidFill>
                  <a:schemeClr val="tx1"/>
                </a:solidFill>
                <a:latin typeface="Arial" charset="0"/>
                <a:ea typeface="+mn-ea"/>
                <a:cs typeface="Arial" charset="0"/>
              </a:rPr>
              <a:t> part of the right foot on the step – same body direction as above</a:t>
            </a:r>
          </a:p>
          <a:p>
            <a:pPr eaLnBrk="1" hangingPunct="1"/>
            <a:r>
              <a:rPr kumimoji="1" lang="en-US" sz="1200" kern="1200" baseline="0" noProof="0" dirty="0" smtClean="0">
                <a:solidFill>
                  <a:schemeClr val="tx1"/>
                </a:solidFill>
                <a:latin typeface="Arial" charset="0"/>
                <a:ea typeface="+mn-ea"/>
                <a:cs typeface="Arial" charset="0"/>
              </a:rPr>
              <a:t>      Change for the opposite body direction</a:t>
            </a:r>
          </a:p>
          <a:p>
            <a:pPr eaLnBrk="1" hangingPunct="1"/>
            <a:r>
              <a:rPr kumimoji="1" lang="en-US" sz="1200" kern="1200" baseline="0" noProof="0" dirty="0" smtClean="0">
                <a:solidFill>
                  <a:schemeClr val="tx1"/>
                </a:solidFill>
                <a:latin typeface="Arial" charset="0"/>
                <a:ea typeface="+mn-ea"/>
                <a:cs typeface="Arial" charset="0"/>
              </a:rPr>
              <a:t>	3</a:t>
            </a:r>
            <a:r>
              <a:rPr kumimoji="1" lang="en-US" sz="1200" kern="1200" baseline="30000" noProof="0" dirty="0" smtClean="0">
                <a:solidFill>
                  <a:schemeClr val="tx1"/>
                </a:solidFill>
                <a:latin typeface="Arial" charset="0"/>
                <a:ea typeface="+mn-ea"/>
                <a:cs typeface="Arial" charset="0"/>
              </a:rPr>
              <a:t>rd</a:t>
            </a:r>
            <a:r>
              <a:rPr kumimoji="1" lang="en-US" sz="1200" kern="1200" baseline="0" noProof="0" dirty="0" smtClean="0">
                <a:solidFill>
                  <a:schemeClr val="tx1"/>
                </a:solidFill>
                <a:latin typeface="Arial" charset="0"/>
                <a:ea typeface="+mn-ea"/>
                <a:cs typeface="Arial" charset="0"/>
              </a:rPr>
              <a:t> </a:t>
            </a:r>
            <a:r>
              <a:rPr kumimoji="1" lang="en-US" sz="1200" kern="1200" noProof="0" dirty="0" smtClean="0">
                <a:solidFill>
                  <a:schemeClr val="tx1"/>
                </a:solidFill>
                <a:latin typeface="Arial" charset="0"/>
                <a:ea typeface="+mn-ea"/>
                <a:cs typeface="Arial" charset="0"/>
              </a:rPr>
              <a:t>with the internal</a:t>
            </a:r>
            <a:r>
              <a:rPr kumimoji="1" lang="en-US" sz="1200" kern="1200" baseline="0" noProof="0" dirty="0" smtClean="0">
                <a:solidFill>
                  <a:schemeClr val="tx1"/>
                </a:solidFill>
                <a:latin typeface="Arial" charset="0"/>
                <a:ea typeface="+mn-ea"/>
                <a:cs typeface="Arial" charset="0"/>
              </a:rPr>
              <a:t> part of the right foot on the step </a:t>
            </a:r>
          </a:p>
          <a:p>
            <a:pPr eaLnBrk="1" hangingPunct="1"/>
            <a:r>
              <a:rPr kumimoji="1" lang="en-US" sz="1200" kern="1200" noProof="0" dirty="0" smtClean="0">
                <a:solidFill>
                  <a:schemeClr val="tx1"/>
                </a:solidFill>
                <a:latin typeface="Arial" charset="0"/>
                <a:ea typeface="+mn-ea"/>
                <a:cs typeface="Arial" charset="0"/>
              </a:rPr>
              <a:t>	4</a:t>
            </a:r>
            <a:r>
              <a:rPr kumimoji="1" lang="en-US" sz="1200" kern="1200" baseline="30000" noProof="0" dirty="0" smtClean="0">
                <a:solidFill>
                  <a:schemeClr val="tx1"/>
                </a:solidFill>
                <a:latin typeface="Arial" charset="0"/>
                <a:ea typeface="+mn-ea"/>
                <a:cs typeface="Arial" charset="0"/>
              </a:rPr>
              <a:t>th</a:t>
            </a:r>
            <a:r>
              <a:rPr kumimoji="1" lang="en-US" sz="1200" kern="1200" baseline="0" noProof="0" dirty="0" smtClean="0">
                <a:solidFill>
                  <a:schemeClr val="tx1"/>
                </a:solidFill>
                <a:latin typeface="Arial" charset="0"/>
                <a:ea typeface="+mn-ea"/>
                <a:cs typeface="Arial" charset="0"/>
              </a:rPr>
              <a:t> </a:t>
            </a:r>
            <a:r>
              <a:rPr kumimoji="1" lang="en-US" sz="1200" kern="1200" noProof="0" dirty="0" smtClean="0">
                <a:solidFill>
                  <a:schemeClr val="tx1"/>
                </a:solidFill>
                <a:latin typeface="Arial" charset="0"/>
                <a:ea typeface="+mn-ea"/>
                <a:cs typeface="Arial" charset="0"/>
              </a:rPr>
              <a:t>with the external</a:t>
            </a:r>
            <a:r>
              <a:rPr kumimoji="1" lang="en-US" sz="1200" kern="1200" baseline="0" noProof="0" dirty="0" smtClean="0">
                <a:solidFill>
                  <a:schemeClr val="tx1"/>
                </a:solidFill>
                <a:latin typeface="Arial" charset="0"/>
                <a:ea typeface="+mn-ea"/>
                <a:cs typeface="Arial" charset="0"/>
              </a:rPr>
              <a:t> part of the left foot on the step – same body direction as above</a:t>
            </a:r>
          </a:p>
          <a:p>
            <a:pPr eaLnBrk="1" hangingPunct="1"/>
            <a:r>
              <a:rPr kumimoji="1" lang="en-US" sz="1200" kern="1200" noProof="0" dirty="0" smtClean="0">
                <a:solidFill>
                  <a:schemeClr val="tx1"/>
                </a:solidFill>
                <a:latin typeface="Arial" charset="0"/>
                <a:ea typeface="+mn-ea"/>
                <a:cs typeface="Arial" charset="0"/>
              </a:rPr>
              <a:t>Right:	reverse plane – Do not do it in case of pain in the lower back – To be done on </a:t>
            </a:r>
            <a:endParaRPr lang="en-GB" noProof="0" dirty="0" smtClean="0"/>
          </a:p>
          <a:p>
            <a:pPr eaLnBrk="1" hangingPunct="1"/>
            <a:endParaRPr lang="es-ES" dirty="0" smtClean="0"/>
          </a:p>
        </p:txBody>
      </p:sp>
    </p:spTree>
    <p:extLst>
      <p:ext uri="{BB962C8B-B14F-4D97-AF65-F5344CB8AC3E}">
        <p14:creationId xmlns:p14="http://schemas.microsoft.com/office/powerpoint/2010/main" val="896877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19</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endParaRPr lang="es-ES" dirty="0" smtClean="0"/>
          </a:p>
        </p:txBody>
      </p:sp>
    </p:spTree>
    <p:extLst>
      <p:ext uri="{BB962C8B-B14F-4D97-AF65-F5344CB8AC3E}">
        <p14:creationId xmlns:p14="http://schemas.microsoft.com/office/powerpoint/2010/main" val="2500010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2</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lvl="0" hangingPunct="0">
              <a:buFont typeface="Arial" charset="0"/>
              <a:buChar char="•"/>
            </a:pPr>
            <a:r>
              <a:rPr lang="en-US" sz="1200" dirty="0" smtClean="0">
                <a:solidFill>
                  <a:schemeClr val="bg1"/>
                </a:solidFill>
              </a:rPr>
              <a:t>A good efficiency of the cardio circulating functionality to maintain or restore as fast as possible a Homeostasis condition.</a:t>
            </a:r>
            <a:endParaRPr lang="fr-CH" sz="1200" dirty="0" smtClean="0">
              <a:solidFill>
                <a:schemeClr val="bg1"/>
              </a:solidFill>
            </a:endParaRPr>
          </a:p>
          <a:p>
            <a:pPr lvl="0" hangingPunct="0">
              <a:buFont typeface="Arial" charset="0"/>
              <a:buChar char="•"/>
            </a:pPr>
            <a:r>
              <a:rPr lang="en-US" sz="1200" dirty="0" smtClean="0">
                <a:solidFill>
                  <a:schemeClr val="bg1"/>
                </a:solidFill>
              </a:rPr>
              <a:t>A control as much as possible ergonomic (effective and precise) of the whole vertical support apparatus from the head to the feet through all the kinetic chain articulations.</a:t>
            </a:r>
          </a:p>
          <a:p>
            <a:pPr lvl="0" hangingPunct="0">
              <a:buFont typeface="Arial" charset="0"/>
              <a:buChar char="•"/>
            </a:pPr>
            <a:r>
              <a:rPr lang="en-US" sz="1200" dirty="0" smtClean="0">
                <a:solidFill>
                  <a:schemeClr val="bg1"/>
                </a:solidFill>
              </a:rPr>
              <a:t>The control on the body axis considered as active (the horizontal one) which is in fact the complex to touch with the bow.</a:t>
            </a:r>
          </a:p>
          <a:p>
            <a:pPr>
              <a:buFont typeface="Arial" charset="0"/>
              <a:buChar char="•"/>
            </a:pPr>
            <a:r>
              <a:rPr lang="en-US" sz="1200" dirty="0" smtClean="0">
                <a:solidFill>
                  <a:schemeClr val="bg1"/>
                </a:solidFill>
              </a:rPr>
              <a:t>An excellent conditioning of the self- acceptor and hetero-acceptor channels and so of all mechanical and sensorial receivers which allow the handling of the great number of endogen and hexogen elements with absolute precision and for long periods of time.</a:t>
            </a:r>
          </a:p>
          <a:p>
            <a:pPr marL="0" marR="0" lvl="0" indent="0" algn="l" defTabSz="914400" rtl="0" eaLnBrk="0" fontAlgn="base" latinLnBrk="0" hangingPunct="0">
              <a:lnSpc>
                <a:spcPct val="100000"/>
              </a:lnSpc>
              <a:spcBef>
                <a:spcPct val="30000"/>
              </a:spcBef>
              <a:spcAft>
                <a:spcPct val="0"/>
              </a:spcAft>
              <a:buClrTx/>
              <a:buSzTx/>
              <a:buFont typeface="Arial" charset="0"/>
              <a:buChar char="•"/>
              <a:tabLst/>
              <a:defRPr/>
            </a:pPr>
            <a:r>
              <a:rPr lang="en-US" sz="1200" dirty="0" smtClean="0">
                <a:solidFill>
                  <a:schemeClr val="bg1"/>
                </a:solidFill>
              </a:rPr>
              <a:t>A good join mobility and an equally good flexibility.</a:t>
            </a:r>
          </a:p>
        </p:txBody>
      </p:sp>
    </p:spTree>
    <p:extLst>
      <p:ext uri="{BB962C8B-B14F-4D97-AF65-F5344CB8AC3E}">
        <p14:creationId xmlns:p14="http://schemas.microsoft.com/office/powerpoint/2010/main" val="14850753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20</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endParaRPr lang="es-ES" dirty="0" smtClean="0"/>
          </a:p>
        </p:txBody>
      </p:sp>
    </p:spTree>
    <p:extLst>
      <p:ext uri="{BB962C8B-B14F-4D97-AF65-F5344CB8AC3E}">
        <p14:creationId xmlns:p14="http://schemas.microsoft.com/office/powerpoint/2010/main" val="1225522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21</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endParaRPr lang="es-ES" dirty="0" smtClean="0"/>
          </a:p>
        </p:txBody>
      </p:sp>
    </p:spTree>
    <p:extLst>
      <p:ext uri="{BB962C8B-B14F-4D97-AF65-F5344CB8AC3E}">
        <p14:creationId xmlns:p14="http://schemas.microsoft.com/office/powerpoint/2010/main" val="1914540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22</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r>
              <a:rPr lang="en-GB" b="0" noProof="0" dirty="0" smtClean="0">
                <a:solidFill>
                  <a:schemeClr val="bg1"/>
                </a:solidFill>
              </a:rPr>
              <a:t>MINIMUM 3 sessions per week, during 4 weeks at least.  During a session, switch</a:t>
            </a:r>
            <a:r>
              <a:rPr lang="en-GB" b="0" baseline="0" noProof="0" dirty="0" smtClean="0">
                <a:solidFill>
                  <a:schemeClr val="bg1"/>
                </a:solidFill>
              </a:rPr>
              <a:t> to another board quite often. </a:t>
            </a:r>
            <a:endParaRPr lang="en-GB" b="0" noProof="0" dirty="0" smtClean="0">
              <a:solidFill>
                <a:schemeClr val="bg1"/>
              </a:solidFill>
            </a:endParaRPr>
          </a:p>
          <a:p>
            <a:r>
              <a:rPr lang="en-GB" b="0" noProof="0" dirty="0" smtClean="0">
                <a:solidFill>
                  <a:schemeClr val="bg1"/>
                </a:solidFill>
              </a:rPr>
              <a:t>40 minutes</a:t>
            </a:r>
            <a:r>
              <a:rPr lang="en-GB" b="0" baseline="0" noProof="0" dirty="0" smtClean="0">
                <a:solidFill>
                  <a:schemeClr val="bg1"/>
                </a:solidFill>
              </a:rPr>
              <a:t> </a:t>
            </a:r>
            <a:r>
              <a:rPr lang="en-GB" b="0" noProof="0" dirty="0" smtClean="0">
                <a:solidFill>
                  <a:schemeClr val="bg1"/>
                </a:solidFill>
              </a:rPr>
              <a:t>the 1</a:t>
            </a:r>
            <a:r>
              <a:rPr lang="en-GB" b="0" baseline="30000" noProof="0" dirty="0" smtClean="0">
                <a:solidFill>
                  <a:schemeClr val="bg1"/>
                </a:solidFill>
              </a:rPr>
              <a:t>st</a:t>
            </a:r>
            <a:r>
              <a:rPr lang="en-GB" b="0" noProof="0" dirty="0" smtClean="0">
                <a:solidFill>
                  <a:schemeClr val="bg1"/>
                </a:solidFill>
              </a:rPr>
              <a:t> week – 45 minutes</a:t>
            </a:r>
            <a:r>
              <a:rPr lang="en-GB" b="0" baseline="0" noProof="0" dirty="0" smtClean="0">
                <a:solidFill>
                  <a:schemeClr val="bg1"/>
                </a:solidFill>
              </a:rPr>
              <a:t> </a:t>
            </a:r>
            <a:r>
              <a:rPr lang="en-GB" b="0" noProof="0" dirty="0" smtClean="0">
                <a:solidFill>
                  <a:schemeClr val="bg1"/>
                </a:solidFill>
              </a:rPr>
              <a:t>the 2</a:t>
            </a:r>
            <a:r>
              <a:rPr lang="en-GB" b="0" baseline="30000" noProof="0" dirty="0" smtClean="0">
                <a:solidFill>
                  <a:schemeClr val="bg1"/>
                </a:solidFill>
              </a:rPr>
              <a:t>nd</a:t>
            </a:r>
            <a:r>
              <a:rPr lang="en-GB" b="0" baseline="0" noProof="0" dirty="0" smtClean="0">
                <a:solidFill>
                  <a:schemeClr val="bg1"/>
                </a:solidFill>
              </a:rPr>
              <a:t> </a:t>
            </a:r>
            <a:r>
              <a:rPr lang="en-GB" b="0" noProof="0" dirty="0" smtClean="0">
                <a:solidFill>
                  <a:schemeClr val="bg1"/>
                </a:solidFill>
              </a:rPr>
              <a:t>week – 50 minutes</a:t>
            </a:r>
            <a:r>
              <a:rPr lang="en-GB" b="0" baseline="0" noProof="0" dirty="0" smtClean="0">
                <a:solidFill>
                  <a:schemeClr val="bg1"/>
                </a:solidFill>
              </a:rPr>
              <a:t> </a:t>
            </a:r>
            <a:r>
              <a:rPr lang="en-GB" b="0" noProof="0" dirty="0" smtClean="0">
                <a:solidFill>
                  <a:schemeClr val="bg1"/>
                </a:solidFill>
              </a:rPr>
              <a:t>the 3</a:t>
            </a:r>
            <a:r>
              <a:rPr lang="en-GB" b="0" baseline="30000" noProof="0" dirty="0" smtClean="0">
                <a:solidFill>
                  <a:schemeClr val="bg1"/>
                </a:solidFill>
              </a:rPr>
              <a:t>rd</a:t>
            </a:r>
            <a:r>
              <a:rPr lang="en-GB" b="0" noProof="0" dirty="0" smtClean="0">
                <a:solidFill>
                  <a:schemeClr val="bg1"/>
                </a:solidFill>
              </a:rPr>
              <a:t> week – 55 minutes</a:t>
            </a:r>
            <a:r>
              <a:rPr lang="en-GB" b="0" baseline="0" noProof="0" dirty="0" smtClean="0">
                <a:solidFill>
                  <a:schemeClr val="bg1"/>
                </a:solidFill>
              </a:rPr>
              <a:t> </a:t>
            </a:r>
            <a:r>
              <a:rPr lang="en-GB" b="0" noProof="0" dirty="0" smtClean="0">
                <a:solidFill>
                  <a:schemeClr val="bg1"/>
                </a:solidFill>
              </a:rPr>
              <a:t>the 4</a:t>
            </a:r>
            <a:r>
              <a:rPr lang="en-GB" b="0" baseline="30000" noProof="0" dirty="0" smtClean="0">
                <a:solidFill>
                  <a:schemeClr val="bg1"/>
                </a:solidFill>
              </a:rPr>
              <a:t>th</a:t>
            </a:r>
            <a:r>
              <a:rPr lang="en-GB" b="0" baseline="0" noProof="0" dirty="0" smtClean="0">
                <a:solidFill>
                  <a:schemeClr val="bg1"/>
                </a:solidFill>
              </a:rPr>
              <a:t> </a:t>
            </a:r>
            <a:r>
              <a:rPr lang="en-GB" b="0" noProof="0" dirty="0" smtClean="0">
                <a:solidFill>
                  <a:schemeClr val="bg1"/>
                </a:solidFill>
              </a:rPr>
              <a:t>week – 1 hour the 5th.</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noProof="0" dirty="0" smtClean="0">
                <a:solidFill>
                  <a:schemeClr val="bg1"/>
                </a:solidFill>
              </a:rPr>
              <a:t>Top left: left archer is shooting from a board laid on an</a:t>
            </a:r>
            <a:r>
              <a:rPr lang="en-GB" b="0" baseline="0" noProof="0" dirty="0" smtClean="0">
                <a:solidFill>
                  <a:schemeClr val="bg1"/>
                </a:solidFill>
              </a:rPr>
              <a:t> </a:t>
            </a:r>
            <a:r>
              <a:rPr kumimoji="1" lang="en-GB" sz="1200" kern="1200" noProof="0" dirty="0" smtClean="0">
                <a:solidFill>
                  <a:schemeClr val="tx1"/>
                </a:solidFill>
                <a:latin typeface="Arial" charset="0"/>
                <a:ea typeface="+mn-ea"/>
                <a:cs typeface="Arial" charset="0"/>
              </a:rPr>
              <a:t>8” few inflated tube (480/400-8". A 10" inner tube is also acceptable)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GB" sz="1200" kern="1200" noProof="0" dirty="0" smtClean="0">
                <a:solidFill>
                  <a:schemeClr val="tx1"/>
                </a:solidFill>
                <a:latin typeface="Arial" charset="0"/>
                <a:ea typeface="+mn-ea"/>
                <a:cs typeface="Arial" charset="0"/>
              </a:rPr>
              <a:t>Top</a:t>
            </a:r>
            <a:r>
              <a:rPr kumimoji="1" lang="en-GB" sz="1200" kern="1200" baseline="0" noProof="0" dirty="0" smtClean="0">
                <a:solidFill>
                  <a:schemeClr val="tx1"/>
                </a:solidFill>
                <a:latin typeface="Arial" charset="0"/>
                <a:ea typeface="+mn-ea"/>
                <a:cs typeface="Arial" charset="0"/>
              </a:rPr>
              <a:t> middle:	missing picture – archer shooting from inflated pads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GB" sz="1200" kern="1200" baseline="0" noProof="0" dirty="0" smtClean="0">
                <a:solidFill>
                  <a:schemeClr val="tx1"/>
                </a:solidFill>
                <a:latin typeface="Arial" charset="0"/>
                <a:ea typeface="+mn-ea"/>
                <a:cs typeface="Arial" charset="0"/>
              </a:rPr>
              <a:t>2 pictures on the right:	self explanatory. The coach should have several sizes of wobbling « disks ». Those disks should be screwed (not nailed) in order to easily change the wobbling difficulty. The surface of the top board should be rough (not slippery)</a:t>
            </a:r>
            <a:endParaRPr kumimoji="1" lang="en-GB" sz="1200" kern="1200" noProof="0" dirty="0" smtClean="0">
              <a:solidFill>
                <a:schemeClr val="tx1"/>
              </a:solidFill>
              <a:latin typeface="Arial" charset="0"/>
              <a:ea typeface="+mn-ea"/>
              <a:cs typeface="Arial" charset="0"/>
            </a:endParaRPr>
          </a:p>
          <a:p>
            <a:r>
              <a:rPr lang="en-GB" b="0" baseline="0" noProof="0" dirty="0" smtClean="0">
                <a:solidFill>
                  <a:schemeClr val="bg1"/>
                </a:solidFill>
              </a:rPr>
              <a:t>Bottom left:	A popular measurement of the archer’s stability.</a:t>
            </a:r>
            <a:endParaRPr lang="en-GB" b="0" noProof="0" dirty="0" smtClean="0">
              <a:solidFill>
                <a:schemeClr val="bg1"/>
              </a:solidFill>
            </a:endParaRPr>
          </a:p>
          <a:p>
            <a:pPr eaLnBrk="1" hangingPunct="1"/>
            <a:endParaRPr lang="en-GB" noProof="0" dirty="0" smtClean="0"/>
          </a:p>
        </p:txBody>
      </p:sp>
    </p:spTree>
    <p:extLst>
      <p:ext uri="{BB962C8B-B14F-4D97-AF65-F5344CB8AC3E}">
        <p14:creationId xmlns:p14="http://schemas.microsoft.com/office/powerpoint/2010/main" val="1408488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23</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endParaRPr lang="es-ES" dirty="0" smtClean="0"/>
          </a:p>
        </p:txBody>
      </p:sp>
    </p:spTree>
    <p:extLst>
      <p:ext uri="{BB962C8B-B14F-4D97-AF65-F5344CB8AC3E}">
        <p14:creationId xmlns:p14="http://schemas.microsoft.com/office/powerpoint/2010/main" val="21332618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24</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endParaRPr lang="es-ES" dirty="0" smtClean="0"/>
          </a:p>
        </p:txBody>
      </p:sp>
    </p:spTree>
    <p:extLst>
      <p:ext uri="{BB962C8B-B14F-4D97-AF65-F5344CB8AC3E}">
        <p14:creationId xmlns:p14="http://schemas.microsoft.com/office/powerpoint/2010/main" val="5998651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25</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endParaRPr lang="es-ES" dirty="0" smtClean="0"/>
          </a:p>
        </p:txBody>
      </p:sp>
    </p:spTree>
    <p:extLst>
      <p:ext uri="{BB962C8B-B14F-4D97-AF65-F5344CB8AC3E}">
        <p14:creationId xmlns:p14="http://schemas.microsoft.com/office/powerpoint/2010/main" val="7596102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26</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endParaRPr lang="es-ES" dirty="0" smtClean="0"/>
          </a:p>
        </p:txBody>
      </p:sp>
    </p:spTree>
    <p:extLst>
      <p:ext uri="{BB962C8B-B14F-4D97-AF65-F5344CB8AC3E}">
        <p14:creationId xmlns:p14="http://schemas.microsoft.com/office/powerpoint/2010/main" val="2136801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27</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endParaRPr lang="es-ES" dirty="0" smtClean="0"/>
          </a:p>
        </p:txBody>
      </p:sp>
    </p:spTree>
    <p:extLst>
      <p:ext uri="{BB962C8B-B14F-4D97-AF65-F5344CB8AC3E}">
        <p14:creationId xmlns:p14="http://schemas.microsoft.com/office/powerpoint/2010/main" val="25635356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28</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r>
              <a:rPr lang="en-GB" noProof="0" dirty="0" smtClean="0"/>
              <a:t>To</a:t>
            </a:r>
            <a:r>
              <a:rPr lang="en-GB" baseline="0" noProof="0" dirty="0" smtClean="0"/>
              <a:t> lower the shoulders</a:t>
            </a:r>
            <a:endParaRPr lang="en-GB" noProof="0" dirty="0" smtClean="0"/>
          </a:p>
        </p:txBody>
      </p:sp>
    </p:spTree>
    <p:extLst>
      <p:ext uri="{BB962C8B-B14F-4D97-AF65-F5344CB8AC3E}">
        <p14:creationId xmlns:p14="http://schemas.microsoft.com/office/powerpoint/2010/main" val="26920051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29</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endParaRPr lang="es-ES" dirty="0" smtClean="0"/>
          </a:p>
        </p:txBody>
      </p:sp>
    </p:spTree>
    <p:extLst>
      <p:ext uri="{BB962C8B-B14F-4D97-AF65-F5344CB8AC3E}">
        <p14:creationId xmlns:p14="http://schemas.microsoft.com/office/powerpoint/2010/main" val="1333174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3</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endParaRPr lang="es-ES" dirty="0" smtClean="0"/>
          </a:p>
        </p:txBody>
      </p:sp>
    </p:spTree>
    <p:extLst>
      <p:ext uri="{BB962C8B-B14F-4D97-AF65-F5344CB8AC3E}">
        <p14:creationId xmlns:p14="http://schemas.microsoft.com/office/powerpoint/2010/main" val="35162558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30</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endParaRPr lang="es-ES" dirty="0" smtClean="0"/>
          </a:p>
        </p:txBody>
      </p:sp>
    </p:spTree>
    <p:extLst>
      <p:ext uri="{BB962C8B-B14F-4D97-AF65-F5344CB8AC3E}">
        <p14:creationId xmlns:p14="http://schemas.microsoft.com/office/powerpoint/2010/main" val="42812439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31</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endParaRPr lang="es-ES" dirty="0" smtClean="0"/>
          </a:p>
        </p:txBody>
      </p:sp>
    </p:spTree>
    <p:extLst>
      <p:ext uri="{BB962C8B-B14F-4D97-AF65-F5344CB8AC3E}">
        <p14:creationId xmlns:p14="http://schemas.microsoft.com/office/powerpoint/2010/main" val="784654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32</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endParaRPr lang="es-ES" dirty="0" smtClean="0"/>
          </a:p>
        </p:txBody>
      </p:sp>
    </p:spTree>
    <p:extLst>
      <p:ext uri="{BB962C8B-B14F-4D97-AF65-F5344CB8AC3E}">
        <p14:creationId xmlns:p14="http://schemas.microsoft.com/office/powerpoint/2010/main" val="1683315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33</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endParaRPr lang="es-ES" dirty="0" smtClean="0"/>
          </a:p>
        </p:txBody>
      </p:sp>
    </p:spTree>
    <p:extLst>
      <p:ext uri="{BB962C8B-B14F-4D97-AF65-F5344CB8AC3E}">
        <p14:creationId xmlns:p14="http://schemas.microsoft.com/office/powerpoint/2010/main" val="18655884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34</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endParaRPr lang="es-ES" dirty="0" smtClean="0"/>
          </a:p>
        </p:txBody>
      </p:sp>
    </p:spTree>
    <p:extLst>
      <p:ext uri="{BB962C8B-B14F-4D97-AF65-F5344CB8AC3E}">
        <p14:creationId xmlns:p14="http://schemas.microsoft.com/office/powerpoint/2010/main" val="15119212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FD99B2D1-103A-438F-A800-85F7FD451632}" type="slidenum">
              <a:rPr lang="en-US" smtClean="0"/>
              <a:pPr/>
              <a:t>35</a:t>
            </a:fld>
            <a:endParaRPr lang="en-US" dirty="0" smtClean="0"/>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p:spPr>
        <p:txBody>
          <a:bodyPr/>
          <a:lstStyle/>
          <a:p>
            <a:pPr eaLnBrk="1" hangingPunct="1"/>
            <a:r>
              <a:rPr lang="en-GB" noProof="0" dirty="0" smtClean="0"/>
              <a:t>This table of equivalency is self-explanatory</a:t>
            </a:r>
          </a:p>
        </p:txBody>
      </p:sp>
    </p:spTree>
    <p:extLst>
      <p:ext uri="{BB962C8B-B14F-4D97-AF65-F5344CB8AC3E}">
        <p14:creationId xmlns:p14="http://schemas.microsoft.com/office/powerpoint/2010/main" val="28594262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36</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r>
              <a:rPr kumimoji="1" lang="en-US" sz="1200" kern="1200" dirty="0" smtClean="0">
                <a:solidFill>
                  <a:schemeClr val="tx1"/>
                </a:solidFill>
                <a:latin typeface="Verdana" pitchFamily="34" charset="0"/>
                <a:ea typeface="Verdana" pitchFamily="34" charset="0"/>
                <a:cs typeface="Verdana" pitchFamily="34" charset="0"/>
              </a:rPr>
              <a:t>Left:	</a:t>
            </a:r>
            <a:r>
              <a:rPr kumimoji="1" lang="en-CA" sz="1200" kern="1200" dirty="0" smtClean="0">
                <a:solidFill>
                  <a:schemeClr val="tx1"/>
                </a:solidFill>
                <a:latin typeface="Arial" charset="0"/>
                <a:ea typeface="+mn-ea"/>
                <a:cs typeface="Arial" charset="0"/>
              </a:rPr>
              <a:t>2 meter long band</a:t>
            </a:r>
            <a:r>
              <a:rPr kumimoji="1" lang="en-CA" sz="1200" kern="1200" baseline="0" dirty="0" smtClean="0">
                <a:solidFill>
                  <a:schemeClr val="tx1"/>
                </a:solidFill>
                <a:latin typeface="Arial" charset="0"/>
                <a:ea typeface="+mn-ea"/>
                <a:cs typeface="Arial" charset="0"/>
              </a:rPr>
              <a:t> – </a:t>
            </a:r>
            <a:r>
              <a:rPr kumimoji="1" lang="en-CA" sz="1200" kern="1200" dirty="0" smtClean="0">
                <a:solidFill>
                  <a:schemeClr val="tx1"/>
                </a:solidFill>
                <a:latin typeface="Arial" charset="0"/>
                <a:ea typeface="+mn-ea"/>
                <a:cs typeface="Arial" charset="0"/>
              </a:rPr>
              <a:t>Women:¾” wide -	Men: 1” wide</a:t>
            </a:r>
            <a:endParaRPr kumimoji="1" lang="fr-CH" sz="1200" kern="1200" dirty="0" smtClean="0">
              <a:solidFill>
                <a:schemeClr val="tx1"/>
              </a:solidFill>
              <a:latin typeface="Arial" charset="0"/>
              <a:ea typeface="+mn-ea"/>
              <a:cs typeface="Arial" charset="0"/>
            </a:endParaRPr>
          </a:p>
          <a:p>
            <a:pPr lvl="0"/>
            <a:r>
              <a:rPr kumimoji="1" lang="en-CA" sz="1200" kern="1200" dirty="0" smtClean="0">
                <a:solidFill>
                  <a:schemeClr val="tx1"/>
                </a:solidFill>
                <a:latin typeface="Arial" charset="0"/>
                <a:ea typeface="+mn-ea"/>
                <a:cs typeface="Arial" charset="0"/>
              </a:rPr>
              <a:t>Chose a good quality elastic band (transversally stripped), you can buy it at a notion store. Adjust the length that provides the proper stiffness for the archer.</a:t>
            </a:r>
            <a:endParaRPr kumimoji="1" lang="fr-CH" sz="1200" kern="1200" dirty="0" smtClean="0">
              <a:solidFill>
                <a:schemeClr val="tx1"/>
              </a:solidFill>
              <a:latin typeface="Arial" charset="0"/>
              <a:ea typeface="+mn-ea"/>
              <a:cs typeface="Arial" charset="0"/>
            </a:endParaRPr>
          </a:p>
          <a:p>
            <a:r>
              <a:rPr kumimoji="1" lang="en-US" sz="1200" kern="1200" dirty="0" smtClean="0">
                <a:solidFill>
                  <a:schemeClr val="tx1"/>
                </a:solidFill>
                <a:latin typeface="Verdana" pitchFamily="34" charset="0"/>
                <a:ea typeface="Verdana" pitchFamily="34" charset="0"/>
                <a:cs typeface="Verdana" pitchFamily="34" charset="0"/>
              </a:rPr>
              <a:t>Right:	We do not see well the band on the bow wrist. Recommended additional weight:</a:t>
            </a:r>
            <a:endParaRPr kumimoji="1" lang="fr-CH" sz="1200" kern="1200" dirty="0" smtClean="0">
              <a:solidFill>
                <a:schemeClr val="tx1"/>
              </a:solidFill>
              <a:latin typeface="Verdana" pitchFamily="34" charset="0"/>
              <a:ea typeface="Verdana" pitchFamily="34" charset="0"/>
              <a:cs typeface="Verdana" pitchFamily="34" charset="0"/>
            </a:endParaRPr>
          </a:p>
          <a:p>
            <a:pPr lvl="0"/>
            <a:r>
              <a:rPr kumimoji="1" lang="en-CA" sz="1200" kern="1200" dirty="0" smtClean="0">
                <a:solidFill>
                  <a:schemeClr val="tx1"/>
                </a:solidFill>
                <a:latin typeface="Verdana" pitchFamily="34" charset="0"/>
                <a:ea typeface="Verdana" pitchFamily="34" charset="0"/>
                <a:cs typeface="Verdana" pitchFamily="34" charset="0"/>
              </a:rPr>
              <a:t>	Recurve girls = ½ #</a:t>
            </a:r>
            <a:endParaRPr kumimoji="1" lang="fr-CH" sz="1200" kern="1200" dirty="0" smtClean="0">
              <a:solidFill>
                <a:schemeClr val="tx1"/>
              </a:solidFill>
              <a:latin typeface="Verdana" pitchFamily="34" charset="0"/>
              <a:ea typeface="Verdana" pitchFamily="34" charset="0"/>
              <a:cs typeface="Verdana" pitchFamily="34" charset="0"/>
            </a:endParaRPr>
          </a:p>
          <a:p>
            <a:pPr lvl="0"/>
            <a:r>
              <a:rPr kumimoji="1" lang="en-CA" sz="1200" kern="1200" dirty="0" smtClean="0">
                <a:solidFill>
                  <a:schemeClr val="tx1"/>
                </a:solidFill>
                <a:latin typeface="Verdana" pitchFamily="34" charset="0"/>
                <a:ea typeface="Verdana" pitchFamily="34" charset="0"/>
                <a:cs typeface="Verdana" pitchFamily="34" charset="0"/>
              </a:rPr>
              <a:t>	Recurve women &amp; boys, and Compound girls = ¾ #</a:t>
            </a:r>
            <a:endParaRPr kumimoji="1" lang="fr-CH" sz="1200" kern="1200" dirty="0" smtClean="0">
              <a:solidFill>
                <a:schemeClr val="tx1"/>
              </a:solidFill>
              <a:latin typeface="Verdana" pitchFamily="34" charset="0"/>
              <a:ea typeface="Verdana" pitchFamily="34" charset="0"/>
              <a:cs typeface="Verdana" pitchFamily="34" charset="0"/>
            </a:endParaRPr>
          </a:p>
          <a:p>
            <a:pPr lvl="0"/>
            <a:r>
              <a:rPr kumimoji="1" lang="en-CA" sz="1200" kern="1200" dirty="0" smtClean="0">
                <a:solidFill>
                  <a:schemeClr val="tx1"/>
                </a:solidFill>
                <a:latin typeface="Verdana" pitchFamily="34" charset="0"/>
                <a:ea typeface="Verdana" pitchFamily="34" charset="0"/>
                <a:cs typeface="Verdana" pitchFamily="34" charset="0"/>
              </a:rPr>
              <a:t>	Recurve men and Compound women &amp; boys = 1 #</a:t>
            </a:r>
            <a:endParaRPr kumimoji="1" lang="fr-CH" sz="1200" kern="1200" dirty="0" smtClean="0">
              <a:solidFill>
                <a:schemeClr val="tx1"/>
              </a:solidFill>
              <a:latin typeface="Verdana" pitchFamily="34" charset="0"/>
              <a:ea typeface="Verdana" pitchFamily="34" charset="0"/>
              <a:cs typeface="Verdana" pitchFamily="34" charset="0"/>
            </a:endParaRPr>
          </a:p>
          <a:p>
            <a:pPr lvl="0"/>
            <a:r>
              <a:rPr kumimoji="1" lang="en-CA" sz="1200" kern="1200" dirty="0" smtClean="0">
                <a:solidFill>
                  <a:schemeClr val="tx1"/>
                </a:solidFill>
                <a:latin typeface="Verdana" pitchFamily="34" charset="0"/>
                <a:ea typeface="Verdana" pitchFamily="34" charset="0"/>
                <a:cs typeface="Verdana" pitchFamily="34" charset="0"/>
              </a:rPr>
              <a:t>	Compound men = 1.5 #</a:t>
            </a:r>
            <a:endParaRPr kumimoji="1" lang="fr-CH" sz="1200" kern="1200" dirty="0" smtClean="0">
              <a:solidFill>
                <a:schemeClr val="tx1"/>
              </a:solidFill>
              <a:latin typeface="Verdana" pitchFamily="34" charset="0"/>
              <a:ea typeface="Verdana" pitchFamily="34" charset="0"/>
              <a:cs typeface="Verdana" pitchFamily="34" charset="0"/>
            </a:endParaRPr>
          </a:p>
          <a:p>
            <a:pPr eaLnBrk="1" hangingPunct="1"/>
            <a:endParaRPr lang="es-ES" dirty="0" smtClean="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5582494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37</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r>
              <a:rPr kumimoji="1" lang="en-GB" sz="1200" kern="1200" noProof="0" dirty="0" smtClean="0">
                <a:solidFill>
                  <a:schemeClr val="tx1"/>
                </a:solidFill>
                <a:latin typeface="Verdana" pitchFamily="34" charset="0"/>
                <a:ea typeface="Verdana" pitchFamily="34" charset="0"/>
                <a:cs typeface="Verdana" pitchFamily="34" charset="0"/>
              </a:rPr>
              <a:t>Simply with an heavier bow / limbs</a:t>
            </a:r>
          </a:p>
          <a:p>
            <a:r>
              <a:rPr kumimoji="1" lang="en-GB" sz="1200" kern="1200" noProof="0" dirty="0" smtClean="0">
                <a:solidFill>
                  <a:schemeClr val="tx1"/>
                </a:solidFill>
                <a:latin typeface="Verdana" pitchFamily="34" charset="0"/>
                <a:ea typeface="Verdana" pitchFamily="34" charset="0"/>
                <a:cs typeface="Verdana" pitchFamily="34" charset="0"/>
              </a:rPr>
              <a:t>Left:	Self-explanatory. There is a possibility of shooting</a:t>
            </a:r>
            <a:r>
              <a:rPr kumimoji="1" lang="en-GB" sz="1200" kern="1200" baseline="0" noProof="0" dirty="0" smtClean="0">
                <a:solidFill>
                  <a:schemeClr val="tx1"/>
                </a:solidFill>
                <a:latin typeface="Verdana" pitchFamily="34" charset="0"/>
                <a:ea typeface="Verdana" pitchFamily="34" charset="0"/>
                <a:cs typeface="Verdana" pitchFamily="34" charset="0"/>
              </a:rPr>
              <a:t> with such a device, but it is not very convenient.</a:t>
            </a:r>
          </a:p>
          <a:p>
            <a:r>
              <a:rPr kumimoji="1" lang="en-GB" sz="1200" kern="1200" baseline="0" noProof="0" dirty="0" smtClean="0">
                <a:solidFill>
                  <a:schemeClr val="tx1"/>
                </a:solidFill>
                <a:latin typeface="Verdana" pitchFamily="34" charset="0"/>
                <a:ea typeface="Verdana" pitchFamily="34" charset="0"/>
                <a:cs typeface="Verdana" pitchFamily="34" charset="0"/>
              </a:rPr>
              <a:t>Centre:	Missing picture. It is more convenient to shoot with this setup than the one on the left.</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GB" sz="1200" kern="1200" baseline="0" noProof="0" dirty="0" smtClean="0">
                <a:solidFill>
                  <a:schemeClr val="tx1"/>
                </a:solidFill>
                <a:latin typeface="Verdana" pitchFamily="34" charset="0"/>
                <a:ea typeface="Verdana" pitchFamily="34" charset="0"/>
                <a:cs typeface="Verdana" pitchFamily="34" charset="0"/>
              </a:rPr>
              <a:t>Bottom:	</a:t>
            </a:r>
            <a:r>
              <a:rPr kumimoji="1" lang="en-CA" sz="1200" kern="1200" dirty="0" smtClean="0">
                <a:solidFill>
                  <a:schemeClr val="tx1"/>
                </a:solidFill>
                <a:latin typeface="Arial" charset="0"/>
                <a:ea typeface="+mn-ea"/>
                <a:cs typeface="Arial" charset="0"/>
              </a:rPr>
              <a:t>2 meter long band</a:t>
            </a:r>
            <a:r>
              <a:rPr kumimoji="1" lang="en-CA" sz="1200" kern="1200" baseline="0" dirty="0" smtClean="0">
                <a:solidFill>
                  <a:schemeClr val="tx1"/>
                </a:solidFill>
                <a:latin typeface="Arial" charset="0"/>
                <a:ea typeface="+mn-ea"/>
                <a:cs typeface="Arial" charset="0"/>
              </a:rPr>
              <a:t> – </a:t>
            </a:r>
            <a:r>
              <a:rPr kumimoji="1" lang="en-CA" sz="1200" kern="1200" dirty="0" smtClean="0">
                <a:solidFill>
                  <a:schemeClr val="tx1"/>
                </a:solidFill>
                <a:latin typeface="Arial" charset="0"/>
                <a:ea typeface="+mn-ea"/>
                <a:cs typeface="Arial" charset="0"/>
              </a:rPr>
              <a:t>Women:¾” wide -	Men: 1” wide. It allows to shoot</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CA" sz="1200" kern="1200" dirty="0" smtClean="0">
                <a:solidFill>
                  <a:schemeClr val="tx1"/>
                </a:solidFill>
                <a:latin typeface="Arial" charset="0"/>
                <a:ea typeface="+mn-ea"/>
                <a:cs typeface="Arial" charset="0"/>
              </a:rPr>
              <a:t>Bottom right:	details showing that the band passes between the fingers. One can shoot without a sling.</a:t>
            </a:r>
            <a:endParaRPr kumimoji="1" lang="fr-CH" sz="1200" kern="1200" dirty="0" smtClean="0">
              <a:solidFill>
                <a:schemeClr val="tx1"/>
              </a:solidFill>
              <a:latin typeface="Arial" charset="0"/>
              <a:ea typeface="+mn-ea"/>
              <a:cs typeface="Arial" charset="0"/>
            </a:endParaRPr>
          </a:p>
          <a:p>
            <a:endParaRPr kumimoji="1" lang="en-GB" sz="1200" kern="1200" baseline="0" noProof="0" dirty="0" smtClean="0">
              <a:solidFill>
                <a:schemeClr val="tx1"/>
              </a:solidFill>
              <a:latin typeface="Verdana" pitchFamily="34" charset="0"/>
              <a:ea typeface="Verdana" pitchFamily="34" charset="0"/>
              <a:cs typeface="Verdana" pitchFamily="34" charset="0"/>
            </a:endParaRPr>
          </a:p>
          <a:p>
            <a:endParaRPr kumimoji="1" lang="en-GB" sz="1200" kern="1200" noProof="0" dirty="0" smtClean="0">
              <a:solidFill>
                <a:schemeClr val="tx1"/>
              </a:solidFill>
              <a:latin typeface="Verdana" pitchFamily="34" charset="0"/>
              <a:ea typeface="Verdana" pitchFamily="34" charset="0"/>
              <a:cs typeface="Verdana" pitchFamily="34" charset="0"/>
            </a:endParaRPr>
          </a:p>
          <a:p>
            <a:endParaRPr kumimoji="1" lang="en-GB" sz="1200" kern="1200" noProof="0" dirty="0" smtClean="0">
              <a:solidFill>
                <a:schemeClr val="tx1"/>
              </a:solidFill>
              <a:latin typeface="Arial" charset="0"/>
              <a:ea typeface="+mn-ea"/>
              <a:cs typeface="Arial" charset="0"/>
            </a:endParaRPr>
          </a:p>
          <a:p>
            <a:endParaRPr kumimoji="1" lang="en-GB" sz="1200" kern="1200" noProof="0" dirty="0" smtClean="0">
              <a:solidFill>
                <a:schemeClr val="tx1"/>
              </a:solidFill>
              <a:latin typeface="Verdana" pitchFamily="34" charset="0"/>
              <a:ea typeface="Verdana" pitchFamily="34" charset="0"/>
              <a:cs typeface="Verdana" pitchFamily="34" charset="0"/>
            </a:endParaRPr>
          </a:p>
          <a:p>
            <a:r>
              <a:rPr kumimoji="1" lang="en-GB" sz="1200" kern="1200" noProof="0" dirty="0" smtClean="0">
                <a:solidFill>
                  <a:schemeClr val="tx1"/>
                </a:solidFill>
                <a:latin typeface="Verdana" pitchFamily="34" charset="0"/>
                <a:ea typeface="Verdana" pitchFamily="34" charset="0"/>
                <a:cs typeface="Verdana" pitchFamily="34" charset="0"/>
              </a:rPr>
              <a:t>Right:	We do not see well the band on the bow wrist. Recommended additional weight:</a:t>
            </a:r>
          </a:p>
          <a:p>
            <a:pPr lvl="0"/>
            <a:r>
              <a:rPr kumimoji="1" lang="en-GB" sz="1200" kern="1200" noProof="0" dirty="0" smtClean="0">
                <a:solidFill>
                  <a:schemeClr val="tx1"/>
                </a:solidFill>
                <a:latin typeface="Verdana" pitchFamily="34" charset="0"/>
                <a:ea typeface="Verdana" pitchFamily="34" charset="0"/>
                <a:cs typeface="Verdana" pitchFamily="34" charset="0"/>
              </a:rPr>
              <a:t>	Recurve girls = ½ #</a:t>
            </a:r>
          </a:p>
          <a:p>
            <a:pPr lvl="0"/>
            <a:r>
              <a:rPr kumimoji="1" lang="en-GB" sz="1200" kern="1200" noProof="0" dirty="0" smtClean="0">
                <a:solidFill>
                  <a:schemeClr val="tx1"/>
                </a:solidFill>
                <a:latin typeface="Verdana" pitchFamily="34" charset="0"/>
                <a:ea typeface="Verdana" pitchFamily="34" charset="0"/>
                <a:cs typeface="Verdana" pitchFamily="34" charset="0"/>
              </a:rPr>
              <a:t>	Recurve women &amp; boys, and Compound girls = ¾ #</a:t>
            </a:r>
          </a:p>
          <a:p>
            <a:pPr lvl="0"/>
            <a:r>
              <a:rPr kumimoji="1" lang="en-GB" sz="1200" kern="1200" noProof="0" dirty="0" smtClean="0">
                <a:solidFill>
                  <a:schemeClr val="tx1"/>
                </a:solidFill>
                <a:latin typeface="Verdana" pitchFamily="34" charset="0"/>
                <a:ea typeface="Verdana" pitchFamily="34" charset="0"/>
                <a:cs typeface="Verdana" pitchFamily="34" charset="0"/>
              </a:rPr>
              <a:t>	Recurve men and Compound women &amp; boys = 1 #</a:t>
            </a:r>
          </a:p>
          <a:p>
            <a:pPr lvl="0"/>
            <a:r>
              <a:rPr kumimoji="1" lang="en-GB" sz="1200" kern="1200" noProof="0" dirty="0" smtClean="0">
                <a:solidFill>
                  <a:schemeClr val="tx1"/>
                </a:solidFill>
                <a:latin typeface="Verdana" pitchFamily="34" charset="0"/>
                <a:ea typeface="Verdana" pitchFamily="34" charset="0"/>
                <a:cs typeface="Verdana" pitchFamily="34" charset="0"/>
              </a:rPr>
              <a:t>	Compound men = 1.5 #</a:t>
            </a:r>
          </a:p>
          <a:p>
            <a:pPr eaLnBrk="1" hangingPunct="1"/>
            <a:endParaRPr lang="en-GB" noProof="0" dirty="0" smtClean="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75171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38</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r>
              <a:rPr kumimoji="1" lang="en-GB" sz="1200" kern="1200" noProof="0" dirty="0" smtClean="0">
                <a:solidFill>
                  <a:schemeClr val="tx1"/>
                </a:solidFill>
                <a:latin typeface="Verdana" pitchFamily="34" charset="0"/>
                <a:ea typeface="Verdana" pitchFamily="34" charset="0"/>
                <a:cs typeface="Verdana" pitchFamily="34" charset="0"/>
              </a:rPr>
              <a:t>More arrows – This criteria of specific strength development is obvious. Hence no comment, no illustration</a:t>
            </a:r>
            <a:r>
              <a:rPr kumimoji="1" lang="en-GB" sz="1200" kern="1200" baseline="0" noProof="0" dirty="0" smtClean="0">
                <a:solidFill>
                  <a:schemeClr val="tx1"/>
                </a:solidFill>
                <a:latin typeface="Verdana" pitchFamily="34" charset="0"/>
                <a:ea typeface="Verdana" pitchFamily="34" charset="0"/>
                <a:cs typeface="Verdana" pitchFamily="34" charset="0"/>
              </a:rPr>
              <a:t> – See training.</a:t>
            </a:r>
            <a:endParaRPr kumimoji="1" lang="en-GB" sz="1200" kern="1200" noProof="0" dirty="0" smtClean="0">
              <a:solidFill>
                <a:schemeClr val="tx1"/>
              </a:solidFill>
              <a:latin typeface="Verdana" pitchFamily="34" charset="0"/>
              <a:ea typeface="Verdana" pitchFamily="34" charset="0"/>
              <a:cs typeface="Verdana" pitchFamily="34" charset="0"/>
            </a:endParaRPr>
          </a:p>
          <a:p>
            <a:r>
              <a:rPr lang="en-GB" noProof="0" dirty="0" smtClean="0">
                <a:latin typeface="Verdana" pitchFamily="34" charset="0"/>
                <a:ea typeface="Verdana" pitchFamily="34" charset="0"/>
                <a:cs typeface="Verdana" pitchFamily="34" charset="0"/>
              </a:rPr>
              <a:t>Left picture:	Dry</a:t>
            </a:r>
            <a:r>
              <a:rPr lang="en-GB" baseline="0" noProof="0" dirty="0" smtClean="0">
                <a:latin typeface="Verdana" pitchFamily="34" charset="0"/>
                <a:ea typeface="Verdana" pitchFamily="34" charset="0"/>
                <a:cs typeface="Verdana" pitchFamily="34" charset="0"/>
              </a:rPr>
              <a:t> fire device allowing burst of shots. The length of the unstretched elastic should be a couple of cm longer than the distance String elbow – string when the archer grips the string. Here this girl has combined the heavier bow with the reduced rest exercises, which is not mandatory.</a:t>
            </a:r>
          </a:p>
          <a:p>
            <a:r>
              <a:rPr lang="en-GB" baseline="0" noProof="0" dirty="0" smtClean="0">
                <a:latin typeface="Verdana" pitchFamily="34" charset="0"/>
                <a:ea typeface="Verdana" pitchFamily="34" charset="0"/>
                <a:cs typeface="Verdana" pitchFamily="34" charset="0"/>
              </a:rPr>
              <a:t>Right (and White) description:	Self explanatory.</a:t>
            </a:r>
          </a:p>
        </p:txBody>
      </p:sp>
    </p:spTree>
    <p:extLst>
      <p:ext uri="{BB962C8B-B14F-4D97-AF65-F5344CB8AC3E}">
        <p14:creationId xmlns:p14="http://schemas.microsoft.com/office/powerpoint/2010/main" val="13040269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39</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r>
              <a:rPr kumimoji="1" lang="en-GB" sz="1200" kern="1200" noProof="0" dirty="0" smtClean="0">
                <a:solidFill>
                  <a:schemeClr val="tx1"/>
                </a:solidFill>
                <a:latin typeface="Verdana" pitchFamily="34" charset="0"/>
                <a:ea typeface="Verdana" pitchFamily="34" charset="0"/>
                <a:cs typeface="Verdana" pitchFamily="34" charset="0"/>
              </a:rPr>
              <a:t>More arrows – This criteria of specific strength development is obvious. Hence no comment, no illustration</a:t>
            </a:r>
            <a:r>
              <a:rPr kumimoji="1" lang="en-GB" sz="1200" kern="1200" baseline="0" noProof="0" dirty="0" smtClean="0">
                <a:solidFill>
                  <a:schemeClr val="tx1"/>
                </a:solidFill>
                <a:latin typeface="Verdana" pitchFamily="34" charset="0"/>
                <a:ea typeface="Verdana" pitchFamily="34" charset="0"/>
                <a:cs typeface="Verdana" pitchFamily="34" charset="0"/>
              </a:rPr>
              <a:t> – See training.</a:t>
            </a:r>
            <a:endParaRPr kumimoji="1" lang="en-GB" sz="1200" kern="1200" noProof="0" dirty="0" smtClean="0">
              <a:solidFill>
                <a:schemeClr val="tx1"/>
              </a:solidFill>
              <a:latin typeface="Verdana" pitchFamily="34" charset="0"/>
              <a:ea typeface="Verdana" pitchFamily="34" charset="0"/>
              <a:cs typeface="Verdana" pitchFamily="34" charset="0"/>
            </a:endParaRPr>
          </a:p>
          <a:p>
            <a:r>
              <a:rPr lang="en-GB" noProof="0" dirty="0" smtClean="0">
                <a:latin typeface="Verdana" pitchFamily="34" charset="0"/>
                <a:ea typeface="Verdana" pitchFamily="34" charset="0"/>
                <a:cs typeface="Verdana" pitchFamily="34" charset="0"/>
              </a:rPr>
              <a:t>Left picture:	Dry</a:t>
            </a:r>
            <a:r>
              <a:rPr lang="en-GB" baseline="0" noProof="0" dirty="0" smtClean="0">
                <a:latin typeface="Verdana" pitchFamily="34" charset="0"/>
                <a:ea typeface="Verdana" pitchFamily="34" charset="0"/>
                <a:cs typeface="Verdana" pitchFamily="34" charset="0"/>
              </a:rPr>
              <a:t> fire device allowing burst of shots. The length of the unstretched elastic should be a couple of cm longer than the distance String elbow – string when the archer grips the string. Here this girl has combined the heavier bow with the reduced rest exercises, which is not mandatory.</a:t>
            </a:r>
          </a:p>
          <a:p>
            <a:r>
              <a:rPr lang="en-GB" baseline="0" noProof="0" dirty="0" smtClean="0">
                <a:latin typeface="Verdana" pitchFamily="34" charset="0"/>
                <a:ea typeface="Verdana" pitchFamily="34" charset="0"/>
                <a:cs typeface="Verdana" pitchFamily="34" charset="0"/>
              </a:rPr>
              <a:t>Right (and White) description:	Self explanatory.</a:t>
            </a:r>
          </a:p>
        </p:txBody>
      </p:sp>
    </p:spTree>
    <p:extLst>
      <p:ext uri="{BB962C8B-B14F-4D97-AF65-F5344CB8AC3E}">
        <p14:creationId xmlns:p14="http://schemas.microsoft.com/office/powerpoint/2010/main" val="1681106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4</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marL="0" indent="0">
              <a:spcBef>
                <a:spcPts val="0"/>
              </a:spcBef>
              <a:spcAft>
                <a:spcPts val="0"/>
              </a:spcAft>
              <a:buClr>
                <a:schemeClr val="bg1"/>
              </a:buClr>
            </a:pPr>
            <a:r>
              <a:rPr lang="en-US" sz="1200" dirty="0" smtClean="0"/>
              <a:t>As a consequence a fundamental part of the physical preparation in archery is represented by the “psychomotor” sphere and more by the</a:t>
            </a:r>
            <a:r>
              <a:rPr lang="en-US" sz="1200" baseline="0" dirty="0" smtClean="0"/>
              <a:t> </a:t>
            </a:r>
            <a:r>
              <a:rPr lang="en-US" sz="1200" dirty="0" smtClean="0"/>
              <a:t>continuous research of the integration between the development of different abilities and the combination of the conditional physical qualities with the coordinative ones.</a:t>
            </a:r>
          </a:p>
          <a:p>
            <a:pPr hangingPunct="0">
              <a:spcBef>
                <a:spcPts val="0"/>
              </a:spcBef>
            </a:pPr>
            <a:r>
              <a:rPr lang="en-US" sz="1200" dirty="0" smtClean="0"/>
              <a:t>Therefore we can define the archer as a cybernetic complex, that is an organism able to activate procedures of self regulation with continuous adaptation controls where adaptation controls mean control laws to allow a self modification of the parameters to follow the modification that the “system “must meet with during its function.</a:t>
            </a:r>
            <a:endParaRPr lang="fr-CH" sz="1200" dirty="0" smtClean="0"/>
          </a:p>
          <a:p>
            <a:pPr hangingPunct="0"/>
            <a:r>
              <a:rPr lang="en-US" sz="1200" dirty="0" smtClean="0"/>
              <a:t>As matter of fact the elements characterizing the archer activity refer to the decoding of self- acceptor and hetero-acceptor signals to an important segmental coordination, to the spatial and temporal orientation. In addition the self projection is enlarged by the presence of a tool (the bow).</a:t>
            </a:r>
            <a:endParaRPr lang="fr-CH" sz="1200" dirty="0" smtClean="0"/>
          </a:p>
          <a:p>
            <a:pPr hangingPunct="0"/>
            <a:r>
              <a:rPr lang="en-US" sz="1200" dirty="0" smtClean="0"/>
              <a:t>As much the ability to decode the situations and the sensations (sensorial or material) will be increased as higher will be the level of the ability achieved by the athlete.</a:t>
            </a:r>
            <a:endParaRPr lang="fr-CH" sz="1200" dirty="0" smtClean="0"/>
          </a:p>
          <a:p>
            <a:pPr hangingPunct="0"/>
            <a:r>
              <a:rPr lang="en-US" sz="1200" dirty="0" smtClean="0"/>
              <a:t>The “cybernetic complex” must be able to integrate the largest number of information to transfer that on the different operational levels.</a:t>
            </a:r>
            <a:endParaRPr lang="fr-CH" sz="1200" dirty="0" smtClean="0"/>
          </a:p>
        </p:txBody>
      </p:sp>
    </p:spTree>
    <p:extLst>
      <p:ext uri="{BB962C8B-B14F-4D97-AF65-F5344CB8AC3E}">
        <p14:creationId xmlns:p14="http://schemas.microsoft.com/office/powerpoint/2010/main" val="32926242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40</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r>
              <a:rPr kumimoji="1" lang="en-CA" sz="1200" kern="1200" dirty="0" smtClean="0">
                <a:solidFill>
                  <a:schemeClr val="tx1"/>
                </a:solidFill>
                <a:latin typeface="Arial" charset="0"/>
                <a:ea typeface="+mn-ea"/>
                <a:cs typeface="Arial" charset="0"/>
              </a:rPr>
              <a:t>Select</a:t>
            </a:r>
            <a:r>
              <a:rPr kumimoji="1" lang="en-CA" sz="1200" kern="1200" baseline="0" dirty="0" smtClean="0">
                <a:solidFill>
                  <a:schemeClr val="tx1"/>
                </a:solidFill>
                <a:latin typeface="Arial" charset="0"/>
                <a:ea typeface="+mn-ea"/>
                <a:cs typeface="Arial" charset="0"/>
              </a:rPr>
              <a:t> the archer’s </a:t>
            </a:r>
            <a:r>
              <a:rPr kumimoji="1" lang="en-CA" sz="1200" u="sng" kern="1200" dirty="0" smtClean="0">
                <a:solidFill>
                  <a:schemeClr val="tx1"/>
                </a:solidFill>
                <a:latin typeface="Arial" charset="0"/>
                <a:ea typeface="+mn-ea"/>
                <a:cs typeface="Arial" charset="0"/>
              </a:rPr>
              <a:t>accuracy zone</a:t>
            </a:r>
            <a:r>
              <a:rPr kumimoji="1" lang="en-CA" sz="1200" kern="1200" dirty="0" smtClean="0">
                <a:solidFill>
                  <a:schemeClr val="tx1"/>
                </a:solidFill>
                <a:latin typeface="Arial" charset="0"/>
                <a:ea typeface="+mn-ea"/>
                <a:cs typeface="Arial" charset="0"/>
              </a:rPr>
              <a:t> on a regular target face for your shooting distance.  Adjust the sight</a:t>
            </a:r>
            <a:endParaRPr kumimoji="1" lang="fr-CH" sz="1200" kern="1200" dirty="0" smtClean="0">
              <a:solidFill>
                <a:schemeClr val="tx1"/>
              </a:solidFill>
              <a:latin typeface="Arial" charset="0"/>
              <a:ea typeface="+mn-ea"/>
              <a:cs typeface="Arial" charset="0"/>
            </a:endParaRPr>
          </a:p>
          <a:p>
            <a:r>
              <a:rPr kumimoji="1" lang="en-CA" sz="1200" kern="1200" dirty="0" smtClean="0">
                <a:solidFill>
                  <a:schemeClr val="tx1"/>
                </a:solidFill>
                <a:latin typeface="Arial" charset="0"/>
                <a:ea typeface="+mn-ea"/>
                <a:cs typeface="Arial" charset="0"/>
              </a:rPr>
              <a:t>3 arrows / 12” means to shoot 3 arrows and “hold” each one during 12 seconds before release</a:t>
            </a:r>
          </a:p>
          <a:p>
            <a:r>
              <a:rPr kumimoji="1" lang="en-CA" sz="1200" kern="1200" dirty="0" smtClean="0">
                <a:solidFill>
                  <a:schemeClr val="tx1"/>
                </a:solidFill>
                <a:latin typeface="Arial" charset="0"/>
                <a:ea typeface="+mn-ea"/>
                <a:cs typeface="Arial" charset="0"/>
              </a:rPr>
              <a:t>At full draw, breathe quietly and constantly.  Take all the rest you need between arrows and ends.  After the exercise, analyse the deviation of your impact (if any), within each end, and along the exercise.</a:t>
            </a:r>
            <a:endParaRPr kumimoji="1" lang="fr-CH" sz="1200" kern="1200" dirty="0" smtClean="0">
              <a:solidFill>
                <a:schemeClr val="tx1"/>
              </a:solidFill>
              <a:latin typeface="Arial" charset="0"/>
              <a:ea typeface="+mn-ea"/>
              <a:cs typeface="Arial" charset="0"/>
            </a:endParaRPr>
          </a:p>
          <a:p>
            <a:r>
              <a:rPr kumimoji="1" lang="en-CA" sz="1200" kern="1200" dirty="0" smtClean="0">
                <a:solidFill>
                  <a:schemeClr val="tx1"/>
                </a:solidFill>
                <a:latin typeface="Arial" charset="0"/>
                <a:ea typeface="+mn-ea"/>
                <a:cs typeface="Arial" charset="0"/>
              </a:rPr>
              <a:t>During the exercise, record the location of each impact, for instance as follow:  “7/2” which means 7 points at 2 o’clock.</a:t>
            </a:r>
            <a:endParaRPr kumimoji="1" lang="fr-CH" sz="1200" kern="1200" dirty="0" smtClean="0">
              <a:solidFill>
                <a:schemeClr val="tx1"/>
              </a:solidFill>
              <a:latin typeface="Arial" charset="0"/>
              <a:ea typeface="+mn-ea"/>
              <a:cs typeface="Arial" charset="0"/>
            </a:endParaRPr>
          </a:p>
          <a:p>
            <a:r>
              <a:rPr kumimoji="1" lang="en-CA" sz="1200" kern="1200" dirty="0" smtClean="0">
                <a:solidFill>
                  <a:schemeClr val="tx1"/>
                </a:solidFill>
                <a:latin typeface="Arial" charset="0"/>
                <a:ea typeface="+mn-ea"/>
                <a:cs typeface="Arial" charset="0"/>
              </a:rPr>
              <a:t>At the end of the 2 pyramids, analyse your impacts as explained</a:t>
            </a:r>
            <a:r>
              <a:rPr kumimoji="1" lang="en-CA" sz="1200" kern="1200" baseline="0" dirty="0" smtClean="0">
                <a:solidFill>
                  <a:schemeClr val="tx1"/>
                </a:solidFill>
                <a:latin typeface="Arial" charset="0"/>
                <a:ea typeface="+mn-ea"/>
                <a:cs typeface="Arial" charset="0"/>
              </a:rPr>
              <a:t> over the two next slide</a:t>
            </a:r>
            <a:endParaRPr kumimoji="1" lang="fr-CH" sz="1200" kern="1200" dirty="0" smtClean="0">
              <a:solidFill>
                <a:schemeClr val="tx1"/>
              </a:solidFill>
              <a:latin typeface="Arial" charset="0"/>
              <a:ea typeface="+mn-ea"/>
              <a:cs typeface="Arial" charset="0"/>
            </a:endParaRPr>
          </a:p>
        </p:txBody>
      </p:sp>
    </p:spTree>
    <p:extLst>
      <p:ext uri="{BB962C8B-B14F-4D97-AF65-F5344CB8AC3E}">
        <p14:creationId xmlns:p14="http://schemas.microsoft.com/office/powerpoint/2010/main" val="36731205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41</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r>
              <a:rPr kumimoji="1" lang="en-CA" sz="1200" kern="1200" dirty="0" smtClean="0">
                <a:solidFill>
                  <a:schemeClr val="tx1"/>
                </a:solidFill>
                <a:latin typeface="Arial" charset="0"/>
                <a:ea typeface="+mn-ea"/>
                <a:cs typeface="Arial" charset="0"/>
              </a:rPr>
              <a:t>Select</a:t>
            </a:r>
            <a:r>
              <a:rPr kumimoji="1" lang="en-CA" sz="1200" kern="1200" baseline="0" dirty="0" smtClean="0">
                <a:solidFill>
                  <a:schemeClr val="tx1"/>
                </a:solidFill>
                <a:latin typeface="Arial" charset="0"/>
                <a:ea typeface="+mn-ea"/>
                <a:cs typeface="Arial" charset="0"/>
              </a:rPr>
              <a:t> the archer’s </a:t>
            </a:r>
            <a:r>
              <a:rPr kumimoji="1" lang="en-CA" sz="1200" u="sng" kern="1200" dirty="0" smtClean="0">
                <a:solidFill>
                  <a:schemeClr val="tx1"/>
                </a:solidFill>
                <a:latin typeface="Arial" charset="0"/>
                <a:ea typeface="+mn-ea"/>
                <a:cs typeface="Arial" charset="0"/>
              </a:rPr>
              <a:t>accuracy zone</a:t>
            </a:r>
            <a:r>
              <a:rPr kumimoji="1" lang="en-CA" sz="1200" kern="1200" dirty="0" smtClean="0">
                <a:solidFill>
                  <a:schemeClr val="tx1"/>
                </a:solidFill>
                <a:latin typeface="Arial" charset="0"/>
                <a:ea typeface="+mn-ea"/>
                <a:cs typeface="Arial" charset="0"/>
              </a:rPr>
              <a:t> on a regular target face for your shooting distance.  Adjust the sight</a:t>
            </a:r>
            <a:endParaRPr kumimoji="1" lang="fr-CH" sz="1200" kern="1200" dirty="0" smtClean="0">
              <a:solidFill>
                <a:schemeClr val="tx1"/>
              </a:solidFill>
              <a:latin typeface="Arial" charset="0"/>
              <a:ea typeface="+mn-ea"/>
              <a:cs typeface="Arial" charset="0"/>
            </a:endParaRPr>
          </a:p>
          <a:p>
            <a:r>
              <a:rPr kumimoji="1" lang="en-CA" sz="1200" kern="1200" dirty="0" smtClean="0">
                <a:solidFill>
                  <a:schemeClr val="tx1"/>
                </a:solidFill>
                <a:latin typeface="Arial" charset="0"/>
                <a:ea typeface="+mn-ea"/>
                <a:cs typeface="Arial" charset="0"/>
              </a:rPr>
              <a:t>3 arrows / 12” means to shoot 3 arrows and “hold” each one during 12 seconds before release</a:t>
            </a:r>
          </a:p>
          <a:p>
            <a:r>
              <a:rPr kumimoji="1" lang="en-CA" sz="1200" kern="1200" dirty="0" smtClean="0">
                <a:solidFill>
                  <a:schemeClr val="tx1"/>
                </a:solidFill>
                <a:latin typeface="Arial" charset="0"/>
                <a:ea typeface="+mn-ea"/>
                <a:cs typeface="Arial" charset="0"/>
              </a:rPr>
              <a:t>At full draw, breathe quietly and constantly.  Take all the rest you need between arrows and ends.  After the exercise, analyse the deviation of your impact (if any), within each end, and along the exercise.</a:t>
            </a:r>
            <a:endParaRPr kumimoji="1" lang="fr-CH" sz="1200" kern="1200" dirty="0" smtClean="0">
              <a:solidFill>
                <a:schemeClr val="tx1"/>
              </a:solidFill>
              <a:latin typeface="Arial" charset="0"/>
              <a:ea typeface="+mn-ea"/>
              <a:cs typeface="Arial" charset="0"/>
            </a:endParaRPr>
          </a:p>
          <a:p>
            <a:r>
              <a:rPr kumimoji="1" lang="en-CA" sz="1200" kern="1200" dirty="0" smtClean="0">
                <a:solidFill>
                  <a:schemeClr val="tx1"/>
                </a:solidFill>
                <a:latin typeface="Arial" charset="0"/>
                <a:ea typeface="+mn-ea"/>
                <a:cs typeface="Arial" charset="0"/>
              </a:rPr>
              <a:t>During the exercise, record the location of each impact, for instance as follow:  “7/2” which means 7 points at 2 o’clock.</a:t>
            </a:r>
            <a:endParaRPr kumimoji="1" lang="fr-CH" sz="1200" kern="1200" dirty="0" smtClean="0">
              <a:solidFill>
                <a:schemeClr val="tx1"/>
              </a:solidFill>
              <a:latin typeface="Arial" charset="0"/>
              <a:ea typeface="+mn-ea"/>
              <a:cs typeface="Arial" charset="0"/>
            </a:endParaRPr>
          </a:p>
          <a:p>
            <a:r>
              <a:rPr kumimoji="1" lang="en-CA" sz="1200" kern="1200" dirty="0" smtClean="0">
                <a:solidFill>
                  <a:schemeClr val="tx1"/>
                </a:solidFill>
                <a:latin typeface="Arial" charset="0"/>
                <a:ea typeface="+mn-ea"/>
                <a:cs typeface="Arial" charset="0"/>
              </a:rPr>
              <a:t>At the end of the 2 pyramids, analyse your impacts as explained</a:t>
            </a:r>
            <a:r>
              <a:rPr kumimoji="1" lang="en-CA" sz="1200" kern="1200" baseline="0" dirty="0" smtClean="0">
                <a:solidFill>
                  <a:schemeClr val="tx1"/>
                </a:solidFill>
                <a:latin typeface="Arial" charset="0"/>
                <a:ea typeface="+mn-ea"/>
                <a:cs typeface="Arial" charset="0"/>
              </a:rPr>
              <a:t> over the two next slide</a:t>
            </a:r>
            <a:endParaRPr kumimoji="1" lang="fr-CH" sz="1200" kern="1200" dirty="0" smtClean="0">
              <a:solidFill>
                <a:schemeClr val="tx1"/>
              </a:solidFill>
              <a:latin typeface="Arial" charset="0"/>
              <a:ea typeface="+mn-ea"/>
              <a:cs typeface="Arial" charset="0"/>
            </a:endParaRPr>
          </a:p>
        </p:txBody>
      </p:sp>
    </p:spTree>
    <p:extLst>
      <p:ext uri="{BB962C8B-B14F-4D97-AF65-F5344CB8AC3E}">
        <p14:creationId xmlns:p14="http://schemas.microsoft.com/office/powerpoint/2010/main" val="7079993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42</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r>
              <a:rPr lang="en-GB" noProof="0" dirty="0" smtClean="0">
                <a:latin typeface="Verdana" pitchFamily="34" charset="0"/>
                <a:ea typeface="Verdana" pitchFamily="34" charset="0"/>
                <a:cs typeface="Verdana" pitchFamily="34" charset="0"/>
              </a:rPr>
              <a:t>Self explanatory.</a:t>
            </a:r>
          </a:p>
          <a:p>
            <a:pPr eaLnBrk="1" hangingPunct="1"/>
            <a:r>
              <a:rPr kumimoji="1" lang="en-GB" noProof="0" dirty="0" smtClean="0">
                <a:solidFill>
                  <a:schemeClr val="bg1"/>
                </a:solidFill>
                <a:latin typeface="Verdana" pitchFamily="34" charset="0"/>
                <a:ea typeface="Verdana" pitchFamily="34" charset="0"/>
                <a:cs typeface="Verdana" pitchFamily="34" charset="0"/>
              </a:rPr>
              <a:t>The archery coach should figure out what the archer does differently when getting tired. </a:t>
            </a:r>
            <a:endParaRPr lang="en-GB" noProof="0" dirty="0" smtClean="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167235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43</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r>
              <a:rPr lang="en-GB" noProof="0" dirty="0" smtClean="0">
                <a:latin typeface="Verdana" pitchFamily="34" charset="0"/>
                <a:ea typeface="Verdana" pitchFamily="34" charset="0"/>
                <a:cs typeface="Verdana" pitchFamily="34" charset="0"/>
              </a:rPr>
              <a:t>Self explanatory.</a:t>
            </a:r>
          </a:p>
          <a:p>
            <a:pPr eaLnBrk="1" hangingPunct="1"/>
            <a:r>
              <a:rPr kumimoji="1" lang="en-GB" noProof="0" dirty="0" smtClean="0">
                <a:solidFill>
                  <a:schemeClr val="bg1"/>
                </a:solidFill>
                <a:latin typeface="Verdana" pitchFamily="34" charset="0"/>
                <a:ea typeface="Verdana" pitchFamily="34" charset="0"/>
                <a:cs typeface="Verdana" pitchFamily="34" charset="0"/>
              </a:rPr>
              <a:t>The archery coach should figure out what the archer does differently when getting tired. </a:t>
            </a:r>
            <a:endParaRPr lang="en-GB" noProof="0" dirty="0" smtClean="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4495177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44</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r>
              <a:rPr lang="en-GB" noProof="0" dirty="0" smtClean="0">
                <a:latin typeface="Verdana" pitchFamily="34" charset="0"/>
                <a:ea typeface="Verdana" pitchFamily="34" charset="0"/>
                <a:cs typeface="Verdana" pitchFamily="34" charset="0"/>
              </a:rPr>
              <a:t>Self explanatory.</a:t>
            </a:r>
          </a:p>
          <a:p>
            <a:pPr eaLnBrk="1" hangingPunct="1"/>
            <a:r>
              <a:rPr kumimoji="1" lang="en-GB" noProof="0" dirty="0" smtClean="0">
                <a:solidFill>
                  <a:schemeClr val="bg1"/>
                </a:solidFill>
                <a:latin typeface="Verdana" pitchFamily="34" charset="0"/>
                <a:ea typeface="Verdana" pitchFamily="34" charset="0"/>
                <a:cs typeface="Verdana" pitchFamily="34" charset="0"/>
              </a:rPr>
              <a:t>The archery coach should figure out what the archer does differently when getting tired. </a:t>
            </a:r>
            <a:endParaRPr lang="en-GB" noProof="0" dirty="0" smtClean="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409602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45</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r>
              <a:rPr lang="en-GB" noProof="0" dirty="0" smtClean="0">
                <a:latin typeface="Verdana" pitchFamily="34" charset="0"/>
                <a:ea typeface="Verdana" pitchFamily="34" charset="0"/>
                <a:cs typeface="Verdana" pitchFamily="34" charset="0"/>
              </a:rPr>
              <a:t>Self explanatory.</a:t>
            </a:r>
          </a:p>
          <a:p>
            <a:pPr eaLnBrk="1" hangingPunct="1"/>
            <a:r>
              <a:rPr kumimoji="1" lang="en-GB" noProof="0" dirty="0" smtClean="0">
                <a:solidFill>
                  <a:schemeClr val="bg1"/>
                </a:solidFill>
                <a:latin typeface="Verdana" pitchFamily="34" charset="0"/>
                <a:ea typeface="Verdana" pitchFamily="34" charset="0"/>
                <a:cs typeface="Verdana" pitchFamily="34" charset="0"/>
              </a:rPr>
              <a:t>The archery coach should figure out what the archer does differently when getting tired. </a:t>
            </a:r>
            <a:endParaRPr lang="en-GB" noProof="0" dirty="0" smtClean="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8845360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EA90AD2C-9C33-4635-82FA-AE646F88DF3F}" type="slidenum">
              <a:rPr lang="en-US" smtClean="0"/>
              <a:pPr/>
              <a:t>46</a:t>
            </a:fld>
            <a:endParaRPr lang="en-US" dirty="0" smtClean="0"/>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p:spPr>
        <p:txBody>
          <a:bodyPr/>
          <a:lstStyle/>
          <a:p>
            <a:pPr eaLnBrk="1" hangingPunct="1"/>
            <a:endParaRPr lang="fr-FR" dirty="0" smtClean="0"/>
          </a:p>
        </p:txBody>
      </p:sp>
    </p:spTree>
    <p:extLst>
      <p:ext uri="{BB962C8B-B14F-4D97-AF65-F5344CB8AC3E}">
        <p14:creationId xmlns:p14="http://schemas.microsoft.com/office/powerpoint/2010/main" val="1667503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5</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hangingPunct="0"/>
            <a:r>
              <a:rPr kumimoji="1" lang="en-US" sz="1200" kern="1200" dirty="0" smtClean="0">
                <a:solidFill>
                  <a:schemeClr val="tx1"/>
                </a:solidFill>
                <a:latin typeface="Arial" charset="0"/>
                <a:ea typeface="+mn-ea"/>
                <a:cs typeface="Arial" charset="0"/>
              </a:rPr>
              <a:t>Therefore there is the need to setup a physical preparation with characteristic of </a:t>
            </a:r>
            <a:r>
              <a:rPr kumimoji="1" lang="en-US" sz="1200" b="1" kern="1200" dirty="0" smtClean="0">
                <a:solidFill>
                  <a:schemeClr val="tx1"/>
                </a:solidFill>
                <a:latin typeface="Arial" charset="0"/>
                <a:ea typeface="+mn-ea"/>
                <a:cs typeface="Arial" charset="0"/>
              </a:rPr>
              <a:t>multilateralism and multivalency</a:t>
            </a:r>
            <a:r>
              <a:rPr kumimoji="1" lang="en-US" sz="1200" kern="1200" dirty="0" smtClean="0">
                <a:solidFill>
                  <a:schemeClr val="tx1"/>
                </a:solidFill>
                <a:latin typeface="Arial" charset="0"/>
                <a:ea typeface="+mn-ea"/>
                <a:cs typeface="Arial" charset="0"/>
              </a:rPr>
              <a:t> mainly if the training is dedicated to young people with a growing motor system.</a:t>
            </a:r>
            <a:endParaRPr kumimoji="1" lang="fr-CH" sz="1200" kern="1200" dirty="0" smtClean="0">
              <a:solidFill>
                <a:schemeClr val="tx1"/>
              </a:solidFill>
              <a:latin typeface="Arial" charset="0"/>
              <a:ea typeface="+mn-ea"/>
              <a:cs typeface="Arial" charset="0"/>
            </a:endParaRPr>
          </a:p>
          <a:p>
            <a:pPr hangingPunct="0"/>
            <a:r>
              <a:rPr kumimoji="1" lang="en-US" sz="1200" kern="1200" dirty="0" smtClean="0">
                <a:solidFill>
                  <a:schemeClr val="tx1"/>
                </a:solidFill>
                <a:latin typeface="Arial" charset="0"/>
                <a:ea typeface="+mn-ea"/>
                <a:cs typeface="Arial" charset="0"/>
              </a:rPr>
              <a:t>In addition the variety and alternation of the training exercises given to the athletes are of fundamental importance.</a:t>
            </a:r>
            <a:endParaRPr kumimoji="1" lang="fr-CH" sz="1200" kern="1200" dirty="0" smtClean="0">
              <a:solidFill>
                <a:schemeClr val="tx1"/>
              </a:solidFill>
              <a:latin typeface="Arial" charset="0"/>
              <a:ea typeface="+mn-ea"/>
              <a:cs typeface="Arial" charset="0"/>
            </a:endParaRPr>
          </a:p>
          <a:p>
            <a:pPr hangingPunct="0"/>
            <a:r>
              <a:rPr kumimoji="1" lang="en-US" sz="1200" kern="1200" dirty="0" smtClean="0">
                <a:solidFill>
                  <a:schemeClr val="tx1"/>
                </a:solidFill>
                <a:latin typeface="Arial" charset="0"/>
                <a:ea typeface="+mn-ea"/>
                <a:cs typeface="Arial" charset="0"/>
              </a:rPr>
              <a:t>These training exercises allow a continuous and prominent conditional and coordinative adaptation without risks of </a:t>
            </a:r>
            <a:r>
              <a:rPr kumimoji="1" lang="en-US" sz="1200" b="1" kern="1200" dirty="0" smtClean="0">
                <a:solidFill>
                  <a:schemeClr val="tx1"/>
                </a:solidFill>
                <a:latin typeface="Arial" charset="0"/>
                <a:ea typeface="+mn-ea"/>
                <a:cs typeface="Arial" charset="0"/>
              </a:rPr>
              <a:t>stereotypical motor formation.</a:t>
            </a:r>
            <a:endParaRPr kumimoji="1" lang="fr-CH" sz="1200" kern="1200" dirty="0" smtClean="0">
              <a:solidFill>
                <a:schemeClr val="tx1"/>
              </a:solidFill>
              <a:latin typeface="Arial" charset="0"/>
              <a:ea typeface="+mn-ea"/>
              <a:cs typeface="Arial" charset="0"/>
            </a:endParaRPr>
          </a:p>
          <a:p>
            <a:pPr eaLnBrk="1" hangingPunct="1"/>
            <a:endParaRPr lang="es-ES" dirty="0" smtClean="0"/>
          </a:p>
        </p:txBody>
      </p:sp>
    </p:spTree>
    <p:extLst>
      <p:ext uri="{BB962C8B-B14F-4D97-AF65-F5344CB8AC3E}">
        <p14:creationId xmlns:p14="http://schemas.microsoft.com/office/powerpoint/2010/main" val="3747836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6</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r>
              <a:rPr lang="en-GB" noProof="0" dirty="0" smtClean="0"/>
              <a:t>Let’s start with the cardio system</a:t>
            </a:r>
          </a:p>
        </p:txBody>
      </p:sp>
    </p:spTree>
    <p:extLst>
      <p:ext uri="{BB962C8B-B14F-4D97-AF65-F5344CB8AC3E}">
        <p14:creationId xmlns:p14="http://schemas.microsoft.com/office/powerpoint/2010/main" val="2914575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7</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hangingPunct="0"/>
            <a:r>
              <a:rPr kumimoji="1" lang="en-US" sz="1200" kern="1200" dirty="0" smtClean="0">
                <a:solidFill>
                  <a:schemeClr val="tx1"/>
                </a:solidFill>
                <a:latin typeface="Arial" charset="0"/>
                <a:ea typeface="+mn-ea"/>
                <a:cs typeface="Arial" charset="0"/>
              </a:rPr>
              <a:t>Karvonen formula) it's possible to define with a simply and with enough precision</a:t>
            </a:r>
            <a:r>
              <a:rPr kumimoji="1" lang="it-IT" sz="1200" kern="1200" dirty="0" smtClean="0">
                <a:solidFill>
                  <a:schemeClr val="tx1"/>
                </a:solidFill>
                <a:latin typeface="Arial" charset="0"/>
                <a:ea typeface="+mn-ea"/>
                <a:cs typeface="Arial" charset="0"/>
              </a:rPr>
              <a:t> </a:t>
            </a:r>
            <a:r>
              <a:rPr kumimoji="1" lang="en-US" sz="1200" kern="1200" dirty="0" smtClean="0">
                <a:solidFill>
                  <a:schemeClr val="tx1"/>
                </a:solidFill>
                <a:latin typeface="Arial" charset="0"/>
                <a:ea typeface="+mn-ea"/>
                <a:cs typeface="Arial" charset="0"/>
              </a:rPr>
              <a:t>  the cardiac frequency to which the aerobic physical activity must be carried on, considering that the percent of the cardiac efficiency moves between 50 to 80 percent of the maximal cardiac frequency. In our case we would say that a percent around 60 percent of the maximal frequency is the optimum (certainly for the top level athletes this value moves to higher levels):</a:t>
            </a:r>
            <a:endParaRPr kumimoji="1" lang="fr-CH" sz="1200" kern="1200" dirty="0" smtClean="0">
              <a:solidFill>
                <a:schemeClr val="tx1"/>
              </a:solidFill>
              <a:latin typeface="Arial" charset="0"/>
              <a:ea typeface="+mn-ea"/>
              <a:cs typeface="Arial" charset="0"/>
            </a:endParaRPr>
          </a:p>
          <a:p>
            <a:pPr hangingPunct="0"/>
            <a:r>
              <a:rPr kumimoji="1" lang="en-US" sz="1200" b="1" kern="1200" dirty="0" smtClean="0">
                <a:solidFill>
                  <a:schemeClr val="tx1"/>
                </a:solidFill>
                <a:latin typeface="Arial" charset="0"/>
                <a:ea typeface="+mn-ea"/>
                <a:cs typeface="Arial" charset="0"/>
              </a:rPr>
              <a:t>(cfmax – cf at rest) x percent intensity 0,6 if 60% + cf at rest</a:t>
            </a:r>
            <a:r>
              <a:rPr lang="fr-CH" dirty="0" smtClean="0"/>
              <a:t> </a:t>
            </a:r>
            <a:r>
              <a:rPr kumimoji="1" lang="it-IT" sz="1200" kern="1200" dirty="0" smtClean="0">
                <a:solidFill>
                  <a:schemeClr val="tx1"/>
                </a:solidFill>
                <a:latin typeface="Arial" charset="0"/>
                <a:ea typeface="+mn-ea"/>
                <a:cs typeface="Arial" charset="0"/>
              </a:rPr>
              <a:t> to simply define with enough precision</a:t>
            </a:r>
            <a:endParaRPr kumimoji="1" lang="fr-CH" sz="1200" kern="1200" dirty="0" smtClean="0">
              <a:solidFill>
                <a:schemeClr val="tx1"/>
              </a:solidFill>
              <a:latin typeface="Arial" charset="0"/>
              <a:ea typeface="+mn-ea"/>
              <a:cs typeface="Arial"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smtClean="0">
                <a:solidFill>
                  <a:schemeClr val="tx1"/>
                </a:solidFill>
                <a:latin typeface="Arial" charset="0"/>
                <a:ea typeface="+mn-ea"/>
                <a:cs typeface="Arial" charset="0"/>
              </a:rPr>
              <a:t>If the subject has already a good level of physical efficiency it is possible to start with 10 min of running than increasing the time up to 30/40 min; in case of the subject not susceptible, or not trained, it is better to start with a fast walking session.</a:t>
            </a:r>
            <a:endParaRPr kumimoji="1" lang="fr-CH" sz="1200" kern="1200" dirty="0" smtClean="0">
              <a:solidFill>
                <a:schemeClr val="tx1"/>
              </a:solidFill>
              <a:latin typeface="Arial" charset="0"/>
              <a:ea typeface="+mn-ea"/>
              <a:cs typeface="Arial"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smtClean="0">
                <a:solidFill>
                  <a:schemeClr val="tx1"/>
                </a:solidFill>
                <a:latin typeface="Arial" charset="0"/>
                <a:ea typeface="+mn-ea"/>
                <a:cs typeface="Arial" charset="0"/>
              </a:rPr>
              <a:t>The athlete should not increase the speed which will increase automatically with the efficiency of the cardio vascular system. In fact, making equal the physical exertion and the engagement, the cardio pulses will decrease and consequently to maintain the pulse at the preselected level the athlete will automatically increase the speed. </a:t>
            </a:r>
            <a:endParaRPr kumimoji="1" lang="fr-CH" sz="1200" kern="1200" dirty="0" smtClean="0">
              <a:solidFill>
                <a:schemeClr val="tx1"/>
              </a:solidFill>
              <a:latin typeface="Arial" charset="0"/>
              <a:ea typeface="+mn-ea"/>
              <a:cs typeface="Arial" charset="0"/>
            </a:endParaRPr>
          </a:p>
          <a:p>
            <a:pPr eaLnBrk="1" hangingPunct="1"/>
            <a:endParaRPr lang="es-ES" dirty="0" smtClean="0"/>
          </a:p>
        </p:txBody>
      </p:sp>
    </p:spTree>
    <p:extLst>
      <p:ext uri="{BB962C8B-B14F-4D97-AF65-F5344CB8AC3E}">
        <p14:creationId xmlns:p14="http://schemas.microsoft.com/office/powerpoint/2010/main" val="1289148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8</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r>
              <a:rPr lang="en-GB" noProof="0" dirty="0" smtClean="0"/>
              <a:t>And now strengthening of the middle body</a:t>
            </a:r>
          </a:p>
        </p:txBody>
      </p:sp>
    </p:spTree>
    <p:extLst>
      <p:ext uri="{BB962C8B-B14F-4D97-AF65-F5344CB8AC3E}">
        <p14:creationId xmlns:p14="http://schemas.microsoft.com/office/powerpoint/2010/main" val="3574206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16AEF469-4793-41FA-9A6A-668DDA149200}" type="slidenum">
              <a:rPr lang="en-US" smtClean="0"/>
              <a:pPr/>
              <a:t>9</a:t>
            </a:fld>
            <a:endParaRPr lang="en-US" dirty="0"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r>
              <a:rPr lang="en-GB" noProof="0" dirty="0" smtClean="0"/>
              <a:t>Now let’s move to the core</a:t>
            </a:r>
            <a:r>
              <a:rPr lang="en-GB" baseline="0" noProof="0" dirty="0" smtClean="0"/>
              <a:t> muscle improvement. We will cover 6 possibilities to improve the strength of the main body, i.e. </a:t>
            </a:r>
            <a:r>
              <a:rPr lang="en-US" sz="1200" dirty="0" smtClean="0">
                <a:solidFill>
                  <a:schemeClr val="bg1"/>
                </a:solidFill>
              </a:rPr>
              <a:t>the whole vertical support apparatus from the head to the feet </a:t>
            </a:r>
            <a:endParaRPr lang="en-GB" noProof="0" dirty="0" smtClean="0"/>
          </a:p>
        </p:txBody>
      </p:sp>
    </p:spTree>
    <p:extLst>
      <p:ext uri="{BB962C8B-B14F-4D97-AF65-F5344CB8AC3E}">
        <p14:creationId xmlns:p14="http://schemas.microsoft.com/office/powerpoint/2010/main" val="3712864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CH"/>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fr-CH"/>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E0B86B5-0C84-4F1F-B849-75A99F9C4620}"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C2DE76A-F90D-4A80-9A6B-69D12E1E9A80}"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CH"/>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5E05360-5A52-4EEC-8398-58B9486F5226}"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F590043-64B3-4F21-A5D1-922DBAA41ED5}"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C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7F62BEC-139E-4C08-B1F7-418E06FD4687}"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B685BD5C-08B4-45A7-986F-3ACF73D730C2}"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C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E125B40C-F807-4443-8CFB-B2E9E269D41B}"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6B95388-8386-4F65-BAC4-F648C31E302D}"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95A4D48-28BA-421C-81B2-072F4B0AC3B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C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E8A6B7A-E375-4383-BD72-E2C25F958D27}"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C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H"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C07713FE-41C9-4B83-8232-D57B32348519}"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lum/>
          </a:blip>
          <a:srcRect/>
          <a:stretch>
            <a:fillRect t="-1000" b="-1000"/>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04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cs typeface="Times New Roman" pitchFamily="18" charset="0"/>
              </a:defRPr>
            </a:lvl1pPr>
          </a:lstStyle>
          <a:p>
            <a:pPr>
              <a:defRPr/>
            </a:pPr>
            <a:endParaRPr lang="en-US" dirty="0"/>
          </a:p>
        </p:txBody>
      </p:sp>
      <p:sp>
        <p:nvSpPr>
          <p:cNvPr id="1904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cs typeface="Times New Roman" pitchFamily="18" charset="0"/>
              </a:defRPr>
            </a:lvl1pPr>
          </a:lstStyle>
          <a:p>
            <a:pPr>
              <a:defRPr/>
            </a:pPr>
            <a:endParaRPr lang="en-US" dirty="0"/>
          </a:p>
        </p:txBody>
      </p:sp>
      <p:sp>
        <p:nvSpPr>
          <p:cNvPr id="1904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cs typeface="Times New Roman" pitchFamily="18" charset="0"/>
              </a:defRPr>
            </a:lvl1pPr>
          </a:lstStyle>
          <a:p>
            <a:pPr>
              <a:defRPr/>
            </a:pPr>
            <a:fld id="{3F8B0C9E-7744-4B3F-8CD1-D78065ED533A}"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11.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png"/><Relationship Id="rId3" Type="http://schemas.openxmlformats.org/officeDocument/2006/relationships/image" Target="../media/image3.jpeg"/><Relationship Id="rId7" Type="http://schemas.openxmlformats.org/officeDocument/2006/relationships/image" Target="../media/image12.jpeg"/><Relationship Id="rId12"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4.jpe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3.jpeg"/><Relationship Id="rId7"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jpeg"/><Relationship Id="rId7"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0.jpeg"/><Relationship Id="rId3" Type="http://schemas.openxmlformats.org/officeDocument/2006/relationships/image" Target="../media/image3.jpeg"/><Relationship Id="rId7" Type="http://schemas.openxmlformats.org/officeDocument/2006/relationships/image" Target="../media/image45.jpeg"/><Relationship Id="rId12" Type="http://schemas.openxmlformats.org/officeDocument/2006/relationships/image" Target="../media/image49.gif"/><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4.jpeg"/><Relationship Id="rId11" Type="http://schemas.openxmlformats.org/officeDocument/2006/relationships/hyperlink" Target="http://www.google.ch/imgres?imgurl=http://www.shelterpub.com/_fitness/_weight_training/dt-03.gif&amp;imgrefurl=http://www.shelterpub.com/_fitness/_weight_training/dumbbell_training.html&amp;h=188&amp;w=229&amp;sz=8&amp;tbnid=fDvLkYIMQ8h3bM:&amp;tbnh=89&amp;tbnw=108&amp;prev=/images?q=Side+bend+picture&amp;zoom=1&amp;q=Side+bend+picture&amp;usg=__0UKPecPZciyXURCN9Pc1LjbOtaM=&amp;sa=X&amp;ei=KU5mTbeRMIedOquksIoL&amp;ved=0CBwQ9QEwAQ" TargetMode="External"/><Relationship Id="rId5" Type="http://schemas.openxmlformats.org/officeDocument/2006/relationships/image" Target="../media/image43.jpeg"/><Relationship Id="rId15" Type="http://schemas.openxmlformats.org/officeDocument/2006/relationships/image" Target="../media/image52.jpeg"/><Relationship Id="rId10" Type="http://schemas.openxmlformats.org/officeDocument/2006/relationships/image" Target="../media/image48.jpeg"/><Relationship Id="rId4" Type="http://schemas.openxmlformats.org/officeDocument/2006/relationships/image" Target="../media/image4.jpeg"/><Relationship Id="rId9" Type="http://schemas.openxmlformats.org/officeDocument/2006/relationships/image" Target="../media/image47.jpeg"/><Relationship Id="rId14" Type="http://schemas.openxmlformats.org/officeDocument/2006/relationships/image" Target="../media/image51.jpeg"/></Relationships>
</file>

<file path=ppt/slides/_rels/slide27.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jpeg"/><Relationship Id="rId3" Type="http://schemas.openxmlformats.org/officeDocument/2006/relationships/image" Target="../media/image3.jpeg"/><Relationship Id="rId7" Type="http://schemas.openxmlformats.org/officeDocument/2006/relationships/image" Target="../media/image53.png"/><Relationship Id="rId12" Type="http://schemas.openxmlformats.org/officeDocument/2006/relationships/image" Target="../media/image58.gi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hyperlink" Target="http://en.wikipedia.org/wiki/File:Good-Mornings.png" TargetMode="External"/><Relationship Id="rId11" Type="http://schemas.openxmlformats.org/officeDocument/2006/relationships/image" Target="../media/image57.gif"/><Relationship Id="rId5" Type="http://schemas.openxmlformats.org/officeDocument/2006/relationships/hyperlink" Target="http://www.google.ch/imgres?imgurl=http://www.shelterpub.com/_fitness/_weight_training/dt-03.gif&amp;imgrefurl=http://www.shelterpub.com/_fitness/_weight_training/dumbbell_training.html&amp;h=188&amp;w=229&amp;sz=8&amp;tbnid=fDvLkYIMQ8h3bM:&amp;tbnh=89&amp;tbnw=108&amp;prev=/images?q=Side+bend+picture&amp;zoom=1&amp;q=Side+bend+picture&amp;usg=__0UKPecPZciyXURCN9Pc1LjbOtaM=&amp;sa=X&amp;ei=KU5mTbeRMIedOquksIoL&amp;ved=0CBwQ9QEwAQ" TargetMode="External"/><Relationship Id="rId10" Type="http://schemas.openxmlformats.org/officeDocument/2006/relationships/image" Target="../media/image56.gif"/><Relationship Id="rId4" Type="http://schemas.openxmlformats.org/officeDocument/2006/relationships/image" Target="../media/image4.jpeg"/><Relationship Id="rId9" Type="http://schemas.openxmlformats.org/officeDocument/2006/relationships/image" Target="../media/image55.jpeg"/><Relationship Id="rId14" Type="http://schemas.openxmlformats.org/officeDocument/2006/relationships/image" Target="../media/image60.jpeg"/></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7.gif"/><Relationship Id="rId3" Type="http://schemas.openxmlformats.org/officeDocument/2006/relationships/image" Target="../media/image3.jpeg"/><Relationship Id="rId7" Type="http://schemas.openxmlformats.org/officeDocument/2006/relationships/image" Target="../media/image62.jpeg"/><Relationship Id="rId12" Type="http://schemas.openxmlformats.org/officeDocument/2006/relationships/image" Target="../media/image66.gif"/><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1.jpeg"/><Relationship Id="rId11" Type="http://schemas.openxmlformats.org/officeDocument/2006/relationships/image" Target="../media/image65.jpeg"/><Relationship Id="rId5" Type="http://schemas.openxmlformats.org/officeDocument/2006/relationships/hyperlink" Target="http://www.google.ch/imgres?imgurl=http://www.shelterpub.com/_fitness/_weight_training/dt-03.gif&amp;imgrefurl=http://www.shelterpub.com/_fitness/_weight_training/dumbbell_training.html&amp;h=188&amp;w=229&amp;sz=8&amp;tbnid=fDvLkYIMQ8h3bM:&amp;tbnh=89&amp;tbnw=108&amp;prev=/images?q=Side+bend+picture&amp;zoom=1&amp;q=Side+bend+picture&amp;usg=__0UKPecPZciyXURCN9Pc1LjbOtaM=&amp;sa=X&amp;ei=KU5mTbeRMIedOquksIoL&amp;ved=0CBwQ9QEwAQ" TargetMode="External"/><Relationship Id="rId10" Type="http://schemas.openxmlformats.org/officeDocument/2006/relationships/hyperlink" Target="http://www.passion4profession.net/Exercices-musculation/Exercices-Dos-l.jpg" TargetMode="External"/><Relationship Id="rId4" Type="http://schemas.openxmlformats.org/officeDocument/2006/relationships/image" Target="../media/image4.jpeg"/><Relationship Id="rId9" Type="http://schemas.openxmlformats.org/officeDocument/2006/relationships/image" Target="../media/image64.png"/></Relationships>
</file>

<file path=ppt/slides/_rels/slide29.xml.rels><?xml version="1.0" encoding="UTF-8" standalone="yes"?>
<Relationships xmlns="http://schemas.openxmlformats.org/package/2006/relationships"><Relationship Id="rId8" Type="http://schemas.openxmlformats.org/officeDocument/2006/relationships/image" Target="../media/image70.gif"/><Relationship Id="rId3" Type="http://schemas.openxmlformats.org/officeDocument/2006/relationships/image" Target="../media/image3.jpeg"/><Relationship Id="rId7" Type="http://schemas.openxmlformats.org/officeDocument/2006/relationships/image" Target="../media/image69.gif"/><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8.gif"/><Relationship Id="rId11" Type="http://schemas.openxmlformats.org/officeDocument/2006/relationships/image" Target="../media/image73.gif"/><Relationship Id="rId5" Type="http://schemas.openxmlformats.org/officeDocument/2006/relationships/hyperlink" Target="http://www.google.ch/imgres?imgurl=http://www.shelterpub.com/_fitness/_weight_training/dt-03.gif&amp;imgrefurl=http://www.shelterpub.com/_fitness/_weight_training/dumbbell_training.html&amp;h=188&amp;w=229&amp;sz=8&amp;tbnid=fDvLkYIMQ8h3bM:&amp;tbnh=89&amp;tbnw=108&amp;prev=/images?q=Side+bend+picture&amp;zoom=1&amp;q=Side+bend+picture&amp;usg=__0UKPecPZciyXURCN9Pc1LjbOtaM=&amp;sa=X&amp;ei=KU5mTbeRMIedOquksIoL&amp;ved=0CBwQ9QEwAQ" TargetMode="External"/><Relationship Id="rId10" Type="http://schemas.openxmlformats.org/officeDocument/2006/relationships/image" Target="../media/image72.gif"/><Relationship Id="rId4" Type="http://schemas.openxmlformats.org/officeDocument/2006/relationships/image" Target="../media/image4.jpeg"/><Relationship Id="rId9" Type="http://schemas.openxmlformats.org/officeDocument/2006/relationships/image" Target="../media/image71.gif"/></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76.gif"/><Relationship Id="rId3" Type="http://schemas.openxmlformats.org/officeDocument/2006/relationships/image" Target="../media/image3.jpeg"/><Relationship Id="rId7" Type="http://schemas.openxmlformats.org/officeDocument/2006/relationships/image" Target="../media/image75.gif"/><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4.gif"/><Relationship Id="rId5" Type="http://schemas.openxmlformats.org/officeDocument/2006/relationships/hyperlink" Target="http://www.google.ch/imgres?imgurl=http://www.shelterpub.com/_fitness/_weight_training/dt-03.gif&amp;imgrefurl=http://www.shelterpub.com/_fitness/_weight_training/dumbbell_training.html&amp;h=188&amp;w=229&amp;sz=8&amp;tbnid=fDvLkYIMQ8h3bM:&amp;tbnh=89&amp;tbnw=108&amp;prev=/images?q=Side+bend+picture&amp;zoom=1&amp;q=Side+bend+picture&amp;usg=__0UKPecPZciyXURCN9Pc1LjbOtaM=&amp;sa=X&amp;ei=KU5mTbeRMIedOquksIoL&amp;ved=0CBwQ9QEwAQ" TargetMode="External"/><Relationship Id="rId4" Type="http://schemas.openxmlformats.org/officeDocument/2006/relationships/image" Target="../media/image4.jpeg"/><Relationship Id="rId9" Type="http://schemas.openxmlformats.org/officeDocument/2006/relationships/image" Target="../media/image77.jpeg"/></Relationships>
</file>

<file path=ppt/slides/_rels/slide3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3.jpe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hyperlink" Target="http://www.google.ch/imgres?imgurl=http://www.shelterpub.com/_fitness/_weight_training/dt-03.gif&amp;imgrefurl=http://www.shelterpub.com/_fitness/_weight_training/dumbbell_training.html&amp;h=188&amp;w=229&amp;sz=8&amp;tbnid=fDvLkYIMQ8h3bM:&amp;tbnh=89&amp;tbnw=108&amp;prev=/images?q=Side+bend+picture&amp;zoom=1&amp;q=Side+bend+picture&amp;usg=__0UKPecPZciyXURCN9Pc1LjbOtaM=&amp;sa=X&amp;ei=KU5mTbeRMIedOquksIoL&amp;ved=0CBwQ9QEwAQ" TargetMode="External"/><Relationship Id="rId10" Type="http://schemas.openxmlformats.org/officeDocument/2006/relationships/image" Target="../media/image82.png"/><Relationship Id="rId4" Type="http://schemas.openxmlformats.org/officeDocument/2006/relationships/image" Target="../media/image4.jpeg"/><Relationship Id="rId9" Type="http://schemas.openxmlformats.org/officeDocument/2006/relationships/image" Target="../media/image81.png"/></Relationships>
</file>

<file path=ppt/slides/_rels/slide32.xml.rels><?xml version="1.0" encoding="UTF-8" standalone="yes"?>
<Relationships xmlns="http://schemas.openxmlformats.org/package/2006/relationships"><Relationship Id="rId8" Type="http://schemas.openxmlformats.org/officeDocument/2006/relationships/image" Target="../media/image87.gif"/><Relationship Id="rId3" Type="http://schemas.openxmlformats.org/officeDocument/2006/relationships/image" Target="../media/image3.jpeg"/><Relationship Id="rId7" Type="http://schemas.openxmlformats.org/officeDocument/2006/relationships/image" Target="../media/image86.gif"/><Relationship Id="rId12" Type="http://schemas.openxmlformats.org/officeDocument/2006/relationships/image" Target="../media/image91.gif"/><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85.gif"/><Relationship Id="rId11" Type="http://schemas.openxmlformats.org/officeDocument/2006/relationships/image" Target="../media/image90.gif"/><Relationship Id="rId5" Type="http://schemas.openxmlformats.org/officeDocument/2006/relationships/hyperlink" Target="http://www.google.ch/imgres?imgurl=http://www.shelterpub.com/_fitness/_weight_training/dt-03.gif&amp;imgrefurl=http://www.shelterpub.com/_fitness/_weight_training/dumbbell_training.html&amp;h=188&amp;w=229&amp;sz=8&amp;tbnid=fDvLkYIMQ8h3bM:&amp;tbnh=89&amp;tbnw=108&amp;prev=/images?q=Side+bend+picture&amp;zoom=1&amp;q=Side+bend+picture&amp;usg=__0UKPecPZciyXURCN9Pc1LjbOtaM=&amp;sa=X&amp;ei=KU5mTbeRMIedOquksIoL&amp;ved=0CBwQ9QEwAQ" TargetMode="External"/><Relationship Id="rId10" Type="http://schemas.openxmlformats.org/officeDocument/2006/relationships/image" Target="../media/image89.gif"/><Relationship Id="rId4" Type="http://schemas.openxmlformats.org/officeDocument/2006/relationships/image" Target="../media/image4.jpeg"/><Relationship Id="rId9" Type="http://schemas.openxmlformats.org/officeDocument/2006/relationships/image" Target="../media/image88.gif"/></Relationships>
</file>

<file path=ppt/slides/_rels/slide33.xml.rels><?xml version="1.0" encoding="UTF-8" standalone="yes"?>
<Relationships xmlns="http://schemas.openxmlformats.org/package/2006/relationships"><Relationship Id="rId8" Type="http://schemas.openxmlformats.org/officeDocument/2006/relationships/image" Target="../media/image94.jpeg"/><Relationship Id="rId13" Type="http://schemas.openxmlformats.org/officeDocument/2006/relationships/image" Target="../media/image99.png"/><Relationship Id="rId3" Type="http://schemas.openxmlformats.org/officeDocument/2006/relationships/image" Target="../media/image3.jpeg"/><Relationship Id="rId7" Type="http://schemas.openxmlformats.org/officeDocument/2006/relationships/image" Target="../media/image93.jpeg"/><Relationship Id="rId12" Type="http://schemas.openxmlformats.org/officeDocument/2006/relationships/image" Target="../media/image98.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92.gif"/><Relationship Id="rId11" Type="http://schemas.openxmlformats.org/officeDocument/2006/relationships/image" Target="../media/image97.gif"/><Relationship Id="rId5" Type="http://schemas.openxmlformats.org/officeDocument/2006/relationships/hyperlink" Target="http://www.google.ch/imgres?imgurl=http://www.shelterpub.com/_fitness/_weight_training/dt-03.gif&amp;imgrefurl=http://www.shelterpub.com/_fitness/_weight_training/dumbbell_training.html&amp;h=188&amp;w=229&amp;sz=8&amp;tbnid=fDvLkYIMQ8h3bM:&amp;tbnh=89&amp;tbnw=108&amp;prev=/images?q=Side+bend+picture&amp;zoom=1&amp;q=Side+bend+picture&amp;usg=__0UKPecPZciyXURCN9Pc1LjbOtaM=&amp;sa=X&amp;ei=KU5mTbeRMIedOquksIoL&amp;ved=0CBwQ9QEwAQ" TargetMode="External"/><Relationship Id="rId15" Type="http://schemas.openxmlformats.org/officeDocument/2006/relationships/image" Target="../media/image101.png"/><Relationship Id="rId10" Type="http://schemas.openxmlformats.org/officeDocument/2006/relationships/image" Target="../media/image96.gif"/><Relationship Id="rId4" Type="http://schemas.openxmlformats.org/officeDocument/2006/relationships/image" Target="../media/image4.jpeg"/><Relationship Id="rId9" Type="http://schemas.openxmlformats.org/officeDocument/2006/relationships/image" Target="../media/image95.gif"/><Relationship Id="rId14" Type="http://schemas.openxmlformats.org/officeDocument/2006/relationships/image" Target="../media/image100.pn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6.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3.jpeg"/><Relationship Id="rId7" Type="http://schemas.openxmlformats.org/officeDocument/2006/relationships/image" Target="../media/image103.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hyperlink" Target="http://www.google.ch/imgres?imgurl=http://www.shelterpub.com/_fitness/_weight_training/dt-03.gif&amp;imgrefurl=http://www.shelterpub.com/_fitness/_weight_training/dumbbell_training.html&amp;h=188&amp;w=229&amp;sz=8&amp;tbnid=fDvLkYIMQ8h3bM:&amp;tbnh=89&amp;tbnw=108&amp;prev=/images?q=Side+bend+picture&amp;zoom=1&amp;q=Side+bend+picture&amp;usg=__0UKPecPZciyXURCN9Pc1LjbOtaM=&amp;sa=X&amp;ei=KU5mTbeRMIedOquksIoL&amp;ved=0CBwQ9QEwAQ" TargetMode="External"/><Relationship Id="rId4" Type="http://schemas.openxmlformats.org/officeDocument/2006/relationships/image" Target="../media/image4.jpeg"/><Relationship Id="rId9" Type="http://schemas.openxmlformats.org/officeDocument/2006/relationships/image" Target="../media/image105.jpeg"/></Relationships>
</file>

<file path=ppt/slides/_rels/slide37.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3.jpeg"/><Relationship Id="rId7" Type="http://schemas.openxmlformats.org/officeDocument/2006/relationships/image" Target="../media/image107.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hyperlink" Target="http://www.google.ch/imgres?imgurl=http://www.shelterpub.com/_fitness/_weight_training/dt-03.gif&amp;imgrefurl=http://www.shelterpub.com/_fitness/_weight_training/dumbbell_training.html&amp;h=188&amp;w=229&amp;sz=8&amp;tbnid=fDvLkYIMQ8h3bM:&amp;tbnh=89&amp;tbnw=108&amp;prev=/images?q=Side+bend+picture&amp;zoom=1&amp;q=Side+bend+picture&amp;usg=__0UKPecPZciyXURCN9Pc1LjbOtaM=&amp;sa=X&amp;ei=KU5mTbeRMIedOquksIoL&amp;ved=0CBwQ9QEwAQ" TargetMode="External"/><Relationship Id="rId4" Type="http://schemas.openxmlformats.org/officeDocument/2006/relationships/image" Target="../media/image4.jpe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hyperlink" Target="http://www.google.ch/imgres?imgurl=http://www.shelterpub.com/_fitness/_weight_training/dt-03.gif&amp;imgrefurl=http://www.shelterpub.com/_fitness/_weight_training/dumbbell_training.html&amp;h=188&amp;w=229&amp;sz=8&amp;tbnid=fDvLkYIMQ8h3bM:&amp;tbnh=89&amp;tbnw=108&amp;prev=/images?q=Side+bend+picture&amp;zoom=1&amp;q=Side+bend+picture&amp;usg=__0UKPecPZciyXURCN9Pc1LjbOtaM=&amp;sa=X&amp;ei=KU5mTbeRMIedOquksIoL&amp;ved=0CBwQ9QEwAQ" TargetMode="External"/><Relationship Id="rId4" Type="http://schemas.openxmlformats.org/officeDocument/2006/relationships/image" Target="../media/image4.jpe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11.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10.jpeg"/><Relationship Id="rId5" Type="http://schemas.openxmlformats.org/officeDocument/2006/relationships/hyperlink" Target="http://www.google.ch/imgres?imgurl=http://www.shelterpub.com/_fitness/_weight_training/dt-03.gif&amp;imgrefurl=http://www.shelterpub.com/_fitness/_weight_training/dumbbell_training.html&amp;h=188&amp;w=229&amp;sz=8&amp;tbnid=fDvLkYIMQ8h3bM:&amp;tbnh=89&amp;tbnw=108&amp;prev=/images?q=Side+bend+picture&amp;zoom=1&amp;q=Side+bend+picture&amp;usg=__0UKPecPZciyXURCN9Pc1LjbOtaM=&amp;sa=X&amp;ei=KU5mTbeRMIedOquksIoL&amp;ved=0CBwQ9QEwAQ" TargetMode="Externa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12.jpeg"/><Relationship Id="rId5" Type="http://schemas.openxmlformats.org/officeDocument/2006/relationships/hyperlink" Target="http://www.google.ch/imgres?imgurl=http://www.shelterpub.com/_fitness/_weight_training/dt-03.gif&amp;imgrefurl=http://www.shelterpub.com/_fitness/_weight_training/dumbbell_training.html&amp;h=188&amp;w=229&amp;sz=8&amp;tbnid=fDvLkYIMQ8h3bM:&amp;tbnh=89&amp;tbnw=108&amp;prev=/images?q=Side+bend+picture&amp;zoom=1&amp;q=Side+bend+picture&amp;usg=__0UKPecPZciyXURCN9Pc1LjbOtaM=&amp;sa=X&amp;ei=KU5mTbeRMIedOquksIoL&amp;ved=0CBwQ9QEwAQ" TargetMode="External"/><Relationship Id="rId4" Type="http://schemas.openxmlformats.org/officeDocument/2006/relationships/image" Target="../media/image4.jpeg"/></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hyperlink" Target="http://www.google.ch/imgres?imgurl=http://www.shelterpub.com/_fitness/_weight_training/dt-03.gif&amp;imgrefurl=http://www.shelterpub.com/_fitness/_weight_training/dumbbell_training.html&amp;h=188&amp;w=229&amp;sz=8&amp;tbnid=fDvLkYIMQ8h3bM:&amp;tbnh=89&amp;tbnw=108&amp;prev=/images?q=Side+bend+picture&amp;zoom=1&amp;q=Side+bend+picture&amp;usg=__0UKPecPZciyXURCN9Pc1LjbOtaM=&amp;sa=X&amp;ei=KU5mTbeRMIedOquksIoL&amp;ved=0CBwQ9QEwAQ" TargetMode="External"/><Relationship Id="rId4" Type="http://schemas.openxmlformats.org/officeDocument/2006/relationships/image" Target="../media/image4.jpeg"/></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hyperlink" Target="http://www.google.ch/imgres?imgurl=http://www.shelterpub.com/_fitness/_weight_training/dt-03.gif&amp;imgrefurl=http://www.shelterpub.com/_fitness/_weight_training/dumbbell_training.html&amp;h=188&amp;w=229&amp;sz=8&amp;tbnid=fDvLkYIMQ8h3bM:&amp;tbnh=89&amp;tbnw=108&amp;prev=/images?q=Side+bend+picture&amp;zoom=1&amp;q=Side+bend+picture&amp;usg=__0UKPecPZciyXURCN9Pc1LjbOtaM=&amp;sa=X&amp;ei=KU5mTbeRMIedOquksIoL&amp;ved=0CBwQ9QEwAQ" TargetMode="External"/><Relationship Id="rId4" Type="http://schemas.openxmlformats.org/officeDocument/2006/relationships/image" Target="../media/image4.jpe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13.jpeg"/><Relationship Id="rId5" Type="http://schemas.openxmlformats.org/officeDocument/2006/relationships/hyperlink" Target="http://www.google.ch/imgres?imgurl=http://www.shelterpub.com/_fitness/_weight_training/dt-03.gif&amp;imgrefurl=http://www.shelterpub.com/_fitness/_weight_training/dumbbell_training.html&amp;h=188&amp;w=229&amp;sz=8&amp;tbnid=fDvLkYIMQ8h3bM:&amp;tbnh=89&amp;tbnw=108&amp;prev=/images?q=Side+bend+picture&amp;zoom=1&amp;q=Side+bend+picture&amp;usg=__0UKPecPZciyXURCN9Pc1LjbOtaM=&amp;sa=X&amp;ei=KU5mTbeRMIedOquksIoL&amp;ved=0CBwQ9QEwAQ" TargetMode="External"/><Relationship Id="rId4" Type="http://schemas.openxmlformats.org/officeDocument/2006/relationships/image" Target="../media/image4.jpe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hyperlink" Target="http://www.google.ch/imgres?imgurl=http://www.shelterpub.com/_fitness/_weight_training/dt-03.gif&amp;imgrefurl=http://www.shelterpub.com/_fitness/_weight_training/dumbbell_training.html&amp;h=188&amp;w=229&amp;sz=8&amp;tbnid=fDvLkYIMQ8h3bM:&amp;tbnh=89&amp;tbnw=108&amp;prev=/images?q=Side+bend+picture&amp;zoom=1&amp;q=Side+bend+picture&amp;usg=__0UKPecPZciyXURCN9Pc1LjbOtaM=&amp;sa=X&amp;ei=KU5mTbeRMIedOquksIoL&amp;ved=0CBwQ9QEwAQ" TargetMode="External"/><Relationship Id="rId4" Type="http://schemas.openxmlformats.org/officeDocument/2006/relationships/image" Target="../media/image4.jpeg"/></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hyperlink" Target="http://www.google.ch/imgres?imgurl=http://www.shelterpub.com/_fitness/_weight_training/dt-03.gif&amp;imgrefurl=http://www.shelterpub.com/_fitness/_weight_training/dumbbell_training.html&amp;h=188&amp;w=229&amp;sz=8&amp;tbnid=fDvLkYIMQ8h3bM:&amp;tbnh=89&amp;tbnw=108&amp;prev=/images?q=Side+bend+picture&amp;zoom=1&amp;q=Side+bend+picture&amp;usg=__0UKPecPZciyXURCN9Pc1LjbOtaM=&amp;sa=X&amp;ei=KU5mTbeRMIedOquksIoL&amp;ved=0CBwQ9QEwAQ" TargetMode="External"/><Relationship Id="rId4" Type="http://schemas.openxmlformats.org/officeDocument/2006/relationships/image" Target="../media/image4.jpe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4" name="Picture 6" descr="world_archery.jpg"/>
          <p:cNvPicPr>
            <a:picLocks noChangeAspect="1"/>
          </p:cNvPicPr>
          <p:nvPr/>
        </p:nvPicPr>
        <p:blipFill>
          <a:blip r:embed="rId3" cstate="print"/>
          <a:srcRect/>
          <a:stretch>
            <a:fillRect/>
          </a:stretch>
        </p:blipFill>
        <p:spPr bwMode="auto">
          <a:xfrm>
            <a:off x="3559175" y="642938"/>
            <a:ext cx="2084388" cy="2160587"/>
          </a:xfrm>
          <a:prstGeom prst="rect">
            <a:avLst/>
          </a:prstGeom>
          <a:noFill/>
          <a:ln w="9525">
            <a:noFill/>
            <a:miter lim="800000"/>
            <a:headEnd/>
            <a:tailEnd/>
          </a:ln>
        </p:spPr>
      </p:pic>
      <p:sp>
        <p:nvSpPr>
          <p:cNvPr id="3075" name="Rectangle 2"/>
          <p:cNvSpPr>
            <a:spLocks noGrp="1" noChangeArrowheads="1"/>
          </p:cNvSpPr>
          <p:nvPr>
            <p:ph type="ctrTitle"/>
          </p:nvPr>
        </p:nvSpPr>
        <p:spPr>
          <a:xfrm>
            <a:off x="1285875" y="3214688"/>
            <a:ext cx="6500813" cy="2714625"/>
          </a:xfrm>
        </p:spPr>
        <p:txBody>
          <a:bodyPr/>
          <a:lstStyle/>
          <a:p>
            <a:pPr eaLnBrk="1" hangingPunct="1"/>
            <a:r>
              <a:rPr lang="en-GB" sz="3200" b="1" dirty="0" smtClean="0">
                <a:solidFill>
                  <a:schemeClr val="bg1"/>
                </a:solidFill>
                <a:latin typeface="Verdana" pitchFamily="34" charset="0"/>
                <a:ea typeface="Verdana" pitchFamily="34" charset="0"/>
                <a:cs typeface="Verdana" pitchFamily="34" charset="0"/>
              </a:rPr>
              <a:t>Archer’s Physical Development </a:t>
            </a:r>
            <a:br>
              <a:rPr lang="en-GB" sz="3200" b="1" dirty="0" smtClean="0">
                <a:solidFill>
                  <a:schemeClr val="bg1"/>
                </a:solidFill>
                <a:latin typeface="Verdana" pitchFamily="34" charset="0"/>
                <a:ea typeface="Verdana" pitchFamily="34" charset="0"/>
                <a:cs typeface="Verdana" pitchFamily="34" charset="0"/>
              </a:rPr>
            </a:br>
            <a:r>
              <a:rPr lang="en-GB" sz="2000" b="1" dirty="0" smtClean="0">
                <a:solidFill>
                  <a:srgbClr val="00FFFF"/>
                </a:solidFill>
                <a:latin typeface="Verdana" pitchFamily="34" charset="0"/>
                <a:ea typeface="Verdana" pitchFamily="34" charset="0"/>
                <a:cs typeface="Verdana" pitchFamily="34" charset="0"/>
              </a:rPr>
              <a:t/>
            </a:r>
            <a:br>
              <a:rPr lang="en-GB" sz="2000" b="1" dirty="0" smtClean="0">
                <a:solidFill>
                  <a:srgbClr val="00FFFF"/>
                </a:solidFill>
                <a:latin typeface="Verdana" pitchFamily="34" charset="0"/>
                <a:ea typeface="Verdana" pitchFamily="34" charset="0"/>
                <a:cs typeface="Verdana" pitchFamily="34" charset="0"/>
              </a:rPr>
            </a:br>
            <a:endParaRPr lang="en-GB" sz="2000" b="1" dirty="0" smtClean="0">
              <a:solidFill>
                <a:schemeClr val="bg1"/>
              </a:solidFill>
              <a:latin typeface="Verdana" pitchFamily="34" charset="0"/>
              <a:ea typeface="Verdana" pitchFamily="34" charset="0"/>
              <a:cs typeface="Verdana" pitchFamily="34" charset="0"/>
            </a:endParaRPr>
          </a:p>
        </p:txBody>
      </p:sp>
      <p:sp>
        <p:nvSpPr>
          <p:cNvPr id="3076" name="Text Box 20"/>
          <p:cNvSpPr txBox="1">
            <a:spLocks noChangeArrowheads="1"/>
          </p:cNvSpPr>
          <p:nvPr/>
        </p:nvSpPr>
        <p:spPr bwMode="auto">
          <a:xfrm>
            <a:off x="6500813" y="6713538"/>
            <a:ext cx="2695575" cy="185737"/>
          </a:xfrm>
          <a:prstGeom prst="rect">
            <a:avLst/>
          </a:prstGeom>
          <a:noFill/>
          <a:ln w="9525">
            <a:noFill/>
            <a:miter lim="800000"/>
            <a:headEnd/>
            <a:tailEnd/>
          </a:ln>
        </p:spPr>
        <p:txBody>
          <a:bodyPr wrap="none">
            <a:spAutoFit/>
          </a:bodyPr>
          <a:lstStyle/>
          <a:p>
            <a:r>
              <a:rPr lang="en-GB" sz="600" dirty="0" smtClean="0">
                <a:solidFill>
                  <a:schemeClr val="bg1"/>
                </a:solidFill>
                <a:latin typeface="Verdana" pitchFamily="34" charset="0"/>
              </a:rPr>
              <a:t>Pascal Colmaire – WA Development &amp; Education Director</a:t>
            </a:r>
            <a:endParaRPr lang="en-GB" sz="600" dirty="0">
              <a:solidFill>
                <a:schemeClr val="bg1"/>
              </a:solidFill>
              <a:latin typeface="Verdana"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3" name="Rectangle 5"/>
          <p:cNvSpPr>
            <a:spLocks noChangeArrowheads="1"/>
          </p:cNvSpPr>
          <p:nvPr/>
        </p:nvSpPr>
        <p:spPr bwMode="auto">
          <a:xfrm>
            <a:off x="2113808" y="712520"/>
            <a:ext cx="4545033" cy="890648"/>
          </a:xfrm>
          <a:prstGeom prst="rect">
            <a:avLst/>
          </a:prstGeom>
          <a:noFill/>
          <a:ln w="9525">
            <a:noFill/>
            <a:miter lim="800000"/>
            <a:headEnd/>
            <a:tailEnd/>
          </a:ln>
        </p:spPr>
        <p:txBody>
          <a:bodyPr/>
          <a:lstStyle/>
          <a:p>
            <a:pPr marL="533400" indent="-533400" algn="ctr">
              <a:spcBef>
                <a:spcPct val="20000"/>
              </a:spcBef>
              <a:spcAft>
                <a:spcPct val="20000"/>
              </a:spcAft>
              <a:buClr>
                <a:schemeClr val="bg1"/>
              </a:buClr>
            </a:pPr>
            <a:r>
              <a:rPr lang="en-US" sz="2400" dirty="0" smtClean="0">
                <a:solidFill>
                  <a:srgbClr val="00FFFF"/>
                </a:solidFill>
              </a:rPr>
              <a:t>The trunk muscular</a:t>
            </a:r>
            <a:endParaRPr lang="en-US" sz="2000" dirty="0" smtClean="0">
              <a:solidFill>
                <a:schemeClr val="bg1"/>
              </a:solidFill>
            </a:endParaRPr>
          </a:p>
          <a:p>
            <a:pPr marL="533400" indent="-533400" algn="ctr">
              <a:spcBef>
                <a:spcPct val="20000"/>
              </a:spcBef>
              <a:spcAft>
                <a:spcPct val="20000"/>
              </a:spcAft>
              <a:buClr>
                <a:schemeClr val="bg1"/>
              </a:buClr>
            </a:pPr>
            <a:r>
              <a:rPr lang="en-US" sz="2000" dirty="0" smtClean="0">
                <a:solidFill>
                  <a:srgbClr val="FFFF00"/>
                </a:solidFill>
              </a:rPr>
              <a:t>STATIC POSTURES on FLOOR</a:t>
            </a:r>
          </a:p>
          <a:p>
            <a:pPr marL="533400" indent="-533400">
              <a:spcBef>
                <a:spcPct val="20000"/>
              </a:spcBef>
              <a:spcAft>
                <a:spcPct val="20000"/>
              </a:spcAft>
              <a:buClr>
                <a:schemeClr val="bg1"/>
              </a:buClr>
            </a:pPr>
            <a:endParaRPr lang="en-US" sz="2000" dirty="0" smtClean="0">
              <a:solidFill>
                <a:schemeClr val="bg1"/>
              </a:solidFill>
            </a:endParaRPr>
          </a:p>
          <a:p>
            <a:pPr marL="533400" indent="-533400">
              <a:spcBef>
                <a:spcPct val="20000"/>
              </a:spcBef>
              <a:spcAft>
                <a:spcPct val="20000"/>
              </a:spcAft>
              <a:buClr>
                <a:schemeClr val="bg1"/>
              </a:buClr>
            </a:pPr>
            <a:endParaRPr lang="en-US" sz="2000" dirty="0" smtClean="0">
              <a:solidFill>
                <a:schemeClr val="bg1"/>
              </a:solidFill>
              <a:latin typeface="Verdana" pitchFamily="34" charset="0"/>
            </a:endParaRPr>
          </a:p>
          <a:p>
            <a:pPr marL="533400" indent="-533400">
              <a:spcBef>
                <a:spcPct val="20000"/>
              </a:spcBef>
              <a:spcAft>
                <a:spcPct val="20000"/>
              </a:spcAft>
              <a:buClr>
                <a:schemeClr val="bg1"/>
              </a:buClr>
            </a:pPr>
            <a:endParaRPr lang="en-GB" sz="2000" dirty="0" smtClean="0">
              <a:solidFill>
                <a:schemeClr val="bg1"/>
              </a:solidFill>
              <a:latin typeface="Verdana" pitchFamily="34" charset="0"/>
            </a:endParaRPr>
          </a:p>
        </p:txBody>
      </p:sp>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rPr>
              <a:t>Physical Developments</a:t>
            </a:r>
            <a:endParaRPr lang="en-GB" sz="2200" dirty="0">
              <a:solidFill>
                <a:srgbClr val="0168AC"/>
              </a:solidFill>
              <a:latin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a:off x="6472052" y="6567050"/>
            <a:ext cx="2737035" cy="338554"/>
          </a:xfrm>
          <a:prstGeom prst="rect">
            <a:avLst/>
          </a:prstGeom>
          <a:noFill/>
          <a:ln w="9525">
            <a:noFill/>
            <a:miter lim="800000"/>
            <a:headEnd/>
            <a:tailEnd/>
          </a:ln>
        </p:spPr>
        <p:txBody>
          <a:bodyPr wrap="square">
            <a:spAutoFit/>
          </a:bodyPr>
          <a:lstStyle/>
          <a:p>
            <a:pPr eaLnBrk="0" hangingPunct="0"/>
            <a:r>
              <a:rPr lang="en-GB" sz="800" dirty="0" smtClean="0">
                <a:solidFill>
                  <a:schemeClr val="bg1"/>
                </a:solidFill>
                <a:latin typeface="Verdana" pitchFamily="34" charset="0"/>
              </a:rPr>
              <a:t>Pascal Colmaire</a:t>
            </a:r>
          </a:p>
          <a:p>
            <a:pPr eaLnBrk="0" hangingPunct="0"/>
            <a:r>
              <a:rPr lang="en-GB" sz="800" dirty="0" smtClean="0">
                <a:solidFill>
                  <a:schemeClr val="bg1"/>
                </a:solidFill>
                <a:latin typeface="Verdana" pitchFamily="34" charset="0"/>
              </a:rPr>
              <a:t>Development &amp; Education Director of WA</a:t>
            </a:r>
            <a:endParaRPr lang="en-GB" sz="800" dirty="0">
              <a:solidFill>
                <a:schemeClr val="bg1"/>
              </a:solidFill>
              <a:latin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US" dirty="0">
              <a:solidFill>
                <a:srgbClr val="FFFF00"/>
              </a:solidFill>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US" dirty="0"/>
          </a:p>
        </p:txBody>
      </p:sp>
      <p:pic>
        <p:nvPicPr>
          <p:cNvPr id="235522" name="Picture 2" descr="Y:\09 Technical\Coaching\Manuals\Manual 1\Revision 1\Physical\P1070362.JPG"/>
          <p:cNvPicPr>
            <a:picLocks noChangeAspect="1" noChangeArrowheads="1"/>
          </p:cNvPicPr>
          <p:nvPr/>
        </p:nvPicPr>
        <p:blipFill>
          <a:blip r:embed="rId5" cstate="print"/>
          <a:srcRect/>
          <a:stretch>
            <a:fillRect/>
          </a:stretch>
        </p:blipFill>
        <p:spPr bwMode="auto">
          <a:xfrm>
            <a:off x="83125" y="1718953"/>
            <a:ext cx="2926080" cy="2194560"/>
          </a:xfrm>
          <a:prstGeom prst="rect">
            <a:avLst/>
          </a:prstGeom>
          <a:noFill/>
        </p:spPr>
      </p:pic>
      <p:pic>
        <p:nvPicPr>
          <p:cNvPr id="235523" name="Picture 3" descr="Y:\09 Technical\Coaching\Manuals\Manual 1\Revision 1\Physical\P1070375.JPG"/>
          <p:cNvPicPr>
            <a:picLocks noChangeAspect="1" noChangeArrowheads="1"/>
          </p:cNvPicPr>
          <p:nvPr/>
        </p:nvPicPr>
        <p:blipFill>
          <a:blip r:embed="rId6" cstate="print"/>
          <a:srcRect/>
          <a:stretch>
            <a:fillRect/>
          </a:stretch>
        </p:blipFill>
        <p:spPr bwMode="auto">
          <a:xfrm>
            <a:off x="3095507" y="1730830"/>
            <a:ext cx="2926080" cy="2194560"/>
          </a:xfrm>
          <a:prstGeom prst="rect">
            <a:avLst/>
          </a:prstGeom>
          <a:noFill/>
        </p:spPr>
      </p:pic>
      <p:pic>
        <p:nvPicPr>
          <p:cNvPr id="235524" name="Picture 4" descr="Y:\09 Technical\Coaching\Manuals\Manual 1\Revision 1\Physical\P1070368.JPG"/>
          <p:cNvPicPr>
            <a:picLocks noChangeAspect="1" noChangeArrowheads="1"/>
          </p:cNvPicPr>
          <p:nvPr/>
        </p:nvPicPr>
        <p:blipFill>
          <a:blip r:embed="rId7" cstate="print"/>
          <a:srcRect/>
          <a:stretch>
            <a:fillRect/>
          </a:stretch>
        </p:blipFill>
        <p:spPr bwMode="auto">
          <a:xfrm>
            <a:off x="6111828" y="1742702"/>
            <a:ext cx="2926080" cy="2194560"/>
          </a:xfrm>
          <a:prstGeom prst="rect">
            <a:avLst/>
          </a:prstGeom>
          <a:noFill/>
        </p:spPr>
      </p:pic>
      <p:pic>
        <p:nvPicPr>
          <p:cNvPr id="235525" name="Picture 5" descr="Y:\09 Technical\Coaching\Manuals\Manual 1\Revision 1\Physical\P1070364.JPG"/>
          <p:cNvPicPr>
            <a:picLocks noChangeAspect="1" noChangeArrowheads="1"/>
          </p:cNvPicPr>
          <p:nvPr/>
        </p:nvPicPr>
        <p:blipFill>
          <a:blip r:embed="rId8" cstate="print"/>
          <a:srcRect/>
          <a:stretch>
            <a:fillRect/>
          </a:stretch>
        </p:blipFill>
        <p:spPr bwMode="auto">
          <a:xfrm>
            <a:off x="67296" y="4094019"/>
            <a:ext cx="2926080" cy="2194560"/>
          </a:xfrm>
          <a:prstGeom prst="rect">
            <a:avLst/>
          </a:prstGeom>
          <a:noFill/>
        </p:spPr>
      </p:pic>
      <p:pic>
        <p:nvPicPr>
          <p:cNvPr id="235526" name="Picture 6" descr="Y:\09 Technical\Coaching\Manuals\Manual 1\Revision 1\Physical\DSCF9884.JPG"/>
          <p:cNvPicPr>
            <a:picLocks noChangeAspect="1" noChangeArrowheads="1"/>
          </p:cNvPicPr>
          <p:nvPr/>
        </p:nvPicPr>
        <p:blipFill>
          <a:blip r:embed="rId9" cstate="print"/>
          <a:srcRect/>
          <a:stretch>
            <a:fillRect/>
          </a:stretch>
        </p:blipFill>
        <p:spPr bwMode="auto">
          <a:xfrm>
            <a:off x="3170710" y="4144487"/>
            <a:ext cx="2881747" cy="2161310"/>
          </a:xfrm>
          <a:prstGeom prst="rect">
            <a:avLst/>
          </a:prstGeom>
          <a:noFill/>
        </p:spPr>
      </p:pic>
      <p:sp>
        <p:nvSpPr>
          <p:cNvPr id="14" name="TextBox 13"/>
          <p:cNvSpPr txBox="1"/>
          <p:nvPr/>
        </p:nvSpPr>
        <p:spPr>
          <a:xfrm>
            <a:off x="6258299" y="4322617"/>
            <a:ext cx="2766951" cy="1600438"/>
          </a:xfrm>
          <a:prstGeom prst="rect">
            <a:avLst/>
          </a:prstGeom>
          <a:noFill/>
        </p:spPr>
        <p:txBody>
          <a:bodyPr wrap="square" rtlCol="0">
            <a:spAutoFit/>
          </a:bodyPr>
          <a:lstStyle/>
          <a:p>
            <a:r>
              <a:rPr lang="en-US" sz="1400" dirty="0" smtClean="0">
                <a:solidFill>
                  <a:schemeClr val="bg1"/>
                </a:solidFill>
              </a:rPr>
              <a:t>2-3 series) between 15 “ to 1’ for the prone or  supine positions </a:t>
            </a:r>
          </a:p>
          <a:p>
            <a:endParaRPr lang="en-US" sz="1400" dirty="0" smtClean="0">
              <a:solidFill>
                <a:schemeClr val="bg1"/>
              </a:solidFill>
            </a:endParaRPr>
          </a:p>
          <a:p>
            <a:r>
              <a:rPr lang="en-US" sz="1400" dirty="0" smtClean="0">
                <a:solidFill>
                  <a:schemeClr val="bg1"/>
                </a:solidFill>
              </a:rPr>
              <a:t>between 15” to 40”for the laterals and the three support prone position</a:t>
            </a:r>
            <a:endParaRPr lang="fr-CH" sz="1400" dirty="0">
              <a:solidFill>
                <a:schemeClr val="bg1"/>
              </a:solidFill>
            </a:endParaRPr>
          </a:p>
        </p:txBody>
      </p:sp>
      <p:sp>
        <p:nvSpPr>
          <p:cNvPr id="15" name="TextBox 14"/>
          <p:cNvSpPr txBox="1"/>
          <p:nvPr/>
        </p:nvSpPr>
        <p:spPr>
          <a:xfrm>
            <a:off x="118750" y="6388925"/>
            <a:ext cx="6139543" cy="369332"/>
          </a:xfrm>
          <a:prstGeom prst="rect">
            <a:avLst/>
          </a:prstGeom>
          <a:noFill/>
        </p:spPr>
        <p:txBody>
          <a:bodyPr wrap="square" rtlCol="0">
            <a:spAutoFit/>
          </a:bodyPr>
          <a:lstStyle/>
          <a:p>
            <a:r>
              <a:rPr lang="en-US" dirty="0" smtClean="0">
                <a:solidFill>
                  <a:schemeClr val="bg1"/>
                </a:solidFill>
              </a:rPr>
              <a:t>To maintain aligned: ankle-knee-hip-shoulder-head</a:t>
            </a:r>
            <a:endParaRPr lang="fr-CH"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3" name="Rectangle 5"/>
          <p:cNvSpPr>
            <a:spLocks noChangeArrowheads="1"/>
          </p:cNvSpPr>
          <p:nvPr/>
        </p:nvSpPr>
        <p:spPr bwMode="auto">
          <a:xfrm>
            <a:off x="1923811" y="676895"/>
            <a:ext cx="5106391" cy="890648"/>
          </a:xfrm>
          <a:prstGeom prst="rect">
            <a:avLst/>
          </a:prstGeom>
          <a:noFill/>
          <a:ln w="9525">
            <a:noFill/>
            <a:miter lim="800000"/>
            <a:headEnd/>
            <a:tailEnd/>
          </a:ln>
        </p:spPr>
        <p:txBody>
          <a:bodyPr/>
          <a:lstStyle/>
          <a:p>
            <a:pPr marL="533400" indent="-533400" algn="ctr">
              <a:spcBef>
                <a:spcPct val="20000"/>
              </a:spcBef>
              <a:spcAft>
                <a:spcPct val="20000"/>
              </a:spcAft>
              <a:buClr>
                <a:schemeClr val="bg1"/>
              </a:buClr>
            </a:pPr>
            <a:r>
              <a:rPr lang="en-US" sz="2400" dirty="0" smtClean="0">
                <a:solidFill>
                  <a:srgbClr val="00FFFF"/>
                </a:solidFill>
              </a:rPr>
              <a:t>The trunk muscular</a:t>
            </a:r>
            <a:endParaRPr lang="en-US" sz="2000" dirty="0" smtClean="0">
              <a:solidFill>
                <a:schemeClr val="bg1"/>
              </a:solidFill>
            </a:endParaRPr>
          </a:p>
          <a:p>
            <a:pPr marL="533400" indent="-533400" algn="ctr">
              <a:spcBef>
                <a:spcPct val="20000"/>
              </a:spcBef>
              <a:spcAft>
                <a:spcPct val="20000"/>
              </a:spcAft>
              <a:buClr>
                <a:schemeClr val="bg1"/>
              </a:buClr>
            </a:pPr>
            <a:r>
              <a:rPr lang="en-US" sz="2000" dirty="0" smtClean="0">
                <a:solidFill>
                  <a:srgbClr val="FFFF00"/>
                </a:solidFill>
              </a:rPr>
              <a:t>SEMI-STATIC POSTURES on FLOOR</a:t>
            </a:r>
          </a:p>
        </p:txBody>
      </p:sp>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rPr>
              <a:t>Physical Developments</a:t>
            </a:r>
            <a:endParaRPr lang="en-GB" sz="2200" dirty="0">
              <a:solidFill>
                <a:srgbClr val="0168AC"/>
              </a:solidFill>
              <a:latin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a:off x="5500688" y="6643688"/>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rPr>
              <a:t>Pascal Colmaire – Development &amp; Education Director of WA</a:t>
            </a:r>
            <a:endParaRPr lang="en-GB" sz="800" dirty="0">
              <a:solidFill>
                <a:schemeClr val="bg1"/>
              </a:solidFill>
              <a:latin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US" dirty="0">
              <a:solidFill>
                <a:srgbClr val="FFFF00"/>
              </a:solidFill>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US" dirty="0"/>
          </a:p>
        </p:txBody>
      </p:sp>
      <p:sp>
        <p:nvSpPr>
          <p:cNvPr id="14" name="TextBox 13"/>
          <p:cNvSpPr txBox="1"/>
          <p:nvPr/>
        </p:nvSpPr>
        <p:spPr>
          <a:xfrm>
            <a:off x="2973287" y="3335974"/>
            <a:ext cx="2766951" cy="307777"/>
          </a:xfrm>
          <a:prstGeom prst="rect">
            <a:avLst/>
          </a:prstGeom>
          <a:noFill/>
        </p:spPr>
        <p:txBody>
          <a:bodyPr wrap="square" rtlCol="0">
            <a:spAutoFit/>
          </a:bodyPr>
          <a:lstStyle/>
          <a:p>
            <a:r>
              <a:rPr lang="en-US" sz="1400" dirty="0" smtClean="0">
                <a:solidFill>
                  <a:schemeClr val="bg1"/>
                </a:solidFill>
              </a:rPr>
              <a:t>2-3 series between 15” to 40”</a:t>
            </a:r>
            <a:endParaRPr lang="fr-CH" sz="1400" dirty="0">
              <a:solidFill>
                <a:schemeClr val="bg1"/>
              </a:solidFill>
            </a:endParaRPr>
          </a:p>
        </p:txBody>
      </p:sp>
      <p:pic>
        <p:nvPicPr>
          <p:cNvPr id="52226" name="Picture 2" descr="Y:\09 Technical\TECHNICAL\PHYSICAL\General Strength\Strengthening pictures\IMG_3363.JPG"/>
          <p:cNvPicPr>
            <a:picLocks noChangeAspect="1" noChangeArrowheads="1"/>
          </p:cNvPicPr>
          <p:nvPr/>
        </p:nvPicPr>
        <p:blipFill>
          <a:blip r:embed="rId5" cstate="print"/>
          <a:srcRect/>
          <a:stretch>
            <a:fillRect/>
          </a:stretch>
        </p:blipFill>
        <p:spPr bwMode="auto">
          <a:xfrm>
            <a:off x="249382" y="1552698"/>
            <a:ext cx="2712029" cy="1808019"/>
          </a:xfrm>
          <a:prstGeom prst="rect">
            <a:avLst/>
          </a:prstGeom>
          <a:noFill/>
        </p:spPr>
      </p:pic>
      <p:pic>
        <p:nvPicPr>
          <p:cNvPr id="52227" name="Picture 3" descr="Y:\09 Technical\TECHNICAL\PHYSICAL\General Strength\Strengthening pictures\IMG_3465.JPG"/>
          <p:cNvPicPr>
            <a:picLocks noChangeAspect="1" noChangeArrowheads="1"/>
          </p:cNvPicPr>
          <p:nvPr/>
        </p:nvPicPr>
        <p:blipFill>
          <a:blip r:embed="rId6" cstate="print"/>
          <a:srcRect/>
          <a:stretch>
            <a:fillRect/>
          </a:stretch>
        </p:blipFill>
        <p:spPr bwMode="auto">
          <a:xfrm>
            <a:off x="237506" y="1552699"/>
            <a:ext cx="2671949" cy="1781299"/>
          </a:xfrm>
          <a:prstGeom prst="rect">
            <a:avLst/>
          </a:prstGeom>
          <a:noFill/>
        </p:spPr>
      </p:pic>
      <p:pic>
        <p:nvPicPr>
          <p:cNvPr id="52230" name="Picture 6" descr="Y:\09 Technical\TECHNICAL\PHYSICAL\General Strength\Strengthening pictures\Waist. - Crossing legs - hands on floor.JPG"/>
          <p:cNvPicPr>
            <a:picLocks noChangeAspect="1" noChangeArrowheads="1"/>
          </p:cNvPicPr>
          <p:nvPr/>
        </p:nvPicPr>
        <p:blipFill>
          <a:blip r:embed="rId7" cstate="print"/>
          <a:srcRect/>
          <a:stretch>
            <a:fillRect/>
          </a:stretch>
        </p:blipFill>
        <p:spPr bwMode="auto">
          <a:xfrm>
            <a:off x="3959761" y="1503218"/>
            <a:ext cx="2429166" cy="1821874"/>
          </a:xfrm>
          <a:prstGeom prst="rect">
            <a:avLst/>
          </a:prstGeom>
          <a:noFill/>
        </p:spPr>
      </p:pic>
      <p:pic>
        <p:nvPicPr>
          <p:cNvPr id="52231" name="Picture 7" descr="Y:\09 Technical\TECHNICAL\PHYSICAL\General Strength\Strengthening pictures\Waist-Crossing legs, hands on floor 2.JPG"/>
          <p:cNvPicPr>
            <a:picLocks noChangeAspect="1" noChangeArrowheads="1"/>
          </p:cNvPicPr>
          <p:nvPr/>
        </p:nvPicPr>
        <p:blipFill>
          <a:blip r:embed="rId8" cstate="print"/>
          <a:srcRect/>
          <a:stretch>
            <a:fillRect/>
          </a:stretch>
        </p:blipFill>
        <p:spPr bwMode="auto">
          <a:xfrm>
            <a:off x="3959762" y="1503217"/>
            <a:ext cx="2393537" cy="1795153"/>
          </a:xfrm>
          <a:prstGeom prst="rect">
            <a:avLst/>
          </a:prstGeom>
          <a:noFill/>
        </p:spPr>
      </p:pic>
      <p:pic>
        <p:nvPicPr>
          <p:cNvPr id="52232" name="Picture 8"/>
          <p:cNvPicPr>
            <a:picLocks noChangeAspect="1" noChangeArrowheads="1"/>
          </p:cNvPicPr>
          <p:nvPr/>
        </p:nvPicPr>
        <p:blipFill>
          <a:blip r:embed="rId9" cstate="print"/>
          <a:srcRect/>
          <a:stretch>
            <a:fillRect/>
          </a:stretch>
        </p:blipFill>
        <p:spPr bwMode="auto">
          <a:xfrm>
            <a:off x="225631" y="3443843"/>
            <a:ext cx="2287187" cy="1524791"/>
          </a:xfrm>
          <a:prstGeom prst="rect">
            <a:avLst/>
          </a:prstGeom>
          <a:noFill/>
          <a:ln w="9525">
            <a:noFill/>
            <a:miter lim="800000"/>
            <a:headEnd/>
            <a:tailEnd/>
          </a:ln>
        </p:spPr>
      </p:pic>
      <p:pic>
        <p:nvPicPr>
          <p:cNvPr id="52233" name="Picture 9" descr="Y:\09 Technical\TECHNICAL\PHYSICAL\General Strength\Strengthening pictures\IMG_3372.JPG"/>
          <p:cNvPicPr>
            <a:picLocks noChangeAspect="1" noChangeArrowheads="1"/>
          </p:cNvPicPr>
          <p:nvPr/>
        </p:nvPicPr>
        <p:blipFill>
          <a:blip r:embed="rId10" cstate="print"/>
          <a:srcRect/>
          <a:stretch>
            <a:fillRect/>
          </a:stretch>
        </p:blipFill>
        <p:spPr bwMode="auto">
          <a:xfrm>
            <a:off x="176645" y="5262550"/>
            <a:ext cx="2393175" cy="1595450"/>
          </a:xfrm>
          <a:prstGeom prst="rect">
            <a:avLst/>
          </a:prstGeom>
          <a:noFill/>
        </p:spPr>
      </p:pic>
      <p:pic>
        <p:nvPicPr>
          <p:cNvPr id="52234" name="Picture 10"/>
          <p:cNvPicPr>
            <a:picLocks noChangeAspect="1" noChangeArrowheads="1"/>
          </p:cNvPicPr>
          <p:nvPr/>
        </p:nvPicPr>
        <p:blipFill>
          <a:blip r:embed="rId11" cstate="print"/>
          <a:srcRect/>
          <a:stretch>
            <a:fillRect/>
          </a:stretch>
        </p:blipFill>
        <p:spPr bwMode="auto">
          <a:xfrm>
            <a:off x="2864328" y="3678382"/>
            <a:ext cx="2875910" cy="1917273"/>
          </a:xfrm>
          <a:prstGeom prst="rect">
            <a:avLst/>
          </a:prstGeom>
          <a:noFill/>
          <a:ln w="9525">
            <a:noFill/>
            <a:miter lim="800000"/>
            <a:headEnd/>
            <a:tailEnd/>
          </a:ln>
        </p:spPr>
      </p:pic>
      <p:pic>
        <p:nvPicPr>
          <p:cNvPr id="52235" name="Picture 11"/>
          <p:cNvPicPr>
            <a:picLocks noChangeAspect="1" noChangeArrowheads="1"/>
          </p:cNvPicPr>
          <p:nvPr/>
        </p:nvPicPr>
        <p:blipFill>
          <a:blip r:embed="rId12" cstate="print"/>
          <a:srcRect/>
          <a:stretch>
            <a:fillRect/>
          </a:stretch>
        </p:blipFill>
        <p:spPr bwMode="auto">
          <a:xfrm>
            <a:off x="2872650" y="3667993"/>
            <a:ext cx="2852301" cy="1901534"/>
          </a:xfrm>
          <a:prstGeom prst="rect">
            <a:avLst/>
          </a:prstGeom>
          <a:noFill/>
          <a:ln w="9525">
            <a:noFill/>
            <a:miter lim="800000"/>
            <a:headEnd/>
            <a:tailEnd/>
          </a:ln>
        </p:spPr>
      </p:pic>
      <p:sp>
        <p:nvSpPr>
          <p:cNvPr id="29" name="TextBox 28"/>
          <p:cNvSpPr txBox="1"/>
          <p:nvPr/>
        </p:nvSpPr>
        <p:spPr>
          <a:xfrm>
            <a:off x="6377049" y="2028700"/>
            <a:ext cx="2766951" cy="307777"/>
          </a:xfrm>
          <a:prstGeom prst="rect">
            <a:avLst/>
          </a:prstGeom>
          <a:noFill/>
        </p:spPr>
        <p:txBody>
          <a:bodyPr wrap="square" rtlCol="0">
            <a:spAutoFit/>
          </a:bodyPr>
          <a:lstStyle/>
          <a:p>
            <a:pPr algn="ctr"/>
            <a:r>
              <a:rPr lang="en-US" sz="1400" dirty="0" smtClean="0">
                <a:solidFill>
                  <a:srgbClr val="FF0000"/>
                </a:solidFill>
              </a:rPr>
              <a:t>Add Blades push-up</a:t>
            </a:r>
            <a:endParaRPr lang="fr-CH" sz="1400" dirty="0">
              <a:solidFill>
                <a:srgbClr val="FF0000"/>
              </a:solidFill>
            </a:endParaRPr>
          </a:p>
        </p:txBody>
      </p:sp>
      <p:sp>
        <p:nvSpPr>
          <p:cNvPr id="30" name="TextBox 29"/>
          <p:cNvSpPr txBox="1"/>
          <p:nvPr/>
        </p:nvSpPr>
        <p:spPr>
          <a:xfrm>
            <a:off x="2802573" y="6020790"/>
            <a:ext cx="6139543" cy="369332"/>
          </a:xfrm>
          <a:prstGeom prst="rect">
            <a:avLst/>
          </a:prstGeom>
          <a:noFill/>
        </p:spPr>
        <p:txBody>
          <a:bodyPr wrap="square" rtlCol="0">
            <a:spAutoFit/>
          </a:bodyPr>
          <a:lstStyle/>
          <a:p>
            <a:r>
              <a:rPr lang="en-US" dirty="0" smtClean="0">
                <a:solidFill>
                  <a:schemeClr val="bg1"/>
                </a:solidFill>
              </a:rPr>
              <a:t>To maintain aligned: ankle-knee-hip-shoulder-head</a:t>
            </a:r>
            <a:endParaRPr lang="fr-CH" dirty="0"/>
          </a:p>
        </p:txBody>
      </p:sp>
      <p:pic>
        <p:nvPicPr>
          <p:cNvPr id="3" name="Picture 2"/>
          <p:cNvPicPr>
            <a:picLocks noChangeAspect="1"/>
          </p:cNvPicPr>
          <p:nvPr/>
        </p:nvPicPr>
        <p:blipFill>
          <a:blip r:embed="rId13"/>
          <a:stretch>
            <a:fillRect/>
          </a:stretch>
        </p:blipFill>
        <p:spPr>
          <a:xfrm>
            <a:off x="5773480" y="3786249"/>
            <a:ext cx="3448050" cy="173355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rPr>
              <a:t>Physical Developments</a:t>
            </a:r>
            <a:endParaRPr lang="en-GB" sz="2200" dirty="0">
              <a:solidFill>
                <a:srgbClr val="0168AC"/>
              </a:solidFill>
              <a:latin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a:off x="5500688" y="6643688"/>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rPr>
              <a:t>Pascal Colmaire – Development &amp; Education Director of WA</a:t>
            </a:r>
            <a:endParaRPr lang="en-GB" sz="800" dirty="0">
              <a:solidFill>
                <a:schemeClr val="bg1"/>
              </a:solidFill>
              <a:latin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US" dirty="0">
              <a:solidFill>
                <a:srgbClr val="FFFF00"/>
              </a:solidFill>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US" dirty="0"/>
          </a:p>
        </p:txBody>
      </p:sp>
      <p:pic>
        <p:nvPicPr>
          <p:cNvPr id="236546" name="Picture 2" descr="Y:\09 Technical\Coaching\Manuals\Manual 1\Revision 1\Physical\DSCF9872.JPG"/>
          <p:cNvPicPr>
            <a:picLocks noChangeAspect="1" noChangeArrowheads="1"/>
          </p:cNvPicPr>
          <p:nvPr/>
        </p:nvPicPr>
        <p:blipFill>
          <a:blip r:embed="rId5" cstate="print"/>
          <a:srcRect/>
          <a:stretch>
            <a:fillRect/>
          </a:stretch>
        </p:blipFill>
        <p:spPr bwMode="auto">
          <a:xfrm>
            <a:off x="335787" y="1757796"/>
            <a:ext cx="3152775" cy="1699260"/>
          </a:xfrm>
          <a:prstGeom prst="rect">
            <a:avLst/>
          </a:prstGeom>
          <a:noFill/>
        </p:spPr>
      </p:pic>
      <p:pic>
        <p:nvPicPr>
          <p:cNvPr id="236547" name="Picture 3" descr="Y:\09 Technical\Coaching\Manuals\Manual 1\Revision 1\Physical\DSCF9874.JPG"/>
          <p:cNvPicPr>
            <a:picLocks noChangeAspect="1" noChangeArrowheads="1"/>
          </p:cNvPicPr>
          <p:nvPr/>
        </p:nvPicPr>
        <p:blipFill>
          <a:blip r:embed="rId6" cstate="print"/>
          <a:srcRect/>
          <a:stretch>
            <a:fillRect/>
          </a:stretch>
        </p:blipFill>
        <p:spPr bwMode="auto">
          <a:xfrm>
            <a:off x="3858553" y="1777403"/>
            <a:ext cx="3068955" cy="1605915"/>
          </a:xfrm>
          <a:prstGeom prst="rect">
            <a:avLst/>
          </a:prstGeom>
          <a:noFill/>
        </p:spPr>
      </p:pic>
      <p:pic>
        <p:nvPicPr>
          <p:cNvPr id="236548" name="Picture 4" descr="Y:\09 Technical\Coaching\Manuals\Manual 1\Revision 1\Physical\DSCF9837.JPG"/>
          <p:cNvPicPr>
            <a:picLocks noChangeAspect="1" noChangeArrowheads="1"/>
          </p:cNvPicPr>
          <p:nvPr/>
        </p:nvPicPr>
        <p:blipFill>
          <a:blip r:embed="rId7" cstate="print"/>
          <a:srcRect/>
          <a:stretch>
            <a:fillRect/>
          </a:stretch>
        </p:blipFill>
        <p:spPr bwMode="auto">
          <a:xfrm>
            <a:off x="370485" y="4336596"/>
            <a:ext cx="2856230" cy="2176018"/>
          </a:xfrm>
          <a:prstGeom prst="rect">
            <a:avLst/>
          </a:prstGeom>
          <a:noFill/>
        </p:spPr>
      </p:pic>
      <p:pic>
        <p:nvPicPr>
          <p:cNvPr id="236549" name="Picture 5" descr="Y:\09 Technical\Coaching\Manuals\Manual 1\Revision 1\Physical\DSCF9838.JPG"/>
          <p:cNvPicPr>
            <a:picLocks noChangeAspect="1" noChangeArrowheads="1"/>
          </p:cNvPicPr>
          <p:nvPr/>
        </p:nvPicPr>
        <p:blipFill>
          <a:blip r:embed="rId8" cstate="print"/>
          <a:srcRect/>
          <a:stretch>
            <a:fillRect/>
          </a:stretch>
        </p:blipFill>
        <p:spPr bwMode="auto">
          <a:xfrm>
            <a:off x="3545836" y="4564764"/>
            <a:ext cx="3312795" cy="1754505"/>
          </a:xfrm>
          <a:prstGeom prst="rect">
            <a:avLst/>
          </a:prstGeom>
          <a:noFill/>
        </p:spPr>
      </p:pic>
      <p:sp>
        <p:nvSpPr>
          <p:cNvPr id="13" name="Rectangle 5"/>
          <p:cNvSpPr>
            <a:spLocks noChangeArrowheads="1"/>
          </p:cNvSpPr>
          <p:nvPr/>
        </p:nvSpPr>
        <p:spPr bwMode="auto">
          <a:xfrm>
            <a:off x="1923811" y="676895"/>
            <a:ext cx="5106391" cy="890648"/>
          </a:xfrm>
          <a:prstGeom prst="rect">
            <a:avLst/>
          </a:prstGeom>
          <a:noFill/>
          <a:ln w="9525">
            <a:noFill/>
            <a:miter lim="800000"/>
            <a:headEnd/>
            <a:tailEnd/>
          </a:ln>
        </p:spPr>
        <p:txBody>
          <a:bodyPr/>
          <a:lstStyle/>
          <a:p>
            <a:pPr marL="533400" indent="-533400" algn="ctr">
              <a:spcBef>
                <a:spcPct val="20000"/>
              </a:spcBef>
              <a:spcAft>
                <a:spcPct val="20000"/>
              </a:spcAft>
              <a:buClr>
                <a:schemeClr val="bg1"/>
              </a:buClr>
            </a:pPr>
            <a:r>
              <a:rPr lang="en-US" sz="2400" dirty="0" smtClean="0">
                <a:solidFill>
                  <a:srgbClr val="00FFFF"/>
                </a:solidFill>
              </a:rPr>
              <a:t>The trunk muscular</a:t>
            </a:r>
            <a:endParaRPr lang="en-US" sz="2000" dirty="0" smtClean="0">
              <a:solidFill>
                <a:schemeClr val="bg1"/>
              </a:solidFill>
            </a:endParaRPr>
          </a:p>
          <a:p>
            <a:pPr marL="533400" indent="-533400" algn="ctr">
              <a:spcBef>
                <a:spcPct val="20000"/>
              </a:spcBef>
              <a:spcAft>
                <a:spcPct val="20000"/>
              </a:spcAft>
              <a:buClr>
                <a:schemeClr val="bg1"/>
              </a:buClr>
            </a:pPr>
            <a:r>
              <a:rPr lang="en-US" sz="2000" dirty="0" smtClean="0">
                <a:solidFill>
                  <a:srgbClr val="FFFF00"/>
                </a:solidFill>
              </a:rPr>
              <a:t>STATIC UNSTABLE POSTURES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rPr>
              <a:t>Physical Developments</a:t>
            </a:r>
            <a:endParaRPr lang="en-GB" sz="2200" dirty="0">
              <a:solidFill>
                <a:srgbClr val="0168AC"/>
              </a:solidFill>
              <a:latin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a:off x="5500688" y="6643688"/>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rPr>
              <a:t>Pascal Colmaire – Development &amp; Education Director of WA</a:t>
            </a:r>
            <a:endParaRPr lang="en-GB" sz="800" dirty="0">
              <a:solidFill>
                <a:schemeClr val="bg1"/>
              </a:solidFill>
              <a:latin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US" dirty="0">
              <a:solidFill>
                <a:srgbClr val="FFFF00"/>
              </a:solidFill>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US" dirty="0"/>
          </a:p>
        </p:txBody>
      </p:sp>
      <p:sp>
        <p:nvSpPr>
          <p:cNvPr id="13" name="Rectangle 5"/>
          <p:cNvSpPr>
            <a:spLocks noChangeArrowheads="1"/>
          </p:cNvSpPr>
          <p:nvPr/>
        </p:nvSpPr>
        <p:spPr bwMode="auto">
          <a:xfrm>
            <a:off x="1923811" y="676895"/>
            <a:ext cx="5106391" cy="890648"/>
          </a:xfrm>
          <a:prstGeom prst="rect">
            <a:avLst/>
          </a:prstGeom>
          <a:noFill/>
          <a:ln w="9525">
            <a:noFill/>
            <a:miter lim="800000"/>
            <a:headEnd/>
            <a:tailEnd/>
          </a:ln>
        </p:spPr>
        <p:txBody>
          <a:bodyPr/>
          <a:lstStyle/>
          <a:p>
            <a:pPr marL="533400" indent="-533400" algn="ctr">
              <a:spcBef>
                <a:spcPct val="20000"/>
              </a:spcBef>
              <a:spcAft>
                <a:spcPct val="20000"/>
              </a:spcAft>
              <a:buClr>
                <a:schemeClr val="bg1"/>
              </a:buClr>
            </a:pPr>
            <a:r>
              <a:rPr lang="en-US" sz="2400" dirty="0" smtClean="0">
                <a:solidFill>
                  <a:srgbClr val="00FFFF"/>
                </a:solidFill>
              </a:rPr>
              <a:t>The trunk muscular</a:t>
            </a:r>
            <a:endParaRPr lang="en-US" sz="2000" dirty="0" smtClean="0">
              <a:solidFill>
                <a:schemeClr val="bg1"/>
              </a:solidFill>
            </a:endParaRPr>
          </a:p>
          <a:p>
            <a:pPr marL="533400" indent="-533400" algn="ctr">
              <a:spcBef>
                <a:spcPct val="20000"/>
              </a:spcBef>
              <a:spcAft>
                <a:spcPct val="20000"/>
              </a:spcAft>
              <a:buClr>
                <a:schemeClr val="bg1"/>
              </a:buClr>
            </a:pPr>
            <a:r>
              <a:rPr lang="en-US" sz="2000" dirty="0" smtClean="0">
                <a:solidFill>
                  <a:srgbClr val="FFFF00"/>
                </a:solidFill>
              </a:rPr>
              <a:t>STATIC </a:t>
            </a:r>
            <a:r>
              <a:rPr lang="en-US" sz="2000" dirty="0" smtClean="0">
                <a:solidFill>
                  <a:srgbClr val="FFFF00"/>
                </a:solidFill>
              </a:rPr>
              <a:t>effort (Isometric)</a:t>
            </a:r>
            <a:endParaRPr lang="en-US" sz="2000" dirty="0" smtClean="0">
              <a:solidFill>
                <a:srgbClr val="FFFF00"/>
              </a:solidFill>
            </a:endParaRPr>
          </a:p>
        </p:txBody>
      </p:sp>
      <p:pic>
        <p:nvPicPr>
          <p:cNvPr id="2" name="Picture 1"/>
          <p:cNvPicPr>
            <a:picLocks noChangeAspect="1"/>
          </p:cNvPicPr>
          <p:nvPr/>
        </p:nvPicPr>
        <p:blipFill>
          <a:blip r:embed="rId5"/>
          <a:stretch>
            <a:fillRect/>
          </a:stretch>
        </p:blipFill>
        <p:spPr>
          <a:xfrm>
            <a:off x="401637" y="1669472"/>
            <a:ext cx="3362325" cy="2667000"/>
          </a:xfrm>
          <a:prstGeom prst="rect">
            <a:avLst/>
          </a:prstGeom>
        </p:spPr>
      </p:pic>
      <p:pic>
        <p:nvPicPr>
          <p:cNvPr id="3" name="Picture 2"/>
          <p:cNvPicPr>
            <a:picLocks noChangeAspect="1"/>
          </p:cNvPicPr>
          <p:nvPr/>
        </p:nvPicPr>
        <p:blipFill>
          <a:blip r:embed="rId6"/>
          <a:stretch>
            <a:fillRect/>
          </a:stretch>
        </p:blipFill>
        <p:spPr>
          <a:xfrm>
            <a:off x="4392323" y="1895815"/>
            <a:ext cx="3248025" cy="2209800"/>
          </a:xfrm>
          <a:prstGeom prst="rect">
            <a:avLst/>
          </a:prstGeom>
        </p:spPr>
      </p:pic>
      <p:pic>
        <p:nvPicPr>
          <p:cNvPr id="4" name="Picture 3"/>
          <p:cNvPicPr>
            <a:picLocks noChangeAspect="1"/>
          </p:cNvPicPr>
          <p:nvPr/>
        </p:nvPicPr>
        <p:blipFill>
          <a:blip r:embed="rId7"/>
          <a:stretch>
            <a:fillRect/>
          </a:stretch>
        </p:blipFill>
        <p:spPr>
          <a:xfrm>
            <a:off x="401637" y="4522788"/>
            <a:ext cx="3305175" cy="2228850"/>
          </a:xfrm>
          <a:prstGeom prst="rect">
            <a:avLst/>
          </a:prstGeom>
        </p:spPr>
      </p:pic>
    </p:spTree>
    <p:extLst>
      <p:ext uri="{BB962C8B-B14F-4D97-AF65-F5344CB8AC3E}">
        <p14:creationId xmlns:p14="http://schemas.microsoft.com/office/powerpoint/2010/main" val="9575777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3" name="Rectangle 5"/>
          <p:cNvSpPr>
            <a:spLocks noChangeArrowheads="1"/>
          </p:cNvSpPr>
          <p:nvPr/>
        </p:nvSpPr>
        <p:spPr bwMode="auto">
          <a:xfrm>
            <a:off x="1689512" y="762619"/>
            <a:ext cx="5851319" cy="888051"/>
          </a:xfrm>
          <a:prstGeom prst="rect">
            <a:avLst/>
          </a:prstGeom>
          <a:noFill/>
          <a:ln w="9525">
            <a:noFill/>
            <a:miter lim="800000"/>
            <a:headEnd/>
            <a:tailEnd/>
          </a:ln>
        </p:spPr>
        <p:txBody>
          <a:bodyPr/>
          <a:lstStyle/>
          <a:p>
            <a:pPr marL="533400" indent="-533400" algn="ctr">
              <a:spcBef>
                <a:spcPct val="20000"/>
              </a:spcBef>
              <a:spcAft>
                <a:spcPct val="20000"/>
              </a:spcAft>
              <a:buClr>
                <a:schemeClr val="bg1"/>
              </a:buClr>
            </a:pPr>
            <a:r>
              <a:rPr lang="en-US" sz="2000" dirty="0" smtClean="0">
                <a:solidFill>
                  <a:srgbClr val="00FFFF"/>
                </a:solidFill>
              </a:rPr>
              <a:t>The trunk muscular</a:t>
            </a:r>
          </a:p>
          <a:p>
            <a:pPr marL="533400" indent="-533400" algn="ctr">
              <a:spcBef>
                <a:spcPct val="20000"/>
              </a:spcBef>
              <a:spcAft>
                <a:spcPct val="20000"/>
              </a:spcAft>
              <a:buClr>
                <a:schemeClr val="bg1"/>
              </a:buClr>
            </a:pPr>
            <a:r>
              <a:rPr lang="en-US" sz="2000" dirty="0" smtClean="0">
                <a:solidFill>
                  <a:srgbClr val="FFFF00"/>
                </a:solidFill>
              </a:rPr>
              <a:t>WALKS WITH LOADING IN SUSPENSION</a:t>
            </a:r>
          </a:p>
          <a:p>
            <a:pPr marL="533400" indent="-533400" algn="ctr">
              <a:spcBef>
                <a:spcPct val="20000"/>
              </a:spcBef>
              <a:spcAft>
                <a:spcPct val="20000"/>
              </a:spcAft>
              <a:buClr>
                <a:schemeClr val="bg1"/>
              </a:buClr>
            </a:pPr>
            <a:endParaRPr lang="en-US" sz="2000" dirty="0" smtClean="0">
              <a:solidFill>
                <a:srgbClr val="00FFFF"/>
              </a:solidFill>
            </a:endParaRPr>
          </a:p>
        </p:txBody>
      </p:sp>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rPr>
              <a:t>Physical Developments</a:t>
            </a:r>
            <a:endParaRPr lang="en-GB" sz="2200" dirty="0">
              <a:solidFill>
                <a:srgbClr val="0168AC"/>
              </a:solidFill>
              <a:latin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a:off x="5500688" y="6643688"/>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rPr>
              <a:t>Pascal Colmaire – Development &amp; Education Director of WA</a:t>
            </a:r>
            <a:endParaRPr lang="en-GB" sz="800" dirty="0">
              <a:solidFill>
                <a:schemeClr val="bg1"/>
              </a:solidFill>
              <a:latin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US" dirty="0">
              <a:solidFill>
                <a:srgbClr val="FFFF00"/>
              </a:solidFill>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US" dirty="0"/>
          </a:p>
        </p:txBody>
      </p:sp>
      <p:pic>
        <p:nvPicPr>
          <p:cNvPr id="19457" name="Picture 1"/>
          <p:cNvPicPr>
            <a:picLocks noChangeAspect="1" noChangeArrowheads="1"/>
          </p:cNvPicPr>
          <p:nvPr/>
        </p:nvPicPr>
        <p:blipFill>
          <a:blip r:embed="rId5" cstate="print"/>
          <a:srcRect/>
          <a:stretch>
            <a:fillRect/>
          </a:stretch>
        </p:blipFill>
        <p:spPr bwMode="auto">
          <a:xfrm>
            <a:off x="3123196" y="1615052"/>
            <a:ext cx="2786249" cy="3714998"/>
          </a:xfrm>
          <a:prstGeom prst="rect">
            <a:avLst/>
          </a:prstGeom>
          <a:noFill/>
          <a:ln w="9525">
            <a:noFill/>
            <a:miter lim="800000"/>
            <a:headEnd/>
            <a:tailEnd/>
          </a:ln>
          <a:effectLst/>
        </p:spPr>
      </p:pic>
      <p:pic>
        <p:nvPicPr>
          <p:cNvPr id="19458" name="Picture 2"/>
          <p:cNvPicPr>
            <a:picLocks noChangeAspect="1" noChangeArrowheads="1"/>
          </p:cNvPicPr>
          <p:nvPr/>
        </p:nvPicPr>
        <p:blipFill>
          <a:blip r:embed="rId6" cstate="print"/>
          <a:srcRect/>
          <a:stretch>
            <a:fillRect/>
          </a:stretch>
        </p:blipFill>
        <p:spPr bwMode="auto">
          <a:xfrm>
            <a:off x="166263" y="1615051"/>
            <a:ext cx="2786249" cy="3714998"/>
          </a:xfrm>
          <a:prstGeom prst="rect">
            <a:avLst/>
          </a:prstGeom>
          <a:noFill/>
          <a:ln w="9525">
            <a:noFill/>
            <a:miter lim="800000"/>
            <a:headEnd/>
            <a:tailEnd/>
          </a:ln>
          <a:effectLst/>
        </p:spPr>
      </p:pic>
      <p:pic>
        <p:nvPicPr>
          <p:cNvPr id="19459" name="Picture 3"/>
          <p:cNvPicPr>
            <a:picLocks noChangeAspect="1" noChangeArrowheads="1"/>
          </p:cNvPicPr>
          <p:nvPr/>
        </p:nvPicPr>
        <p:blipFill>
          <a:blip r:embed="rId7" cstate="print"/>
          <a:srcRect/>
          <a:stretch>
            <a:fillRect/>
          </a:stretch>
        </p:blipFill>
        <p:spPr bwMode="auto">
          <a:xfrm>
            <a:off x="6103879" y="1617032"/>
            <a:ext cx="2786249" cy="3714998"/>
          </a:xfrm>
          <a:prstGeom prst="rect">
            <a:avLst/>
          </a:prstGeom>
          <a:noFill/>
          <a:ln w="9525">
            <a:noFill/>
            <a:miter lim="800000"/>
            <a:headEnd/>
            <a:tailEnd/>
          </a:ln>
          <a:effectLst/>
        </p:spPr>
      </p:pic>
      <p:sp>
        <p:nvSpPr>
          <p:cNvPr id="18" name="TextBox 17"/>
          <p:cNvSpPr txBox="1"/>
          <p:nvPr/>
        </p:nvSpPr>
        <p:spPr>
          <a:xfrm>
            <a:off x="273132" y="5533901"/>
            <a:ext cx="8633362" cy="646331"/>
          </a:xfrm>
          <a:prstGeom prst="rect">
            <a:avLst/>
          </a:prstGeom>
          <a:noFill/>
        </p:spPr>
        <p:txBody>
          <a:bodyPr wrap="square" rtlCol="0">
            <a:spAutoFit/>
          </a:bodyPr>
          <a:lstStyle/>
          <a:p>
            <a:r>
              <a:rPr lang="en-US" b="0" dirty="0" smtClean="0">
                <a:solidFill>
                  <a:schemeClr val="bg1"/>
                </a:solidFill>
              </a:rPr>
              <a:t>Total involvement of the whole supporting muscles, starting from feet moving to the lower limbs to gluteus to the back and to the abdomen up to the neck muscles.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rPr>
              <a:t>Physical Developments</a:t>
            </a:r>
            <a:endParaRPr lang="en-GB" sz="2200" dirty="0">
              <a:solidFill>
                <a:srgbClr val="0168AC"/>
              </a:solidFill>
              <a:latin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a:off x="5500688" y="6643688"/>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rPr>
              <a:t>Pascal Colmaire – Development &amp; Education Director of WA</a:t>
            </a:r>
            <a:endParaRPr lang="en-GB" sz="800" dirty="0">
              <a:solidFill>
                <a:schemeClr val="bg1"/>
              </a:solidFill>
              <a:latin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US" dirty="0">
              <a:solidFill>
                <a:srgbClr val="FFFF00"/>
              </a:solidFill>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US" dirty="0"/>
          </a:p>
        </p:txBody>
      </p:sp>
      <p:pic>
        <p:nvPicPr>
          <p:cNvPr id="19460" name="Picture 4"/>
          <p:cNvPicPr>
            <a:picLocks noChangeAspect="1" noChangeArrowheads="1"/>
          </p:cNvPicPr>
          <p:nvPr/>
        </p:nvPicPr>
        <p:blipFill>
          <a:blip r:embed="rId5" cstate="print"/>
          <a:srcRect/>
          <a:stretch>
            <a:fillRect/>
          </a:stretch>
        </p:blipFill>
        <p:spPr bwMode="auto">
          <a:xfrm>
            <a:off x="3586989" y="1719923"/>
            <a:ext cx="2610612" cy="3480816"/>
          </a:xfrm>
          <a:prstGeom prst="rect">
            <a:avLst/>
          </a:prstGeom>
          <a:noFill/>
          <a:ln w="9525">
            <a:noFill/>
            <a:miter lim="800000"/>
            <a:headEnd/>
            <a:tailEnd/>
          </a:ln>
          <a:effectLst/>
        </p:spPr>
      </p:pic>
      <p:pic>
        <p:nvPicPr>
          <p:cNvPr id="19461" name="Picture 5"/>
          <p:cNvPicPr>
            <a:picLocks noChangeAspect="1" noChangeArrowheads="1"/>
          </p:cNvPicPr>
          <p:nvPr/>
        </p:nvPicPr>
        <p:blipFill>
          <a:blip r:embed="rId6" cstate="print"/>
          <a:srcRect/>
          <a:stretch>
            <a:fillRect/>
          </a:stretch>
        </p:blipFill>
        <p:spPr bwMode="auto">
          <a:xfrm>
            <a:off x="6793322" y="1709370"/>
            <a:ext cx="2004971" cy="3522885"/>
          </a:xfrm>
          <a:prstGeom prst="rect">
            <a:avLst/>
          </a:prstGeom>
          <a:noFill/>
          <a:ln w="9525">
            <a:noFill/>
            <a:miter lim="800000"/>
            <a:headEnd/>
            <a:tailEnd/>
          </a:ln>
          <a:effectLst/>
        </p:spPr>
      </p:pic>
      <p:pic>
        <p:nvPicPr>
          <p:cNvPr id="19462" name="Picture 6"/>
          <p:cNvPicPr>
            <a:picLocks noChangeAspect="1" noChangeArrowheads="1"/>
          </p:cNvPicPr>
          <p:nvPr/>
        </p:nvPicPr>
        <p:blipFill>
          <a:blip r:embed="rId7" cstate="print"/>
          <a:srcRect/>
          <a:stretch>
            <a:fillRect/>
          </a:stretch>
        </p:blipFill>
        <p:spPr bwMode="auto">
          <a:xfrm>
            <a:off x="321281" y="1710706"/>
            <a:ext cx="2610612" cy="3480816"/>
          </a:xfrm>
          <a:prstGeom prst="rect">
            <a:avLst/>
          </a:prstGeom>
          <a:noFill/>
          <a:ln w="9525">
            <a:noFill/>
            <a:miter lim="800000"/>
            <a:headEnd/>
            <a:tailEnd/>
          </a:ln>
          <a:effectLst/>
        </p:spPr>
      </p:pic>
      <p:sp>
        <p:nvSpPr>
          <p:cNvPr id="18" name="Rectangle 5"/>
          <p:cNvSpPr>
            <a:spLocks noChangeArrowheads="1"/>
          </p:cNvSpPr>
          <p:nvPr/>
        </p:nvSpPr>
        <p:spPr bwMode="auto">
          <a:xfrm>
            <a:off x="1033153" y="762619"/>
            <a:ext cx="7042067" cy="888051"/>
          </a:xfrm>
          <a:prstGeom prst="rect">
            <a:avLst/>
          </a:prstGeom>
          <a:noFill/>
          <a:ln w="9525">
            <a:noFill/>
            <a:miter lim="800000"/>
            <a:headEnd/>
            <a:tailEnd/>
          </a:ln>
        </p:spPr>
        <p:txBody>
          <a:bodyPr/>
          <a:lstStyle/>
          <a:p>
            <a:pPr marL="533400" indent="-533400" algn="ctr">
              <a:spcBef>
                <a:spcPct val="20000"/>
              </a:spcBef>
              <a:spcAft>
                <a:spcPct val="20000"/>
              </a:spcAft>
              <a:buClr>
                <a:schemeClr val="bg1"/>
              </a:buClr>
            </a:pPr>
            <a:r>
              <a:rPr lang="en-US" sz="2000" dirty="0" smtClean="0">
                <a:solidFill>
                  <a:srgbClr val="00FFFF"/>
                </a:solidFill>
              </a:rPr>
              <a:t>The trunk muscular</a:t>
            </a:r>
          </a:p>
          <a:p>
            <a:pPr marL="533400" indent="-533400" algn="ctr">
              <a:spcBef>
                <a:spcPct val="20000"/>
              </a:spcBef>
              <a:spcAft>
                <a:spcPct val="20000"/>
              </a:spcAft>
              <a:buClr>
                <a:schemeClr val="bg1"/>
              </a:buClr>
            </a:pPr>
            <a:r>
              <a:rPr lang="en-US" sz="2000" dirty="0" smtClean="0">
                <a:solidFill>
                  <a:srgbClr val="FFFF00"/>
                </a:solidFill>
              </a:rPr>
              <a:t>POSTURE CORRECTIONS AT MODIFIED EQUILIBRIUM </a:t>
            </a:r>
          </a:p>
          <a:p>
            <a:pPr marL="533400" indent="-533400">
              <a:spcBef>
                <a:spcPct val="20000"/>
              </a:spcBef>
              <a:spcAft>
                <a:spcPct val="20000"/>
              </a:spcAft>
              <a:buClr>
                <a:schemeClr val="bg1"/>
              </a:buClr>
            </a:pPr>
            <a:endParaRPr lang="en-US" sz="2000" dirty="0" smtClean="0">
              <a:solidFill>
                <a:srgbClr val="00FFFF"/>
              </a:solidFill>
            </a:endParaRPr>
          </a:p>
          <a:p>
            <a:pPr marL="533400" indent="-533400">
              <a:spcBef>
                <a:spcPct val="20000"/>
              </a:spcBef>
              <a:spcAft>
                <a:spcPct val="20000"/>
              </a:spcAft>
              <a:buClr>
                <a:schemeClr val="bg1"/>
              </a:buClr>
            </a:pPr>
            <a:endParaRPr lang="en-US" sz="2000" dirty="0" smtClean="0">
              <a:solidFill>
                <a:srgbClr val="FFFF00"/>
              </a:solidFill>
            </a:endParaRPr>
          </a:p>
          <a:p>
            <a:pPr marL="533400" indent="-533400">
              <a:spcBef>
                <a:spcPct val="20000"/>
              </a:spcBef>
              <a:spcAft>
                <a:spcPct val="20000"/>
              </a:spcAft>
              <a:buClr>
                <a:schemeClr val="bg1"/>
              </a:buClr>
            </a:pPr>
            <a:endParaRPr lang="en-US" sz="2000" dirty="0" smtClean="0">
              <a:solidFill>
                <a:srgbClr val="00FFFF"/>
              </a:solidFill>
            </a:endParaRPr>
          </a:p>
        </p:txBody>
      </p:sp>
      <p:sp>
        <p:nvSpPr>
          <p:cNvPr id="19" name="TextBox 18"/>
          <p:cNvSpPr txBox="1"/>
          <p:nvPr/>
        </p:nvSpPr>
        <p:spPr>
          <a:xfrm>
            <a:off x="356260" y="5427023"/>
            <a:ext cx="8431480" cy="923330"/>
          </a:xfrm>
          <a:prstGeom prst="rect">
            <a:avLst/>
          </a:prstGeom>
          <a:noFill/>
        </p:spPr>
        <p:txBody>
          <a:bodyPr wrap="square" rtlCol="0">
            <a:spAutoFit/>
          </a:bodyPr>
          <a:lstStyle/>
          <a:p>
            <a:r>
              <a:rPr lang="en-US" b="0" dirty="0" smtClean="0">
                <a:solidFill>
                  <a:schemeClr val="bg1"/>
                </a:solidFill>
              </a:rPr>
              <a:t>Through a voluntary loss of the equilibrium on the front-back plane or on the lateral one with a subsequent recovery trough a sequence of muscular contractions  without losing the complete alignment of the posture</a:t>
            </a:r>
            <a:endParaRPr lang="en-GB" b="0" dirty="0" smtClean="0">
              <a:solidFill>
                <a:schemeClr val="bg1"/>
              </a:solidFill>
              <a:latin typeface="Verdana"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3" name="Rectangle 5"/>
          <p:cNvSpPr>
            <a:spLocks noChangeArrowheads="1"/>
          </p:cNvSpPr>
          <p:nvPr/>
        </p:nvSpPr>
        <p:spPr bwMode="auto">
          <a:xfrm>
            <a:off x="323850" y="1000125"/>
            <a:ext cx="8496300" cy="5643563"/>
          </a:xfrm>
          <a:prstGeom prst="rect">
            <a:avLst/>
          </a:prstGeom>
          <a:noFill/>
          <a:ln w="9525">
            <a:noFill/>
            <a:miter lim="800000"/>
            <a:headEnd/>
            <a:tailEnd/>
          </a:ln>
        </p:spPr>
        <p:txBody>
          <a:bodyPr/>
          <a:lstStyle/>
          <a:p>
            <a:pPr marL="533400" indent="-533400">
              <a:spcBef>
                <a:spcPct val="20000"/>
              </a:spcBef>
              <a:spcAft>
                <a:spcPct val="20000"/>
              </a:spcAft>
              <a:buClr>
                <a:schemeClr val="bg1"/>
              </a:buClr>
            </a:pPr>
            <a:r>
              <a:rPr lang="en-GB" sz="2400" dirty="0" smtClean="0">
                <a:solidFill>
                  <a:srgbClr val="00FFFF"/>
                </a:solidFill>
                <a:latin typeface="Verdana" pitchFamily="34" charset="0"/>
              </a:rPr>
              <a:t>Content of the physical program</a:t>
            </a:r>
          </a:p>
          <a:p>
            <a:pPr marL="533400" indent="-533400">
              <a:spcBef>
                <a:spcPct val="20000"/>
              </a:spcBef>
              <a:spcAft>
                <a:spcPct val="20000"/>
              </a:spcAft>
              <a:buClr>
                <a:schemeClr val="bg1"/>
              </a:buClr>
              <a:buFont typeface="Wingdings" pitchFamily="2" charset="2"/>
              <a:buAutoNum type="arabicPeriod"/>
            </a:pPr>
            <a:endParaRPr lang="en-GB" sz="2200" dirty="0" smtClean="0">
              <a:solidFill>
                <a:srgbClr val="00FFFF"/>
              </a:solidFill>
              <a:latin typeface="Verdana" pitchFamily="34" charset="0"/>
            </a:endParaRP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Cardiac frequency</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Strength: firm trunk</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Yoga or equivalent</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Strength: Various types</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Strength: Specific</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Stretching</a:t>
            </a:r>
          </a:p>
          <a:p>
            <a:pPr marL="533400" indent="-533400">
              <a:spcBef>
                <a:spcPct val="20000"/>
              </a:spcBef>
              <a:spcAft>
                <a:spcPct val="20000"/>
              </a:spcAft>
              <a:buClr>
                <a:schemeClr val="bg1"/>
              </a:buClr>
              <a:buFont typeface="Wingdings" pitchFamily="2" charset="2"/>
              <a:buChar char="§"/>
            </a:pPr>
            <a:r>
              <a:rPr lang="en-GB" sz="2200" dirty="0" smtClean="0">
                <a:solidFill>
                  <a:srgbClr val="FFFF00"/>
                </a:solidFill>
                <a:latin typeface="Verdana" pitchFamily="34" charset="0"/>
              </a:rPr>
              <a:t>Body Balance: General</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Body Balance: Specific</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Cardio: various sources of energy</a:t>
            </a:r>
            <a:endParaRPr lang="en-GB" sz="2200" dirty="0">
              <a:solidFill>
                <a:schemeClr val="bg1"/>
              </a:solidFill>
              <a:latin typeface="Verdana" pitchFamily="34" charset="0"/>
            </a:endParaRPr>
          </a:p>
        </p:txBody>
      </p:sp>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rPr>
              <a:t>Physical Developments</a:t>
            </a:r>
            <a:endParaRPr lang="en-GB" sz="2200" dirty="0">
              <a:solidFill>
                <a:srgbClr val="0168AC"/>
              </a:solidFill>
              <a:latin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a:off x="5500688" y="6643688"/>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rPr>
              <a:t>Pascal Colmaire – Development &amp; Education Director of WA</a:t>
            </a:r>
            <a:endParaRPr lang="en-GB" sz="800" dirty="0">
              <a:solidFill>
                <a:schemeClr val="bg1"/>
              </a:solidFill>
              <a:latin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US" dirty="0">
              <a:solidFill>
                <a:srgbClr val="FFFF00"/>
              </a:solidFill>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6613">
                                            <p:txEl>
                                              <p:pRg st="2" end="2"/>
                                            </p:txEl>
                                          </p:spTgt>
                                        </p:tgtEl>
                                        <p:attrNameLst>
                                          <p:attrName>style.visibility</p:attrName>
                                        </p:attrNameLst>
                                      </p:cBhvr>
                                      <p:to>
                                        <p:strVal val="visible"/>
                                      </p:to>
                                    </p:set>
                                    <p:anim calcmode="lin" valueType="num">
                                      <p:cBhvr additive="base">
                                        <p:cTn id="7" dur="500" fill="hold"/>
                                        <p:tgtEl>
                                          <p:spTgt spid="19661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66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6613">
                                            <p:txEl>
                                              <p:pRg st="3" end="3"/>
                                            </p:txEl>
                                          </p:spTgt>
                                        </p:tgtEl>
                                        <p:attrNameLst>
                                          <p:attrName>style.visibility</p:attrName>
                                        </p:attrNameLst>
                                      </p:cBhvr>
                                      <p:to>
                                        <p:strVal val="visible"/>
                                      </p:to>
                                    </p:set>
                                    <p:anim calcmode="lin" valueType="num">
                                      <p:cBhvr additive="base">
                                        <p:cTn id="13" dur="500" fill="hold"/>
                                        <p:tgtEl>
                                          <p:spTgt spid="19661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66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6613">
                                            <p:txEl>
                                              <p:pRg st="4" end="4"/>
                                            </p:txEl>
                                          </p:spTgt>
                                        </p:tgtEl>
                                        <p:attrNameLst>
                                          <p:attrName>style.visibility</p:attrName>
                                        </p:attrNameLst>
                                      </p:cBhvr>
                                      <p:to>
                                        <p:strVal val="visible"/>
                                      </p:to>
                                    </p:set>
                                    <p:anim calcmode="lin" valueType="num">
                                      <p:cBhvr additive="base">
                                        <p:cTn id="19" dur="500" fill="hold"/>
                                        <p:tgtEl>
                                          <p:spTgt spid="19661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66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6613">
                                            <p:txEl>
                                              <p:pRg st="5" end="5"/>
                                            </p:txEl>
                                          </p:spTgt>
                                        </p:tgtEl>
                                        <p:attrNameLst>
                                          <p:attrName>style.visibility</p:attrName>
                                        </p:attrNameLst>
                                      </p:cBhvr>
                                      <p:to>
                                        <p:strVal val="visible"/>
                                      </p:to>
                                    </p:set>
                                    <p:anim calcmode="lin" valueType="num">
                                      <p:cBhvr additive="base">
                                        <p:cTn id="25" dur="500" fill="hold"/>
                                        <p:tgtEl>
                                          <p:spTgt spid="19661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661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6613">
                                            <p:txEl>
                                              <p:pRg st="6" end="6"/>
                                            </p:txEl>
                                          </p:spTgt>
                                        </p:tgtEl>
                                        <p:attrNameLst>
                                          <p:attrName>style.visibility</p:attrName>
                                        </p:attrNameLst>
                                      </p:cBhvr>
                                      <p:to>
                                        <p:strVal val="visible"/>
                                      </p:to>
                                    </p:set>
                                    <p:anim calcmode="lin" valueType="num">
                                      <p:cBhvr additive="base">
                                        <p:cTn id="31" dur="500" fill="hold"/>
                                        <p:tgtEl>
                                          <p:spTgt spid="19661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661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6613">
                                            <p:txEl>
                                              <p:pRg st="7" end="7"/>
                                            </p:txEl>
                                          </p:spTgt>
                                        </p:tgtEl>
                                        <p:attrNameLst>
                                          <p:attrName>style.visibility</p:attrName>
                                        </p:attrNameLst>
                                      </p:cBhvr>
                                      <p:to>
                                        <p:strVal val="visible"/>
                                      </p:to>
                                    </p:set>
                                    <p:anim calcmode="lin" valueType="num">
                                      <p:cBhvr additive="base">
                                        <p:cTn id="37" dur="500" fill="hold"/>
                                        <p:tgtEl>
                                          <p:spTgt spid="19661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661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96613">
                                            <p:txEl>
                                              <p:pRg st="8" end="8"/>
                                            </p:txEl>
                                          </p:spTgt>
                                        </p:tgtEl>
                                        <p:attrNameLst>
                                          <p:attrName>style.visibility</p:attrName>
                                        </p:attrNameLst>
                                      </p:cBhvr>
                                      <p:to>
                                        <p:strVal val="visible"/>
                                      </p:to>
                                    </p:set>
                                    <p:anim calcmode="lin" valueType="num">
                                      <p:cBhvr additive="base">
                                        <p:cTn id="43" dur="500" fill="hold"/>
                                        <p:tgtEl>
                                          <p:spTgt spid="19661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9661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96613">
                                            <p:txEl>
                                              <p:pRg st="9" end="9"/>
                                            </p:txEl>
                                          </p:spTgt>
                                        </p:tgtEl>
                                        <p:attrNameLst>
                                          <p:attrName>style.visibility</p:attrName>
                                        </p:attrNameLst>
                                      </p:cBhvr>
                                      <p:to>
                                        <p:strVal val="visible"/>
                                      </p:to>
                                    </p:set>
                                    <p:anim calcmode="lin" valueType="num">
                                      <p:cBhvr additive="base">
                                        <p:cTn id="49" dur="500" fill="hold"/>
                                        <p:tgtEl>
                                          <p:spTgt spid="19661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9661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96613">
                                            <p:txEl>
                                              <p:pRg st="10" end="10"/>
                                            </p:txEl>
                                          </p:spTgt>
                                        </p:tgtEl>
                                        <p:attrNameLst>
                                          <p:attrName>style.visibility</p:attrName>
                                        </p:attrNameLst>
                                      </p:cBhvr>
                                      <p:to>
                                        <p:strVal val="visible"/>
                                      </p:to>
                                    </p:set>
                                    <p:anim calcmode="lin" valueType="num">
                                      <p:cBhvr additive="base">
                                        <p:cTn id="55" dur="500" fill="hold"/>
                                        <p:tgtEl>
                                          <p:spTgt spid="19661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9661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3" name="Rectangle 5"/>
          <p:cNvSpPr>
            <a:spLocks noChangeArrowheads="1"/>
          </p:cNvSpPr>
          <p:nvPr/>
        </p:nvSpPr>
        <p:spPr bwMode="auto">
          <a:xfrm>
            <a:off x="2137559" y="774494"/>
            <a:ext cx="4453246" cy="888052"/>
          </a:xfrm>
          <a:prstGeom prst="rect">
            <a:avLst/>
          </a:prstGeom>
          <a:noFill/>
          <a:ln w="9525">
            <a:noFill/>
            <a:miter lim="800000"/>
            <a:headEnd/>
            <a:tailEnd/>
          </a:ln>
        </p:spPr>
        <p:txBody>
          <a:bodyPr/>
          <a:lstStyle/>
          <a:p>
            <a:pPr marL="533400" indent="-533400" algn="ctr">
              <a:spcBef>
                <a:spcPct val="20000"/>
              </a:spcBef>
              <a:spcAft>
                <a:spcPct val="20000"/>
              </a:spcAft>
              <a:buClr>
                <a:schemeClr val="bg1"/>
              </a:buClr>
            </a:pPr>
            <a:r>
              <a:rPr lang="en-GB" sz="2400" dirty="0" smtClean="0">
                <a:solidFill>
                  <a:srgbClr val="00FFFF"/>
                </a:solidFill>
                <a:latin typeface="Verdana" pitchFamily="34" charset="0"/>
              </a:rPr>
              <a:t>General Body balance</a:t>
            </a:r>
          </a:p>
          <a:p>
            <a:pPr marL="533400" indent="-533400" algn="ctr">
              <a:spcBef>
                <a:spcPct val="20000"/>
              </a:spcBef>
              <a:spcAft>
                <a:spcPct val="20000"/>
              </a:spcAft>
              <a:buClr>
                <a:schemeClr val="bg1"/>
              </a:buClr>
            </a:pPr>
            <a:r>
              <a:rPr lang="en-GB" sz="2400" dirty="0" smtClean="0">
                <a:solidFill>
                  <a:srgbClr val="FFFF00"/>
                </a:solidFill>
                <a:latin typeface="Verdana" pitchFamily="34" charset="0"/>
              </a:rPr>
              <a:t>Static postures on floor</a:t>
            </a:r>
            <a:endParaRPr lang="en-GB" sz="2400" dirty="0" smtClean="0">
              <a:solidFill>
                <a:srgbClr val="00FFFF"/>
              </a:solidFill>
              <a:latin typeface="Verdana" pitchFamily="34" charset="0"/>
            </a:endParaRPr>
          </a:p>
        </p:txBody>
      </p:sp>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rPr>
              <a:t>Physical Developments</a:t>
            </a:r>
            <a:endParaRPr lang="en-GB" sz="2200" dirty="0">
              <a:solidFill>
                <a:srgbClr val="0168AC"/>
              </a:solidFill>
              <a:latin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a:off x="5500688" y="6643688"/>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rPr>
              <a:t>Pascal Colmaire – Development &amp; Education Director of WA</a:t>
            </a:r>
            <a:endParaRPr lang="en-GB" sz="800" dirty="0">
              <a:solidFill>
                <a:schemeClr val="bg1"/>
              </a:solidFill>
              <a:latin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US" dirty="0">
              <a:solidFill>
                <a:srgbClr val="FFFF00"/>
              </a:solidFill>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US" dirty="0"/>
          </a:p>
        </p:txBody>
      </p:sp>
      <p:pic>
        <p:nvPicPr>
          <p:cNvPr id="53250" name="Picture 2"/>
          <p:cNvPicPr>
            <a:picLocks noChangeAspect="1" noChangeArrowheads="1"/>
          </p:cNvPicPr>
          <p:nvPr/>
        </p:nvPicPr>
        <p:blipFill>
          <a:blip r:embed="rId5" cstate="print"/>
          <a:srcRect/>
          <a:stretch>
            <a:fillRect/>
          </a:stretch>
        </p:blipFill>
        <p:spPr bwMode="auto">
          <a:xfrm>
            <a:off x="522511" y="1888177"/>
            <a:ext cx="3788232" cy="2841174"/>
          </a:xfrm>
          <a:prstGeom prst="rect">
            <a:avLst/>
          </a:prstGeom>
          <a:noFill/>
          <a:ln w="9525">
            <a:noFill/>
            <a:miter lim="800000"/>
            <a:headEnd/>
            <a:tailEnd/>
          </a:ln>
        </p:spPr>
      </p:pic>
      <p:pic>
        <p:nvPicPr>
          <p:cNvPr id="53253" name="Picture 5"/>
          <p:cNvPicPr>
            <a:picLocks noChangeAspect="1" noChangeArrowheads="1"/>
          </p:cNvPicPr>
          <p:nvPr/>
        </p:nvPicPr>
        <p:blipFill>
          <a:blip r:embed="rId6" cstate="print"/>
          <a:srcRect/>
          <a:stretch>
            <a:fillRect/>
          </a:stretch>
        </p:blipFill>
        <p:spPr bwMode="auto">
          <a:xfrm>
            <a:off x="5047013" y="1878715"/>
            <a:ext cx="3645725" cy="2734294"/>
          </a:xfrm>
          <a:prstGeom prst="rect">
            <a:avLst/>
          </a:prstGeom>
          <a:noFill/>
          <a:ln w="9525">
            <a:noFill/>
            <a:miter lim="800000"/>
            <a:headEnd/>
            <a:tailEnd/>
          </a:ln>
        </p:spPr>
      </p:pic>
      <p:sp>
        <p:nvSpPr>
          <p:cNvPr id="14" name="TextBox 13"/>
          <p:cNvSpPr txBox="1"/>
          <p:nvPr/>
        </p:nvSpPr>
        <p:spPr>
          <a:xfrm>
            <a:off x="273131" y="4750130"/>
            <a:ext cx="8716489" cy="1754326"/>
          </a:xfrm>
          <a:prstGeom prst="rect">
            <a:avLst/>
          </a:prstGeom>
          <a:noFill/>
        </p:spPr>
        <p:txBody>
          <a:bodyPr wrap="square" rtlCol="0">
            <a:spAutoFit/>
          </a:bodyPr>
          <a:lstStyle/>
          <a:p>
            <a:r>
              <a:rPr lang="fr-CH" dirty="0" smtClean="0">
                <a:solidFill>
                  <a:srgbClr val="FF0000"/>
                </a:solidFill>
              </a:rPr>
              <a:t>Add: 2 feet – 1 foot – fente AV…</a:t>
            </a:r>
          </a:p>
          <a:p>
            <a:r>
              <a:rPr lang="en-US" b="0" dirty="0" smtClean="0">
                <a:solidFill>
                  <a:schemeClr val="bg1"/>
                </a:solidFill>
              </a:rPr>
              <a:t>MINIMUM 3 sessions per week, during 4 weeks at least.  </a:t>
            </a:r>
          </a:p>
          <a:p>
            <a:r>
              <a:rPr lang="en-US" b="0" dirty="0" smtClean="0">
                <a:solidFill>
                  <a:schemeClr val="bg1"/>
                </a:solidFill>
              </a:rPr>
              <a:t>30 seconds / exercise the 1</a:t>
            </a:r>
            <a:r>
              <a:rPr lang="en-US" b="0" baseline="30000" dirty="0" smtClean="0">
                <a:solidFill>
                  <a:schemeClr val="bg1"/>
                </a:solidFill>
              </a:rPr>
              <a:t>st</a:t>
            </a:r>
            <a:r>
              <a:rPr lang="en-US" b="0" dirty="0" smtClean="0">
                <a:solidFill>
                  <a:schemeClr val="bg1"/>
                </a:solidFill>
              </a:rPr>
              <a:t> session - 35 seconds the 2</a:t>
            </a:r>
            <a:r>
              <a:rPr lang="en-US" b="0" baseline="30000" dirty="0" smtClean="0">
                <a:solidFill>
                  <a:schemeClr val="bg1"/>
                </a:solidFill>
              </a:rPr>
              <a:t>nd</a:t>
            </a:r>
            <a:r>
              <a:rPr lang="en-US" b="0" dirty="0" smtClean="0">
                <a:solidFill>
                  <a:schemeClr val="bg1"/>
                </a:solidFill>
              </a:rPr>
              <a:t> session - 40 seconds the 3</a:t>
            </a:r>
            <a:r>
              <a:rPr lang="en-US" b="0" baseline="30000" dirty="0" smtClean="0">
                <a:solidFill>
                  <a:schemeClr val="bg1"/>
                </a:solidFill>
              </a:rPr>
              <a:t>rd</a:t>
            </a:r>
            <a:r>
              <a:rPr lang="en-US" b="0" dirty="0" smtClean="0">
                <a:solidFill>
                  <a:schemeClr val="bg1"/>
                </a:solidFill>
              </a:rPr>
              <a:t> session - 45 seconds the 4</a:t>
            </a:r>
            <a:r>
              <a:rPr lang="en-US" b="0" baseline="30000" dirty="0" smtClean="0">
                <a:solidFill>
                  <a:schemeClr val="bg1"/>
                </a:solidFill>
              </a:rPr>
              <a:t>th</a:t>
            </a:r>
            <a:r>
              <a:rPr lang="en-US" b="0" dirty="0" smtClean="0">
                <a:solidFill>
                  <a:schemeClr val="bg1"/>
                </a:solidFill>
              </a:rPr>
              <a:t> session - 50 seconds the 5</a:t>
            </a:r>
            <a:r>
              <a:rPr lang="en-US" b="0" baseline="30000" dirty="0" smtClean="0">
                <a:solidFill>
                  <a:schemeClr val="bg1"/>
                </a:solidFill>
              </a:rPr>
              <a:t>th</a:t>
            </a:r>
            <a:r>
              <a:rPr lang="en-US" b="0" dirty="0" smtClean="0">
                <a:solidFill>
                  <a:schemeClr val="bg1"/>
                </a:solidFill>
              </a:rPr>
              <a:t> session - 55 seconds the 6</a:t>
            </a:r>
            <a:r>
              <a:rPr lang="en-US" b="0" baseline="30000" dirty="0" smtClean="0">
                <a:solidFill>
                  <a:schemeClr val="bg1"/>
                </a:solidFill>
              </a:rPr>
              <a:t>th</a:t>
            </a:r>
            <a:r>
              <a:rPr lang="en-US" b="0" dirty="0" smtClean="0">
                <a:solidFill>
                  <a:schemeClr val="bg1"/>
                </a:solidFill>
              </a:rPr>
              <a:t> session - 1 minute for the following sessions.</a:t>
            </a:r>
            <a:endParaRPr lang="fr-CH" b="0" dirty="0" smtClean="0">
              <a:solidFill>
                <a:schemeClr val="bg1"/>
              </a:solidFill>
            </a:endParaRPr>
          </a:p>
          <a:p>
            <a:endParaRPr lang="fr-CH" dirty="0">
              <a:solidFill>
                <a:srgbClr val="FF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rPr>
              <a:t>Physical Developments</a:t>
            </a:r>
            <a:endParaRPr lang="en-GB" sz="2200" dirty="0">
              <a:solidFill>
                <a:srgbClr val="0168AC"/>
              </a:solidFill>
              <a:latin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a:off x="5500688" y="6643688"/>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rPr>
              <a:t>Pascal Colmaire – Development &amp; Education Director of WA</a:t>
            </a:r>
            <a:endParaRPr lang="en-GB" sz="800" dirty="0">
              <a:solidFill>
                <a:schemeClr val="bg1"/>
              </a:solidFill>
              <a:latin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GB" dirty="0">
              <a:solidFill>
                <a:srgbClr val="FFFF00"/>
              </a:solidFill>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GB" dirty="0"/>
          </a:p>
        </p:txBody>
      </p:sp>
      <p:pic>
        <p:nvPicPr>
          <p:cNvPr id="53252" name="Picture 4"/>
          <p:cNvPicPr>
            <a:picLocks noChangeAspect="1" noChangeArrowheads="1"/>
          </p:cNvPicPr>
          <p:nvPr/>
        </p:nvPicPr>
        <p:blipFill>
          <a:blip r:embed="rId5" cstate="print"/>
          <a:srcRect/>
          <a:stretch>
            <a:fillRect/>
          </a:stretch>
        </p:blipFill>
        <p:spPr bwMode="auto">
          <a:xfrm>
            <a:off x="154381" y="1736764"/>
            <a:ext cx="3336966" cy="2502725"/>
          </a:xfrm>
          <a:prstGeom prst="rect">
            <a:avLst/>
          </a:prstGeom>
          <a:noFill/>
          <a:ln w="9525">
            <a:noFill/>
            <a:miter lim="800000"/>
            <a:headEnd/>
            <a:tailEnd/>
          </a:ln>
        </p:spPr>
      </p:pic>
      <p:pic>
        <p:nvPicPr>
          <p:cNvPr id="53254" name="Picture 6"/>
          <p:cNvPicPr>
            <a:picLocks noChangeAspect="1" noChangeArrowheads="1"/>
          </p:cNvPicPr>
          <p:nvPr/>
        </p:nvPicPr>
        <p:blipFill>
          <a:blip r:embed="rId6" cstate="print"/>
          <a:srcRect/>
          <a:stretch>
            <a:fillRect/>
          </a:stretch>
        </p:blipFill>
        <p:spPr bwMode="auto">
          <a:xfrm>
            <a:off x="5047012" y="1724896"/>
            <a:ext cx="3431969" cy="2573977"/>
          </a:xfrm>
          <a:prstGeom prst="rect">
            <a:avLst/>
          </a:prstGeom>
          <a:noFill/>
          <a:ln w="9525">
            <a:noFill/>
            <a:miter lim="800000"/>
            <a:headEnd/>
            <a:tailEnd/>
          </a:ln>
        </p:spPr>
      </p:pic>
      <p:pic>
        <p:nvPicPr>
          <p:cNvPr id="54275" name="Picture 3"/>
          <p:cNvPicPr>
            <a:picLocks noChangeAspect="1" noChangeArrowheads="1"/>
          </p:cNvPicPr>
          <p:nvPr/>
        </p:nvPicPr>
        <p:blipFill>
          <a:blip r:embed="rId7" cstate="print"/>
          <a:srcRect/>
          <a:stretch>
            <a:fillRect/>
          </a:stretch>
        </p:blipFill>
        <p:spPr bwMode="auto">
          <a:xfrm>
            <a:off x="166254" y="4351712"/>
            <a:ext cx="3341717" cy="2506288"/>
          </a:xfrm>
          <a:prstGeom prst="rect">
            <a:avLst/>
          </a:prstGeom>
          <a:noFill/>
          <a:ln w="9525">
            <a:noFill/>
            <a:miter lim="800000"/>
            <a:headEnd/>
            <a:tailEnd/>
          </a:ln>
        </p:spPr>
      </p:pic>
      <p:sp>
        <p:nvSpPr>
          <p:cNvPr id="15" name="Rectangle 5"/>
          <p:cNvSpPr>
            <a:spLocks noChangeArrowheads="1"/>
          </p:cNvSpPr>
          <p:nvPr/>
        </p:nvSpPr>
        <p:spPr bwMode="auto">
          <a:xfrm>
            <a:off x="1080654" y="703244"/>
            <a:ext cx="6590806" cy="888052"/>
          </a:xfrm>
          <a:prstGeom prst="rect">
            <a:avLst/>
          </a:prstGeom>
          <a:noFill/>
          <a:ln w="9525">
            <a:noFill/>
            <a:miter lim="800000"/>
            <a:headEnd/>
            <a:tailEnd/>
          </a:ln>
        </p:spPr>
        <p:txBody>
          <a:bodyPr/>
          <a:lstStyle/>
          <a:p>
            <a:pPr marL="533400" indent="-533400" algn="ctr">
              <a:spcBef>
                <a:spcPct val="20000"/>
              </a:spcBef>
              <a:spcAft>
                <a:spcPct val="20000"/>
              </a:spcAft>
              <a:buClr>
                <a:schemeClr val="bg1"/>
              </a:buClr>
            </a:pPr>
            <a:r>
              <a:rPr lang="en-GB" sz="2400" dirty="0" smtClean="0">
                <a:solidFill>
                  <a:srgbClr val="00FFFF"/>
                </a:solidFill>
                <a:latin typeface="Verdana" pitchFamily="34" charset="0"/>
              </a:rPr>
              <a:t>General Body balance</a:t>
            </a:r>
          </a:p>
          <a:p>
            <a:pPr marL="533400" indent="-533400" algn="ctr">
              <a:spcBef>
                <a:spcPct val="20000"/>
              </a:spcBef>
              <a:spcAft>
                <a:spcPct val="20000"/>
              </a:spcAft>
              <a:buClr>
                <a:schemeClr val="bg1"/>
              </a:buClr>
            </a:pPr>
            <a:r>
              <a:rPr lang="en-GB" sz="2400" dirty="0" smtClean="0">
                <a:solidFill>
                  <a:srgbClr val="FFFF00"/>
                </a:solidFill>
                <a:latin typeface="Verdana" pitchFamily="34" charset="0"/>
              </a:rPr>
              <a:t>Static postures on the edge of a step</a:t>
            </a:r>
            <a:endParaRPr lang="en-GB" sz="2400" dirty="0" smtClean="0">
              <a:solidFill>
                <a:srgbClr val="00FFFF"/>
              </a:solidFill>
              <a:latin typeface="Verdana" pitchFamily="34" charset="0"/>
            </a:endParaRPr>
          </a:p>
        </p:txBody>
      </p:sp>
      <p:sp>
        <p:nvSpPr>
          <p:cNvPr id="16" name="TextBox 15"/>
          <p:cNvSpPr txBox="1"/>
          <p:nvPr/>
        </p:nvSpPr>
        <p:spPr>
          <a:xfrm>
            <a:off x="3669476" y="4417626"/>
            <a:ext cx="5474524" cy="2031325"/>
          </a:xfrm>
          <a:prstGeom prst="rect">
            <a:avLst/>
          </a:prstGeom>
          <a:noFill/>
        </p:spPr>
        <p:txBody>
          <a:bodyPr wrap="square" rtlCol="0">
            <a:spAutoFit/>
          </a:bodyPr>
          <a:lstStyle/>
          <a:p>
            <a:r>
              <a:rPr lang="en-GB" dirty="0" smtClean="0">
                <a:solidFill>
                  <a:srgbClr val="FF0000"/>
                </a:solidFill>
                <a:latin typeface="Verdana" pitchFamily="34" charset="0"/>
                <a:ea typeface="Verdana" pitchFamily="34" charset="0"/>
                <a:cs typeface="Verdana" pitchFamily="34" charset="0"/>
              </a:rPr>
              <a:t>Add: </a:t>
            </a:r>
          </a:p>
          <a:p>
            <a:r>
              <a:rPr lang="en-GB" dirty="0" smtClean="0">
                <a:solidFill>
                  <a:srgbClr val="FF0000"/>
                </a:solidFill>
                <a:latin typeface="Verdana" pitchFamily="34" charset="0"/>
                <a:ea typeface="Verdana" pitchFamily="34" charset="0"/>
                <a:cs typeface="Verdana" pitchFamily="34" charset="0"/>
              </a:rPr>
              <a:t>2 feet / 1 in front of the other in both directions</a:t>
            </a:r>
          </a:p>
          <a:p>
            <a:r>
              <a:rPr lang="en-GB" dirty="0" smtClean="0">
                <a:solidFill>
                  <a:srgbClr val="FF0000"/>
                </a:solidFill>
                <a:latin typeface="Verdana" pitchFamily="34" charset="0"/>
                <a:ea typeface="Verdana" pitchFamily="34" charset="0"/>
                <a:cs typeface="Verdana" pitchFamily="34" charset="0"/>
              </a:rPr>
              <a:t>Opposite picture 1</a:t>
            </a:r>
          </a:p>
          <a:p>
            <a:r>
              <a:rPr lang="en-GB" dirty="0" smtClean="0">
                <a:solidFill>
                  <a:srgbClr val="FF0000"/>
                </a:solidFill>
                <a:latin typeface="Verdana" pitchFamily="34" charset="0"/>
                <a:ea typeface="Verdana" pitchFamily="34" charset="0"/>
                <a:cs typeface="Verdana" pitchFamily="34" charset="0"/>
              </a:rPr>
              <a:t>Picture 2 on the front of 1foot</a:t>
            </a:r>
          </a:p>
          <a:p>
            <a:r>
              <a:rPr lang="en-GB" dirty="0" smtClean="0">
                <a:solidFill>
                  <a:srgbClr val="FF0000"/>
                </a:solidFill>
                <a:latin typeface="Verdana" pitchFamily="34" charset="0"/>
                <a:ea typeface="Verdana" pitchFamily="34" charset="0"/>
                <a:cs typeface="Verdana" pitchFamily="34" charset="0"/>
              </a:rPr>
              <a:t>Picture 3 on the back of 1foot</a:t>
            </a:r>
          </a:p>
          <a:p>
            <a:r>
              <a:rPr lang="en-GB" b="0" dirty="0" smtClean="0">
                <a:solidFill>
                  <a:schemeClr val="bg1"/>
                </a:solidFill>
                <a:latin typeface="Verdana" pitchFamily="34" charset="0"/>
                <a:ea typeface="Verdana" pitchFamily="34" charset="0"/>
                <a:cs typeface="Verdana" pitchFamily="34" charset="0"/>
              </a:rPr>
              <a:t>Same timing as the previous exercises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rPr>
              <a:t>Physical Developments</a:t>
            </a:r>
            <a:endParaRPr lang="en-GB" sz="2200" dirty="0">
              <a:solidFill>
                <a:srgbClr val="0168AC"/>
              </a:solidFill>
              <a:latin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a:off x="5500688" y="6643688"/>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rPr>
              <a:t>Pascal Colmaire – Development &amp; Education Director of WA</a:t>
            </a:r>
            <a:endParaRPr lang="en-GB" sz="800" dirty="0">
              <a:solidFill>
                <a:schemeClr val="bg1"/>
              </a:solidFill>
              <a:latin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US" dirty="0">
              <a:solidFill>
                <a:srgbClr val="FFFF00"/>
              </a:solidFill>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US" dirty="0"/>
          </a:p>
        </p:txBody>
      </p:sp>
      <p:sp>
        <p:nvSpPr>
          <p:cNvPr id="15" name="Rectangle 5"/>
          <p:cNvSpPr>
            <a:spLocks noChangeArrowheads="1"/>
          </p:cNvSpPr>
          <p:nvPr/>
        </p:nvSpPr>
        <p:spPr bwMode="auto">
          <a:xfrm>
            <a:off x="1080654" y="703244"/>
            <a:ext cx="6590806" cy="888052"/>
          </a:xfrm>
          <a:prstGeom prst="rect">
            <a:avLst/>
          </a:prstGeom>
          <a:noFill/>
          <a:ln w="9525">
            <a:noFill/>
            <a:miter lim="800000"/>
            <a:headEnd/>
            <a:tailEnd/>
          </a:ln>
        </p:spPr>
        <p:txBody>
          <a:bodyPr/>
          <a:lstStyle/>
          <a:p>
            <a:pPr marL="533400" indent="-533400" algn="ctr">
              <a:spcBef>
                <a:spcPct val="20000"/>
              </a:spcBef>
              <a:spcAft>
                <a:spcPct val="20000"/>
              </a:spcAft>
              <a:buClr>
                <a:schemeClr val="bg1"/>
              </a:buClr>
            </a:pPr>
            <a:r>
              <a:rPr lang="en-GB" sz="2400" dirty="0" smtClean="0">
                <a:solidFill>
                  <a:srgbClr val="00FFFF"/>
                </a:solidFill>
                <a:latin typeface="Verdana" pitchFamily="34" charset="0"/>
              </a:rPr>
              <a:t>General Body balance</a:t>
            </a:r>
          </a:p>
          <a:p>
            <a:pPr marL="533400" indent="-533400" algn="ctr">
              <a:spcBef>
                <a:spcPct val="20000"/>
              </a:spcBef>
              <a:spcAft>
                <a:spcPct val="20000"/>
              </a:spcAft>
              <a:buClr>
                <a:schemeClr val="bg1"/>
              </a:buClr>
            </a:pPr>
            <a:r>
              <a:rPr lang="en-GB" sz="2400" dirty="0" smtClean="0">
                <a:solidFill>
                  <a:srgbClr val="FFFF00"/>
                </a:solidFill>
                <a:latin typeface="Verdana" pitchFamily="34" charset="0"/>
              </a:rPr>
              <a:t>Slow CONTINUOUS moves</a:t>
            </a:r>
            <a:endParaRPr lang="en-GB" sz="2400" dirty="0" smtClean="0">
              <a:solidFill>
                <a:srgbClr val="00FFFF"/>
              </a:solidFill>
              <a:latin typeface="Verdana" pitchFamily="34" charset="0"/>
            </a:endParaRPr>
          </a:p>
        </p:txBody>
      </p:sp>
      <p:pic>
        <p:nvPicPr>
          <p:cNvPr id="55298" name="Picture 2"/>
          <p:cNvPicPr>
            <a:picLocks noChangeAspect="1" noChangeArrowheads="1"/>
          </p:cNvPicPr>
          <p:nvPr/>
        </p:nvPicPr>
        <p:blipFill>
          <a:blip r:embed="rId5" cstate="print"/>
          <a:srcRect/>
          <a:stretch>
            <a:fillRect/>
          </a:stretch>
        </p:blipFill>
        <p:spPr bwMode="auto">
          <a:xfrm>
            <a:off x="135903" y="1732474"/>
            <a:ext cx="3579754" cy="2684816"/>
          </a:xfrm>
          <a:prstGeom prst="rect">
            <a:avLst/>
          </a:prstGeom>
          <a:noFill/>
          <a:ln w="9525">
            <a:noFill/>
            <a:miter lim="800000"/>
            <a:headEnd/>
            <a:tailEnd/>
          </a:ln>
        </p:spPr>
      </p:pic>
      <p:sp>
        <p:nvSpPr>
          <p:cNvPr id="14" name="TextBox 13"/>
          <p:cNvSpPr txBox="1"/>
          <p:nvPr/>
        </p:nvSpPr>
        <p:spPr>
          <a:xfrm>
            <a:off x="439387" y="4395186"/>
            <a:ext cx="2755075" cy="369332"/>
          </a:xfrm>
          <a:prstGeom prst="rect">
            <a:avLst/>
          </a:prstGeom>
          <a:noFill/>
        </p:spPr>
        <p:txBody>
          <a:bodyPr wrap="square" rtlCol="0">
            <a:spAutoFit/>
          </a:bodyPr>
          <a:lstStyle/>
          <a:p>
            <a:r>
              <a:rPr lang="en-GB" b="0" dirty="0" smtClean="0">
                <a:solidFill>
                  <a:schemeClr val="bg1"/>
                </a:solidFill>
                <a:latin typeface="Verdana" pitchFamily="34" charset="0"/>
                <a:ea typeface="Verdana" pitchFamily="34" charset="0"/>
                <a:cs typeface="Verdana" pitchFamily="34" charset="0"/>
              </a:rPr>
              <a:t>2m walk in 1min.</a:t>
            </a:r>
            <a:endParaRPr lang="en-GB" b="0" dirty="0">
              <a:solidFill>
                <a:schemeClr val="bg1"/>
              </a:solidFill>
              <a:latin typeface="Verdana" pitchFamily="34" charset="0"/>
              <a:ea typeface="Verdana" pitchFamily="34" charset="0"/>
              <a:cs typeface="Verdana" pitchFamily="34" charset="0"/>
            </a:endParaRPr>
          </a:p>
        </p:txBody>
      </p:sp>
      <p:pic>
        <p:nvPicPr>
          <p:cNvPr id="55299" name="Picture 3"/>
          <p:cNvPicPr>
            <a:picLocks noChangeAspect="1" noChangeArrowheads="1"/>
          </p:cNvPicPr>
          <p:nvPr/>
        </p:nvPicPr>
        <p:blipFill>
          <a:blip r:embed="rId6" cstate="print"/>
          <a:srcRect/>
          <a:stretch>
            <a:fillRect/>
          </a:stretch>
        </p:blipFill>
        <p:spPr bwMode="auto">
          <a:xfrm>
            <a:off x="5333340" y="1729509"/>
            <a:ext cx="3507179" cy="2630384"/>
          </a:xfrm>
          <a:prstGeom prst="rect">
            <a:avLst/>
          </a:prstGeom>
          <a:noFill/>
          <a:ln w="9525">
            <a:noFill/>
            <a:miter lim="800000"/>
            <a:headEnd/>
            <a:tailEnd/>
          </a:ln>
        </p:spPr>
      </p:pic>
      <p:sp>
        <p:nvSpPr>
          <p:cNvPr id="17" name="TextBox 16"/>
          <p:cNvSpPr txBox="1"/>
          <p:nvPr/>
        </p:nvSpPr>
        <p:spPr>
          <a:xfrm>
            <a:off x="5533222" y="4581897"/>
            <a:ext cx="3243943" cy="800219"/>
          </a:xfrm>
          <a:prstGeom prst="rect">
            <a:avLst/>
          </a:prstGeom>
          <a:noFill/>
        </p:spPr>
        <p:txBody>
          <a:bodyPr wrap="square" rtlCol="0">
            <a:spAutoFit/>
          </a:bodyPr>
          <a:lstStyle/>
          <a:p>
            <a:pPr algn="ctr"/>
            <a:r>
              <a:rPr lang="en-GB" b="0" dirty="0" smtClean="0">
                <a:solidFill>
                  <a:schemeClr val="bg1"/>
                </a:solidFill>
                <a:latin typeface="Verdana" pitchFamily="34" charset="0"/>
                <a:ea typeface="Verdana" pitchFamily="34" charset="0"/>
                <a:cs typeface="Verdana" pitchFamily="34" charset="0"/>
              </a:rPr>
              <a:t>Body rotation on 1 foot</a:t>
            </a:r>
          </a:p>
          <a:p>
            <a:pPr algn="ctr"/>
            <a:r>
              <a:rPr lang="en-GB" sz="1400" b="0" dirty="0" smtClean="0">
                <a:solidFill>
                  <a:schemeClr val="bg1"/>
                </a:solidFill>
                <a:latin typeface="Verdana" pitchFamily="34" charset="0"/>
                <a:ea typeface="Verdana" pitchFamily="34" charset="0"/>
                <a:cs typeface="Verdana" pitchFamily="34" charset="0"/>
              </a:rPr>
              <a:t>Same timing as the previous exercises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3" name="Rectangle 5"/>
          <p:cNvSpPr>
            <a:spLocks noChangeArrowheads="1"/>
          </p:cNvSpPr>
          <p:nvPr/>
        </p:nvSpPr>
        <p:spPr bwMode="auto">
          <a:xfrm>
            <a:off x="323850" y="1000125"/>
            <a:ext cx="8496300" cy="5643563"/>
          </a:xfrm>
          <a:prstGeom prst="rect">
            <a:avLst/>
          </a:prstGeom>
          <a:noFill/>
          <a:ln w="9525">
            <a:noFill/>
            <a:miter lim="800000"/>
            <a:headEnd/>
            <a:tailEnd/>
          </a:ln>
        </p:spPr>
        <p:txBody>
          <a:bodyPr/>
          <a:lstStyle/>
          <a:p>
            <a:pPr algn="ctr" hangingPunct="0"/>
            <a:r>
              <a:rPr lang="en-GB" sz="2400" dirty="0" smtClean="0">
                <a:solidFill>
                  <a:srgbClr val="00FFFF"/>
                </a:solidFill>
                <a:latin typeface="Verdana" pitchFamily="34" charset="0"/>
                <a:ea typeface="Verdana" pitchFamily="34" charset="0"/>
                <a:cs typeface="Verdana" pitchFamily="34" charset="0"/>
              </a:rPr>
              <a:t>Targeted developments :</a:t>
            </a:r>
          </a:p>
          <a:p>
            <a:pPr hangingPunct="0"/>
            <a:endParaRPr lang="en-GB" sz="2400" dirty="0" smtClean="0">
              <a:solidFill>
                <a:schemeClr val="bg1"/>
              </a:solidFill>
              <a:latin typeface="Verdana" pitchFamily="34" charset="0"/>
              <a:ea typeface="Verdana" pitchFamily="34" charset="0"/>
              <a:cs typeface="Verdana" pitchFamily="34" charset="0"/>
            </a:endParaRPr>
          </a:p>
          <a:p>
            <a:pPr lvl="0" hangingPunct="0">
              <a:buFont typeface="Arial" charset="0"/>
              <a:buChar char="•"/>
            </a:pPr>
            <a:r>
              <a:rPr lang="en-GB" sz="2400" b="0" dirty="0" smtClean="0">
                <a:solidFill>
                  <a:schemeClr val="bg1"/>
                </a:solidFill>
                <a:latin typeface="Verdana" pitchFamily="34" charset="0"/>
                <a:ea typeface="Verdana" pitchFamily="34" charset="0"/>
                <a:cs typeface="Verdana" pitchFamily="34" charset="0"/>
              </a:rPr>
              <a:t> Efficient cardio functionality</a:t>
            </a:r>
          </a:p>
          <a:p>
            <a:pPr lvl="0" hangingPunct="0"/>
            <a:endParaRPr lang="en-GB" sz="2400" b="0" dirty="0" smtClean="0">
              <a:solidFill>
                <a:schemeClr val="bg1"/>
              </a:solidFill>
              <a:latin typeface="Verdana" pitchFamily="34" charset="0"/>
              <a:ea typeface="Verdana" pitchFamily="34" charset="0"/>
              <a:cs typeface="Verdana" pitchFamily="34" charset="0"/>
            </a:endParaRPr>
          </a:p>
          <a:p>
            <a:pPr lvl="0" hangingPunct="0">
              <a:buFont typeface="Arial" charset="0"/>
              <a:buChar char="•"/>
            </a:pPr>
            <a:r>
              <a:rPr lang="en-GB" sz="2400" b="0" dirty="0" smtClean="0">
                <a:solidFill>
                  <a:schemeClr val="bg1"/>
                </a:solidFill>
                <a:latin typeface="Verdana" pitchFamily="34" charset="0"/>
                <a:ea typeface="Verdana" pitchFamily="34" charset="0"/>
                <a:cs typeface="Verdana" pitchFamily="34" charset="0"/>
              </a:rPr>
              <a:t>Control of the whole vertical support apparatus / Static posture </a:t>
            </a:r>
          </a:p>
          <a:p>
            <a:pPr lvl="0" hangingPunct="0"/>
            <a:endParaRPr lang="en-GB" sz="2400" b="0" dirty="0" smtClean="0">
              <a:solidFill>
                <a:schemeClr val="bg1"/>
              </a:solidFill>
              <a:latin typeface="Verdana" pitchFamily="34" charset="0"/>
              <a:ea typeface="Verdana" pitchFamily="34" charset="0"/>
              <a:cs typeface="Verdana" pitchFamily="34" charset="0"/>
            </a:endParaRPr>
          </a:p>
          <a:p>
            <a:pPr lvl="0" hangingPunct="0">
              <a:buFont typeface="Arial" charset="0"/>
              <a:buChar char="•"/>
            </a:pPr>
            <a:r>
              <a:rPr lang="en-GB" sz="2400" b="0" dirty="0" smtClean="0">
                <a:solidFill>
                  <a:schemeClr val="bg1"/>
                </a:solidFill>
                <a:latin typeface="Verdana" pitchFamily="34" charset="0"/>
                <a:ea typeface="Verdana" pitchFamily="34" charset="0"/>
                <a:cs typeface="Verdana" pitchFamily="34" charset="0"/>
              </a:rPr>
              <a:t> Control on the specific efforts (mastering)</a:t>
            </a:r>
          </a:p>
          <a:p>
            <a:pPr lvl="0" hangingPunct="0"/>
            <a:endParaRPr lang="en-GB" sz="2400" b="0" dirty="0" smtClean="0">
              <a:solidFill>
                <a:schemeClr val="bg1"/>
              </a:solidFill>
              <a:latin typeface="Verdana" pitchFamily="34" charset="0"/>
              <a:ea typeface="Verdana" pitchFamily="34" charset="0"/>
              <a:cs typeface="Verdana" pitchFamily="34" charset="0"/>
            </a:endParaRPr>
          </a:p>
          <a:p>
            <a:pPr>
              <a:buFont typeface="Arial" charset="0"/>
              <a:buChar char="•"/>
            </a:pPr>
            <a:r>
              <a:rPr lang="en-GB" sz="2400" b="0" dirty="0" smtClean="0">
                <a:solidFill>
                  <a:schemeClr val="bg1"/>
                </a:solidFill>
                <a:latin typeface="Verdana" pitchFamily="34" charset="0"/>
                <a:ea typeface="Verdana" pitchFamily="34" charset="0"/>
                <a:cs typeface="Verdana" pitchFamily="34" charset="0"/>
              </a:rPr>
              <a:t> High level of proprioception</a:t>
            </a:r>
          </a:p>
          <a:p>
            <a:pPr>
              <a:buFont typeface="Arial" charset="0"/>
              <a:buChar char="•"/>
            </a:pPr>
            <a:endParaRPr lang="en-GB" sz="2400" b="0" dirty="0" smtClean="0">
              <a:solidFill>
                <a:schemeClr val="bg1"/>
              </a:solidFill>
              <a:latin typeface="Verdana" pitchFamily="34" charset="0"/>
              <a:ea typeface="Verdana" pitchFamily="34" charset="0"/>
              <a:cs typeface="Verdana" pitchFamily="34" charset="0"/>
            </a:endParaRPr>
          </a:p>
          <a:p>
            <a:pPr>
              <a:buFont typeface="Arial" charset="0"/>
              <a:buChar char="•"/>
            </a:pPr>
            <a:r>
              <a:rPr lang="en-GB" sz="2400" b="0" dirty="0" smtClean="0">
                <a:solidFill>
                  <a:schemeClr val="bg1"/>
                </a:solidFill>
                <a:latin typeface="Verdana" pitchFamily="34" charset="0"/>
                <a:ea typeface="Verdana" pitchFamily="34" charset="0"/>
                <a:cs typeface="Verdana" pitchFamily="34" charset="0"/>
              </a:rPr>
              <a:t> Good join mobility and an equally good flexibility.</a:t>
            </a:r>
            <a:endParaRPr lang="en-GB" sz="2400" b="0" dirty="0">
              <a:solidFill>
                <a:schemeClr val="bg1"/>
              </a:solidFill>
              <a:latin typeface="Verdana" pitchFamily="34" charset="0"/>
              <a:ea typeface="Verdana" pitchFamily="34" charset="0"/>
              <a:cs typeface="Verdana" pitchFamily="34" charset="0"/>
            </a:endParaRPr>
          </a:p>
        </p:txBody>
      </p:sp>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ea typeface="Verdana" pitchFamily="34" charset="0"/>
                <a:cs typeface="Verdana" pitchFamily="34" charset="0"/>
              </a:rPr>
              <a:t>Physical Developments</a:t>
            </a:r>
            <a:endParaRPr lang="en-GB" sz="2200" dirty="0">
              <a:solidFill>
                <a:srgbClr val="0168AC"/>
              </a:solidFill>
              <a:latin typeface="Verdana" pitchFamily="34" charset="0"/>
              <a:ea typeface="Verdana" pitchFamily="34" charset="0"/>
              <a:cs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a:off x="5500688" y="6643688"/>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ea typeface="Verdana" pitchFamily="34" charset="0"/>
                <a:cs typeface="Verdana" pitchFamily="34" charset="0"/>
              </a:rPr>
              <a:t>Pascal Colmaire – Development &amp; Education Director of WA</a:t>
            </a:r>
            <a:endParaRPr lang="en-GB" sz="800" dirty="0">
              <a:solidFill>
                <a:schemeClr val="bg1"/>
              </a:solidFill>
              <a:latin typeface="Verdana" pitchFamily="34" charset="0"/>
              <a:ea typeface="Verdana" pitchFamily="34" charset="0"/>
              <a:cs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US" dirty="0">
              <a:solidFill>
                <a:srgbClr val="FFFF00"/>
              </a:solidFill>
              <a:latin typeface="Verdana" pitchFamily="34" charset="0"/>
              <a:ea typeface="Verdana" pitchFamily="34" charset="0"/>
              <a:cs typeface="Verdana" pitchFamily="34" charset="0"/>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US" dirty="0">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ea typeface="Verdana" pitchFamily="34" charset="0"/>
                <a:cs typeface="Verdana" pitchFamily="34" charset="0"/>
              </a:rPr>
              <a:t>Physical Developments</a:t>
            </a:r>
            <a:endParaRPr lang="en-GB" sz="2200" dirty="0">
              <a:solidFill>
                <a:srgbClr val="0168AC"/>
              </a:solidFill>
              <a:latin typeface="Verdana" pitchFamily="34" charset="0"/>
              <a:ea typeface="Verdana" pitchFamily="34" charset="0"/>
              <a:cs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a:off x="5500688" y="6643688"/>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ea typeface="Verdana" pitchFamily="34" charset="0"/>
                <a:cs typeface="Verdana" pitchFamily="34" charset="0"/>
              </a:rPr>
              <a:t>Pascal Colmaire – Development &amp; Education Director of WA</a:t>
            </a:r>
            <a:endParaRPr lang="en-GB" sz="800" dirty="0">
              <a:solidFill>
                <a:schemeClr val="bg1"/>
              </a:solidFill>
              <a:latin typeface="Verdana" pitchFamily="34" charset="0"/>
              <a:ea typeface="Verdana" pitchFamily="34" charset="0"/>
              <a:cs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GB" dirty="0">
              <a:solidFill>
                <a:srgbClr val="FFFF00"/>
              </a:solidFill>
              <a:latin typeface="Verdana" pitchFamily="34" charset="0"/>
              <a:ea typeface="Verdana" pitchFamily="34" charset="0"/>
              <a:cs typeface="Verdana" pitchFamily="34" charset="0"/>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GB" dirty="0">
              <a:latin typeface="Verdana" pitchFamily="34" charset="0"/>
              <a:ea typeface="Verdana" pitchFamily="34" charset="0"/>
              <a:cs typeface="Verdana" pitchFamily="34" charset="0"/>
            </a:endParaRPr>
          </a:p>
        </p:txBody>
      </p:sp>
      <p:sp>
        <p:nvSpPr>
          <p:cNvPr id="15" name="Rectangle 5"/>
          <p:cNvSpPr>
            <a:spLocks noChangeArrowheads="1"/>
          </p:cNvSpPr>
          <p:nvPr/>
        </p:nvSpPr>
        <p:spPr bwMode="auto">
          <a:xfrm>
            <a:off x="1080654" y="703244"/>
            <a:ext cx="6590806" cy="888052"/>
          </a:xfrm>
          <a:prstGeom prst="rect">
            <a:avLst/>
          </a:prstGeom>
          <a:noFill/>
          <a:ln w="9525">
            <a:noFill/>
            <a:miter lim="800000"/>
            <a:headEnd/>
            <a:tailEnd/>
          </a:ln>
        </p:spPr>
        <p:txBody>
          <a:bodyPr/>
          <a:lstStyle/>
          <a:p>
            <a:pPr marL="533400" indent="-533400" algn="ctr">
              <a:spcBef>
                <a:spcPct val="20000"/>
              </a:spcBef>
              <a:spcAft>
                <a:spcPct val="20000"/>
              </a:spcAft>
              <a:buClr>
                <a:schemeClr val="bg1"/>
              </a:buClr>
            </a:pPr>
            <a:r>
              <a:rPr lang="en-GB" sz="2400" dirty="0" smtClean="0">
                <a:solidFill>
                  <a:srgbClr val="00FFFF"/>
                </a:solidFill>
                <a:latin typeface="Verdana" pitchFamily="34" charset="0"/>
                <a:ea typeface="Verdana" pitchFamily="34" charset="0"/>
                <a:cs typeface="Verdana" pitchFamily="34" charset="0"/>
              </a:rPr>
              <a:t>General Body balance</a:t>
            </a:r>
          </a:p>
          <a:p>
            <a:pPr marL="533400" indent="-533400" algn="ctr">
              <a:spcBef>
                <a:spcPct val="20000"/>
              </a:spcBef>
              <a:spcAft>
                <a:spcPct val="20000"/>
              </a:spcAft>
              <a:buClr>
                <a:schemeClr val="bg1"/>
              </a:buClr>
            </a:pPr>
            <a:r>
              <a:rPr lang="en-GB" sz="2400" dirty="0" smtClean="0">
                <a:solidFill>
                  <a:srgbClr val="FFFF00"/>
                </a:solidFill>
                <a:latin typeface="Verdana" pitchFamily="34" charset="0"/>
                <a:ea typeface="Verdana" pitchFamily="34" charset="0"/>
                <a:cs typeface="Verdana" pitchFamily="34" charset="0"/>
              </a:rPr>
              <a:t>Moving / strengthening exercises</a:t>
            </a:r>
            <a:endParaRPr lang="en-GB" sz="2400" dirty="0" smtClean="0">
              <a:solidFill>
                <a:srgbClr val="00FFFF"/>
              </a:solidFill>
              <a:latin typeface="Verdana" pitchFamily="34" charset="0"/>
              <a:ea typeface="Verdana" pitchFamily="34" charset="0"/>
              <a:cs typeface="Verdana" pitchFamily="34" charset="0"/>
            </a:endParaRPr>
          </a:p>
        </p:txBody>
      </p:sp>
      <p:sp>
        <p:nvSpPr>
          <p:cNvPr id="16" name="TextBox 15"/>
          <p:cNvSpPr txBox="1"/>
          <p:nvPr/>
        </p:nvSpPr>
        <p:spPr>
          <a:xfrm>
            <a:off x="0" y="3408223"/>
            <a:ext cx="5474524" cy="923330"/>
          </a:xfrm>
          <a:prstGeom prst="rect">
            <a:avLst/>
          </a:prstGeom>
          <a:noFill/>
        </p:spPr>
        <p:txBody>
          <a:bodyPr wrap="square" rtlCol="0">
            <a:spAutoFit/>
          </a:bodyPr>
          <a:lstStyle/>
          <a:p>
            <a:r>
              <a:rPr lang="en-GB" dirty="0" smtClean="0">
                <a:solidFill>
                  <a:srgbClr val="FF0000"/>
                </a:solidFill>
                <a:latin typeface="Verdana" pitchFamily="34" charset="0"/>
                <a:ea typeface="Verdana" pitchFamily="34" charset="0"/>
                <a:cs typeface="Verdana" pitchFamily="34" charset="0"/>
              </a:rPr>
              <a:t>Add:</a:t>
            </a:r>
          </a:p>
          <a:p>
            <a:r>
              <a:rPr lang="en-GB" dirty="0" smtClean="0">
                <a:solidFill>
                  <a:srgbClr val="FF0000"/>
                </a:solidFill>
                <a:latin typeface="Verdana" pitchFamily="34" charset="0"/>
                <a:ea typeface="Verdana" pitchFamily="34" charset="0"/>
                <a:cs typeface="Verdana" pitchFamily="34" charset="0"/>
              </a:rPr>
              <a:t>Twisted ankles on 2 feet</a:t>
            </a:r>
          </a:p>
          <a:p>
            <a:r>
              <a:rPr lang="en-GB" dirty="0" smtClean="0">
                <a:solidFill>
                  <a:srgbClr val="FF0000"/>
                </a:solidFill>
                <a:latin typeface="Verdana" pitchFamily="34" charset="0"/>
                <a:ea typeface="Verdana" pitchFamily="34" charset="0"/>
                <a:cs typeface="Verdana" pitchFamily="34" charset="0"/>
              </a:rPr>
              <a:t>Twisted ankle on 1 foot</a:t>
            </a:r>
          </a:p>
        </p:txBody>
      </p:sp>
      <p:sp>
        <p:nvSpPr>
          <p:cNvPr id="14" name="TextBox 13"/>
          <p:cNvSpPr txBox="1"/>
          <p:nvPr/>
        </p:nvSpPr>
        <p:spPr>
          <a:xfrm>
            <a:off x="0" y="2790702"/>
            <a:ext cx="2755075" cy="369332"/>
          </a:xfrm>
          <a:prstGeom prst="rect">
            <a:avLst/>
          </a:prstGeom>
          <a:noFill/>
        </p:spPr>
        <p:txBody>
          <a:bodyPr wrap="square" rtlCol="0">
            <a:spAutoFit/>
          </a:bodyPr>
          <a:lstStyle/>
          <a:p>
            <a:r>
              <a:rPr lang="en-GB" b="0" dirty="0" smtClean="0">
                <a:solidFill>
                  <a:schemeClr val="bg1"/>
                </a:solidFill>
                <a:latin typeface="Verdana" pitchFamily="34" charset="0"/>
                <a:ea typeface="Verdana" pitchFamily="34" charset="0"/>
                <a:cs typeface="Verdana" pitchFamily="34" charset="0"/>
              </a:rPr>
              <a:t>Slow squats on toes</a:t>
            </a:r>
            <a:endParaRPr lang="en-GB" b="0" dirty="0">
              <a:solidFill>
                <a:schemeClr val="bg1"/>
              </a:solidFill>
              <a:latin typeface="Verdana" pitchFamily="34" charset="0"/>
              <a:ea typeface="Verdana" pitchFamily="34" charset="0"/>
              <a:cs typeface="Verdana" pitchFamily="34" charset="0"/>
            </a:endParaRPr>
          </a:p>
        </p:txBody>
      </p:sp>
      <p:sp>
        <p:nvSpPr>
          <p:cNvPr id="17" name="TextBox 16"/>
          <p:cNvSpPr txBox="1"/>
          <p:nvPr/>
        </p:nvSpPr>
        <p:spPr>
          <a:xfrm>
            <a:off x="5896099" y="2714832"/>
            <a:ext cx="2863932" cy="369332"/>
          </a:xfrm>
          <a:prstGeom prst="rect">
            <a:avLst/>
          </a:prstGeom>
          <a:noFill/>
        </p:spPr>
        <p:txBody>
          <a:bodyPr wrap="square" rtlCol="0">
            <a:spAutoFit/>
          </a:bodyPr>
          <a:lstStyle/>
          <a:p>
            <a:r>
              <a:rPr lang="en-GB" b="0" dirty="0" smtClean="0">
                <a:solidFill>
                  <a:schemeClr val="bg1"/>
                </a:solidFill>
                <a:latin typeface="Verdana" pitchFamily="34" charset="0"/>
                <a:ea typeface="Verdana" pitchFamily="34" charset="0"/>
                <a:cs typeface="Verdana" pitchFamily="34" charset="0"/>
              </a:rPr>
              <a:t>Slow squats on 1 foot</a:t>
            </a:r>
            <a:endParaRPr lang="en-GB" b="0" dirty="0">
              <a:solidFill>
                <a:schemeClr val="bg1"/>
              </a:solidFill>
              <a:latin typeface="Verdana" pitchFamily="34" charset="0"/>
              <a:ea typeface="Verdana" pitchFamily="34" charset="0"/>
              <a:cs typeface="Verdana" pitchFamily="34" charset="0"/>
            </a:endParaRPr>
          </a:p>
        </p:txBody>
      </p:sp>
      <p:sp>
        <p:nvSpPr>
          <p:cNvPr id="12" name="Rectangle 11"/>
          <p:cNvSpPr/>
          <p:nvPr/>
        </p:nvSpPr>
        <p:spPr>
          <a:xfrm>
            <a:off x="2198913" y="5820006"/>
            <a:ext cx="4884057" cy="369332"/>
          </a:xfrm>
          <a:prstGeom prst="rect">
            <a:avLst/>
          </a:prstGeom>
        </p:spPr>
        <p:txBody>
          <a:bodyPr wrap="square">
            <a:spAutoFit/>
          </a:bodyPr>
          <a:lstStyle/>
          <a:p>
            <a:r>
              <a:rPr lang="en-GB" b="0" dirty="0" smtClean="0">
                <a:solidFill>
                  <a:schemeClr val="bg1"/>
                </a:solidFill>
                <a:latin typeface="Verdana" pitchFamily="34" charset="0"/>
                <a:ea typeface="Verdana" pitchFamily="34" charset="0"/>
                <a:cs typeface="Verdana" pitchFamily="34" charset="0"/>
              </a:rPr>
              <a:t>Same timing as the previous exercises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3" name="Rectangle 5"/>
          <p:cNvSpPr>
            <a:spLocks noChangeArrowheads="1"/>
          </p:cNvSpPr>
          <p:nvPr/>
        </p:nvSpPr>
        <p:spPr bwMode="auto">
          <a:xfrm>
            <a:off x="323850" y="1000125"/>
            <a:ext cx="8496300" cy="5643563"/>
          </a:xfrm>
          <a:prstGeom prst="rect">
            <a:avLst/>
          </a:prstGeom>
          <a:noFill/>
          <a:ln w="9525">
            <a:noFill/>
            <a:miter lim="800000"/>
            <a:headEnd/>
            <a:tailEnd/>
          </a:ln>
        </p:spPr>
        <p:txBody>
          <a:bodyPr/>
          <a:lstStyle/>
          <a:p>
            <a:pPr marL="533400" indent="-533400">
              <a:spcBef>
                <a:spcPct val="20000"/>
              </a:spcBef>
              <a:spcAft>
                <a:spcPct val="20000"/>
              </a:spcAft>
              <a:buClr>
                <a:schemeClr val="bg1"/>
              </a:buClr>
            </a:pPr>
            <a:r>
              <a:rPr lang="en-GB" sz="2400" dirty="0" smtClean="0">
                <a:solidFill>
                  <a:srgbClr val="00FFFF"/>
                </a:solidFill>
                <a:latin typeface="Verdana" pitchFamily="34" charset="0"/>
              </a:rPr>
              <a:t>Content of the physical program</a:t>
            </a:r>
          </a:p>
          <a:p>
            <a:pPr marL="533400" indent="-533400">
              <a:spcBef>
                <a:spcPct val="20000"/>
              </a:spcBef>
              <a:spcAft>
                <a:spcPct val="20000"/>
              </a:spcAft>
              <a:buClr>
                <a:schemeClr val="bg1"/>
              </a:buClr>
              <a:buFont typeface="Wingdings" pitchFamily="2" charset="2"/>
              <a:buAutoNum type="arabicPeriod"/>
            </a:pPr>
            <a:endParaRPr lang="en-GB" sz="2200" dirty="0" smtClean="0">
              <a:solidFill>
                <a:srgbClr val="00FFFF"/>
              </a:solidFill>
              <a:latin typeface="Verdana" pitchFamily="34" charset="0"/>
            </a:endParaRP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Cardiac frequency</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Strength: firm trunk</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Yoga or equivalent</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Strength: Various types</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Strength: Specific</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Stretching</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Body Balance: General</a:t>
            </a:r>
          </a:p>
          <a:p>
            <a:pPr marL="533400" indent="-533400">
              <a:spcBef>
                <a:spcPct val="20000"/>
              </a:spcBef>
              <a:spcAft>
                <a:spcPct val="20000"/>
              </a:spcAft>
              <a:buClr>
                <a:schemeClr val="bg1"/>
              </a:buClr>
              <a:buFont typeface="Wingdings" pitchFamily="2" charset="2"/>
              <a:buChar char="§"/>
            </a:pPr>
            <a:r>
              <a:rPr lang="en-GB" sz="2200" dirty="0" smtClean="0">
                <a:solidFill>
                  <a:srgbClr val="FFFF00"/>
                </a:solidFill>
                <a:latin typeface="Verdana" pitchFamily="34" charset="0"/>
              </a:rPr>
              <a:t>Body Balance: Specific</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Cardio: various sources of energy</a:t>
            </a:r>
            <a:endParaRPr lang="en-GB" sz="2200" dirty="0">
              <a:solidFill>
                <a:schemeClr val="bg1"/>
              </a:solidFill>
              <a:latin typeface="Verdana" pitchFamily="34" charset="0"/>
            </a:endParaRPr>
          </a:p>
        </p:txBody>
      </p:sp>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rPr>
              <a:t>Physical Developments</a:t>
            </a:r>
            <a:endParaRPr lang="en-GB" sz="2200" dirty="0">
              <a:solidFill>
                <a:srgbClr val="0168AC"/>
              </a:solidFill>
              <a:latin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a:off x="5500688" y="6643688"/>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rPr>
              <a:t>Pascal Colmaire – Development &amp; Education Director of WA</a:t>
            </a:r>
            <a:endParaRPr lang="en-GB" sz="800" dirty="0">
              <a:solidFill>
                <a:schemeClr val="bg1"/>
              </a:solidFill>
              <a:latin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US" dirty="0">
              <a:solidFill>
                <a:srgbClr val="FFFF00"/>
              </a:solidFill>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6613">
                                            <p:txEl>
                                              <p:pRg st="2" end="2"/>
                                            </p:txEl>
                                          </p:spTgt>
                                        </p:tgtEl>
                                        <p:attrNameLst>
                                          <p:attrName>style.visibility</p:attrName>
                                        </p:attrNameLst>
                                      </p:cBhvr>
                                      <p:to>
                                        <p:strVal val="visible"/>
                                      </p:to>
                                    </p:set>
                                    <p:anim calcmode="lin" valueType="num">
                                      <p:cBhvr additive="base">
                                        <p:cTn id="7" dur="500" fill="hold"/>
                                        <p:tgtEl>
                                          <p:spTgt spid="19661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66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6613">
                                            <p:txEl>
                                              <p:pRg st="3" end="3"/>
                                            </p:txEl>
                                          </p:spTgt>
                                        </p:tgtEl>
                                        <p:attrNameLst>
                                          <p:attrName>style.visibility</p:attrName>
                                        </p:attrNameLst>
                                      </p:cBhvr>
                                      <p:to>
                                        <p:strVal val="visible"/>
                                      </p:to>
                                    </p:set>
                                    <p:anim calcmode="lin" valueType="num">
                                      <p:cBhvr additive="base">
                                        <p:cTn id="13" dur="500" fill="hold"/>
                                        <p:tgtEl>
                                          <p:spTgt spid="19661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66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6613">
                                            <p:txEl>
                                              <p:pRg st="4" end="4"/>
                                            </p:txEl>
                                          </p:spTgt>
                                        </p:tgtEl>
                                        <p:attrNameLst>
                                          <p:attrName>style.visibility</p:attrName>
                                        </p:attrNameLst>
                                      </p:cBhvr>
                                      <p:to>
                                        <p:strVal val="visible"/>
                                      </p:to>
                                    </p:set>
                                    <p:anim calcmode="lin" valueType="num">
                                      <p:cBhvr additive="base">
                                        <p:cTn id="19" dur="500" fill="hold"/>
                                        <p:tgtEl>
                                          <p:spTgt spid="19661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66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6613">
                                            <p:txEl>
                                              <p:pRg st="5" end="5"/>
                                            </p:txEl>
                                          </p:spTgt>
                                        </p:tgtEl>
                                        <p:attrNameLst>
                                          <p:attrName>style.visibility</p:attrName>
                                        </p:attrNameLst>
                                      </p:cBhvr>
                                      <p:to>
                                        <p:strVal val="visible"/>
                                      </p:to>
                                    </p:set>
                                    <p:anim calcmode="lin" valueType="num">
                                      <p:cBhvr additive="base">
                                        <p:cTn id="25" dur="500" fill="hold"/>
                                        <p:tgtEl>
                                          <p:spTgt spid="19661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661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6613">
                                            <p:txEl>
                                              <p:pRg st="6" end="6"/>
                                            </p:txEl>
                                          </p:spTgt>
                                        </p:tgtEl>
                                        <p:attrNameLst>
                                          <p:attrName>style.visibility</p:attrName>
                                        </p:attrNameLst>
                                      </p:cBhvr>
                                      <p:to>
                                        <p:strVal val="visible"/>
                                      </p:to>
                                    </p:set>
                                    <p:anim calcmode="lin" valueType="num">
                                      <p:cBhvr additive="base">
                                        <p:cTn id="31" dur="500" fill="hold"/>
                                        <p:tgtEl>
                                          <p:spTgt spid="19661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661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6613">
                                            <p:txEl>
                                              <p:pRg st="7" end="7"/>
                                            </p:txEl>
                                          </p:spTgt>
                                        </p:tgtEl>
                                        <p:attrNameLst>
                                          <p:attrName>style.visibility</p:attrName>
                                        </p:attrNameLst>
                                      </p:cBhvr>
                                      <p:to>
                                        <p:strVal val="visible"/>
                                      </p:to>
                                    </p:set>
                                    <p:anim calcmode="lin" valueType="num">
                                      <p:cBhvr additive="base">
                                        <p:cTn id="37" dur="500" fill="hold"/>
                                        <p:tgtEl>
                                          <p:spTgt spid="19661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661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96613">
                                            <p:txEl>
                                              <p:pRg st="8" end="8"/>
                                            </p:txEl>
                                          </p:spTgt>
                                        </p:tgtEl>
                                        <p:attrNameLst>
                                          <p:attrName>style.visibility</p:attrName>
                                        </p:attrNameLst>
                                      </p:cBhvr>
                                      <p:to>
                                        <p:strVal val="visible"/>
                                      </p:to>
                                    </p:set>
                                    <p:anim calcmode="lin" valueType="num">
                                      <p:cBhvr additive="base">
                                        <p:cTn id="43" dur="500" fill="hold"/>
                                        <p:tgtEl>
                                          <p:spTgt spid="19661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9661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96613">
                                            <p:txEl>
                                              <p:pRg st="9" end="9"/>
                                            </p:txEl>
                                          </p:spTgt>
                                        </p:tgtEl>
                                        <p:attrNameLst>
                                          <p:attrName>style.visibility</p:attrName>
                                        </p:attrNameLst>
                                      </p:cBhvr>
                                      <p:to>
                                        <p:strVal val="visible"/>
                                      </p:to>
                                    </p:set>
                                    <p:anim calcmode="lin" valueType="num">
                                      <p:cBhvr additive="base">
                                        <p:cTn id="49" dur="500" fill="hold"/>
                                        <p:tgtEl>
                                          <p:spTgt spid="19661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9661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96613">
                                            <p:txEl>
                                              <p:pRg st="10" end="10"/>
                                            </p:txEl>
                                          </p:spTgt>
                                        </p:tgtEl>
                                        <p:attrNameLst>
                                          <p:attrName>style.visibility</p:attrName>
                                        </p:attrNameLst>
                                      </p:cBhvr>
                                      <p:to>
                                        <p:strVal val="visible"/>
                                      </p:to>
                                    </p:set>
                                    <p:anim calcmode="lin" valueType="num">
                                      <p:cBhvr additive="base">
                                        <p:cTn id="55" dur="500" fill="hold"/>
                                        <p:tgtEl>
                                          <p:spTgt spid="19661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9661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ea typeface="Verdana" pitchFamily="34" charset="0"/>
                <a:cs typeface="Verdana" pitchFamily="34" charset="0"/>
              </a:rPr>
              <a:t>Physical Developments</a:t>
            </a:r>
            <a:endParaRPr lang="en-GB" sz="2200" dirty="0">
              <a:solidFill>
                <a:srgbClr val="0168AC"/>
              </a:solidFill>
              <a:latin typeface="Verdana" pitchFamily="34" charset="0"/>
              <a:ea typeface="Verdana" pitchFamily="34" charset="0"/>
              <a:cs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a:off x="5500688" y="6691188"/>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ea typeface="Verdana" pitchFamily="34" charset="0"/>
                <a:cs typeface="Verdana" pitchFamily="34" charset="0"/>
              </a:rPr>
              <a:t>Pascal Colmaire – Development &amp; Education Director of WA</a:t>
            </a:r>
            <a:endParaRPr lang="en-GB" sz="800" dirty="0">
              <a:solidFill>
                <a:schemeClr val="bg1"/>
              </a:solidFill>
              <a:latin typeface="Verdana" pitchFamily="34" charset="0"/>
              <a:ea typeface="Verdana" pitchFamily="34" charset="0"/>
              <a:cs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GB" dirty="0">
              <a:solidFill>
                <a:srgbClr val="FFFF00"/>
              </a:solidFill>
              <a:latin typeface="Verdana" pitchFamily="34" charset="0"/>
              <a:ea typeface="Verdana" pitchFamily="34" charset="0"/>
              <a:cs typeface="Verdana" pitchFamily="34" charset="0"/>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GB" dirty="0">
              <a:latin typeface="Verdana" pitchFamily="34" charset="0"/>
              <a:ea typeface="Verdana" pitchFamily="34" charset="0"/>
              <a:cs typeface="Verdana" pitchFamily="34" charset="0"/>
            </a:endParaRPr>
          </a:p>
        </p:txBody>
      </p:sp>
      <p:sp>
        <p:nvSpPr>
          <p:cNvPr id="15" name="Rectangle 5"/>
          <p:cNvSpPr>
            <a:spLocks noChangeArrowheads="1"/>
          </p:cNvSpPr>
          <p:nvPr/>
        </p:nvSpPr>
        <p:spPr bwMode="auto">
          <a:xfrm>
            <a:off x="1080654" y="655744"/>
            <a:ext cx="6590806" cy="888052"/>
          </a:xfrm>
          <a:prstGeom prst="rect">
            <a:avLst/>
          </a:prstGeom>
          <a:noFill/>
          <a:ln w="9525">
            <a:noFill/>
            <a:miter lim="800000"/>
            <a:headEnd/>
            <a:tailEnd/>
          </a:ln>
        </p:spPr>
        <p:txBody>
          <a:bodyPr/>
          <a:lstStyle/>
          <a:p>
            <a:pPr marL="533400" indent="-533400" algn="ctr">
              <a:spcBef>
                <a:spcPct val="20000"/>
              </a:spcBef>
              <a:spcAft>
                <a:spcPct val="20000"/>
              </a:spcAft>
              <a:buClr>
                <a:schemeClr val="bg1"/>
              </a:buClr>
            </a:pPr>
            <a:r>
              <a:rPr lang="en-GB" sz="2400" dirty="0" smtClean="0">
                <a:solidFill>
                  <a:srgbClr val="00FFFF"/>
                </a:solidFill>
                <a:latin typeface="Verdana" pitchFamily="34" charset="0"/>
                <a:ea typeface="Verdana" pitchFamily="34" charset="0"/>
                <a:cs typeface="Verdana" pitchFamily="34" charset="0"/>
              </a:rPr>
              <a:t>Specific Body balance</a:t>
            </a:r>
          </a:p>
          <a:p>
            <a:pPr marL="533400" indent="-533400" algn="ctr">
              <a:spcBef>
                <a:spcPct val="20000"/>
              </a:spcBef>
              <a:spcAft>
                <a:spcPct val="20000"/>
              </a:spcAft>
              <a:buClr>
                <a:schemeClr val="bg1"/>
              </a:buClr>
            </a:pPr>
            <a:r>
              <a:rPr lang="en-GB" sz="2400" dirty="0" smtClean="0">
                <a:solidFill>
                  <a:srgbClr val="FFFF00"/>
                </a:solidFill>
                <a:latin typeface="Verdana" pitchFamily="34" charset="0"/>
                <a:ea typeface="Verdana" pitchFamily="34" charset="0"/>
                <a:cs typeface="Verdana" pitchFamily="34" charset="0"/>
              </a:rPr>
              <a:t>Shooting from wobbling board</a:t>
            </a:r>
            <a:endParaRPr lang="en-GB" sz="2400" dirty="0" smtClean="0">
              <a:solidFill>
                <a:srgbClr val="00FFFF"/>
              </a:solidFill>
              <a:latin typeface="Verdana" pitchFamily="34" charset="0"/>
              <a:ea typeface="Verdana" pitchFamily="34" charset="0"/>
              <a:cs typeface="Verdana" pitchFamily="34" charset="0"/>
            </a:endParaRPr>
          </a:p>
        </p:txBody>
      </p:sp>
      <p:pic>
        <p:nvPicPr>
          <p:cNvPr id="56322" name="Picture 2" descr="Y:\09 Technical\TECHNICAL\PHYSICAL\Shooting Body Balance\board-heel to toe.jpg"/>
          <p:cNvPicPr>
            <a:picLocks noChangeAspect="1" noChangeArrowheads="1"/>
          </p:cNvPicPr>
          <p:nvPr/>
        </p:nvPicPr>
        <p:blipFill>
          <a:blip r:embed="rId5" cstate="print"/>
          <a:srcRect/>
          <a:stretch>
            <a:fillRect/>
          </a:stretch>
        </p:blipFill>
        <p:spPr bwMode="auto">
          <a:xfrm>
            <a:off x="5247679" y="4151930"/>
            <a:ext cx="3641344" cy="2496312"/>
          </a:xfrm>
          <a:prstGeom prst="rect">
            <a:avLst/>
          </a:prstGeom>
          <a:noFill/>
        </p:spPr>
      </p:pic>
      <p:pic>
        <p:nvPicPr>
          <p:cNvPr id="56323" name="Picture 3" descr="Y:\09 Technical\TECHNICAL\PHYSICAL\Shooting Body Balance\board- one foot to the another.jpg"/>
          <p:cNvPicPr>
            <a:picLocks noChangeAspect="1" noChangeArrowheads="1"/>
          </p:cNvPicPr>
          <p:nvPr/>
        </p:nvPicPr>
        <p:blipFill>
          <a:blip r:embed="rId6" cstate="print"/>
          <a:srcRect/>
          <a:stretch>
            <a:fillRect/>
          </a:stretch>
        </p:blipFill>
        <p:spPr bwMode="auto">
          <a:xfrm>
            <a:off x="5267479" y="1610612"/>
            <a:ext cx="3641344" cy="2496312"/>
          </a:xfrm>
          <a:prstGeom prst="rect">
            <a:avLst/>
          </a:prstGeom>
          <a:noFill/>
        </p:spPr>
      </p:pic>
      <p:pic>
        <p:nvPicPr>
          <p:cNvPr id="56324" name="Picture 4" descr="Y:\09 Technical\TECHNICAL\PHYSICAL\Shooting Body Balance\Working on tube and wobbling board.jpg"/>
          <p:cNvPicPr>
            <a:picLocks noChangeAspect="1" noChangeArrowheads="1"/>
          </p:cNvPicPr>
          <p:nvPr/>
        </p:nvPicPr>
        <p:blipFill>
          <a:blip r:embed="rId7" cstate="print"/>
          <a:srcRect/>
          <a:stretch>
            <a:fillRect/>
          </a:stretch>
        </p:blipFill>
        <p:spPr bwMode="auto">
          <a:xfrm>
            <a:off x="237507" y="1711038"/>
            <a:ext cx="1900052" cy="2533403"/>
          </a:xfrm>
          <a:prstGeom prst="rect">
            <a:avLst/>
          </a:prstGeom>
          <a:noFill/>
        </p:spPr>
      </p:pic>
      <p:sp>
        <p:nvSpPr>
          <p:cNvPr id="18" name="TextBox 17"/>
          <p:cNvSpPr txBox="1"/>
          <p:nvPr/>
        </p:nvSpPr>
        <p:spPr>
          <a:xfrm>
            <a:off x="2897579" y="2173189"/>
            <a:ext cx="1460665" cy="646331"/>
          </a:xfrm>
          <a:prstGeom prst="rect">
            <a:avLst/>
          </a:prstGeom>
          <a:noFill/>
        </p:spPr>
        <p:txBody>
          <a:bodyPr wrap="square" rtlCol="0">
            <a:spAutoFit/>
          </a:bodyPr>
          <a:lstStyle/>
          <a:p>
            <a:r>
              <a:rPr lang="en-GB" dirty="0" smtClean="0">
                <a:solidFill>
                  <a:srgbClr val="FF0000"/>
                </a:solidFill>
                <a:latin typeface="Verdana" pitchFamily="34" charset="0"/>
                <a:ea typeface="Verdana" pitchFamily="34" charset="0"/>
                <a:cs typeface="Verdana" pitchFamily="34" charset="0"/>
              </a:rPr>
              <a:t>Add: Waffs</a:t>
            </a:r>
          </a:p>
        </p:txBody>
      </p:sp>
      <p:pic>
        <p:nvPicPr>
          <p:cNvPr id="19457" name="Picture 1" descr="Y:\09 Technical\TECHNICAL\PHYSICAL\Shooting Body Balance\Polish plateform.jpg"/>
          <p:cNvPicPr>
            <a:picLocks noChangeAspect="1" noChangeArrowheads="1"/>
          </p:cNvPicPr>
          <p:nvPr/>
        </p:nvPicPr>
        <p:blipFill>
          <a:blip r:embed="rId8" cstate="print"/>
          <a:srcRect/>
          <a:stretch>
            <a:fillRect/>
          </a:stretch>
        </p:blipFill>
        <p:spPr bwMode="auto">
          <a:xfrm>
            <a:off x="778824" y="4437030"/>
            <a:ext cx="3626921" cy="242097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3" name="Rectangle 5"/>
          <p:cNvSpPr>
            <a:spLocks noChangeArrowheads="1"/>
          </p:cNvSpPr>
          <p:nvPr/>
        </p:nvSpPr>
        <p:spPr bwMode="auto">
          <a:xfrm>
            <a:off x="323850" y="1000125"/>
            <a:ext cx="8496300" cy="5643563"/>
          </a:xfrm>
          <a:prstGeom prst="rect">
            <a:avLst/>
          </a:prstGeom>
          <a:noFill/>
          <a:ln w="9525">
            <a:noFill/>
            <a:miter lim="800000"/>
            <a:headEnd/>
            <a:tailEnd/>
          </a:ln>
        </p:spPr>
        <p:txBody>
          <a:bodyPr/>
          <a:lstStyle/>
          <a:p>
            <a:pPr marL="533400" indent="-533400">
              <a:spcBef>
                <a:spcPct val="20000"/>
              </a:spcBef>
              <a:spcAft>
                <a:spcPct val="20000"/>
              </a:spcAft>
              <a:buClr>
                <a:schemeClr val="bg1"/>
              </a:buClr>
            </a:pPr>
            <a:r>
              <a:rPr lang="en-GB" sz="2400" dirty="0" smtClean="0">
                <a:solidFill>
                  <a:srgbClr val="00FFFF"/>
                </a:solidFill>
                <a:latin typeface="Verdana" pitchFamily="34" charset="0"/>
              </a:rPr>
              <a:t>Content of the physical program</a:t>
            </a:r>
          </a:p>
          <a:p>
            <a:pPr marL="533400" indent="-533400">
              <a:spcBef>
                <a:spcPct val="20000"/>
              </a:spcBef>
              <a:spcAft>
                <a:spcPct val="20000"/>
              </a:spcAft>
              <a:buClr>
                <a:schemeClr val="bg1"/>
              </a:buClr>
              <a:buFont typeface="Wingdings" pitchFamily="2" charset="2"/>
              <a:buAutoNum type="arabicPeriod"/>
            </a:pPr>
            <a:endParaRPr lang="en-GB" sz="2200" dirty="0" smtClean="0">
              <a:solidFill>
                <a:srgbClr val="00FFFF"/>
              </a:solidFill>
              <a:latin typeface="Verdana" pitchFamily="34" charset="0"/>
            </a:endParaRP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Cardiac frequency</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Strength: firm trunk</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Yoga or equivalent</a:t>
            </a:r>
          </a:p>
          <a:p>
            <a:pPr marL="533400" indent="-533400">
              <a:spcBef>
                <a:spcPct val="20000"/>
              </a:spcBef>
              <a:spcAft>
                <a:spcPct val="20000"/>
              </a:spcAft>
              <a:buClr>
                <a:schemeClr val="bg1"/>
              </a:buClr>
              <a:buFont typeface="Wingdings" pitchFamily="2" charset="2"/>
              <a:buChar char="§"/>
            </a:pPr>
            <a:r>
              <a:rPr lang="en-GB" sz="2200" dirty="0" smtClean="0">
                <a:solidFill>
                  <a:srgbClr val="FFFF00"/>
                </a:solidFill>
                <a:latin typeface="Verdana" pitchFamily="34" charset="0"/>
              </a:rPr>
              <a:t>Strength: Various types</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Strength: Specific</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Stretching</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Body Balance: General</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Body Balance: Specific</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Cardio: various sources of energy</a:t>
            </a:r>
            <a:endParaRPr lang="en-GB" sz="2200" dirty="0">
              <a:solidFill>
                <a:schemeClr val="bg1"/>
              </a:solidFill>
              <a:latin typeface="Verdana" pitchFamily="34" charset="0"/>
            </a:endParaRPr>
          </a:p>
        </p:txBody>
      </p:sp>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rPr>
              <a:t>Physical Developments</a:t>
            </a:r>
            <a:endParaRPr lang="en-GB" sz="2200" dirty="0">
              <a:solidFill>
                <a:srgbClr val="0168AC"/>
              </a:solidFill>
              <a:latin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a:off x="5500688" y="6643688"/>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rPr>
              <a:t>Pascal Colmaire – Development &amp; Education Director of WA</a:t>
            </a:r>
            <a:endParaRPr lang="en-GB" sz="800" dirty="0">
              <a:solidFill>
                <a:schemeClr val="bg1"/>
              </a:solidFill>
              <a:latin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US" dirty="0">
              <a:solidFill>
                <a:srgbClr val="FFFF00"/>
              </a:solidFill>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6613">
                                            <p:txEl>
                                              <p:pRg st="2" end="2"/>
                                            </p:txEl>
                                          </p:spTgt>
                                        </p:tgtEl>
                                        <p:attrNameLst>
                                          <p:attrName>style.visibility</p:attrName>
                                        </p:attrNameLst>
                                      </p:cBhvr>
                                      <p:to>
                                        <p:strVal val="visible"/>
                                      </p:to>
                                    </p:set>
                                    <p:anim calcmode="lin" valueType="num">
                                      <p:cBhvr additive="base">
                                        <p:cTn id="7" dur="500" fill="hold"/>
                                        <p:tgtEl>
                                          <p:spTgt spid="19661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66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6613">
                                            <p:txEl>
                                              <p:pRg st="3" end="3"/>
                                            </p:txEl>
                                          </p:spTgt>
                                        </p:tgtEl>
                                        <p:attrNameLst>
                                          <p:attrName>style.visibility</p:attrName>
                                        </p:attrNameLst>
                                      </p:cBhvr>
                                      <p:to>
                                        <p:strVal val="visible"/>
                                      </p:to>
                                    </p:set>
                                    <p:anim calcmode="lin" valueType="num">
                                      <p:cBhvr additive="base">
                                        <p:cTn id="13" dur="500" fill="hold"/>
                                        <p:tgtEl>
                                          <p:spTgt spid="19661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66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6613">
                                            <p:txEl>
                                              <p:pRg st="4" end="4"/>
                                            </p:txEl>
                                          </p:spTgt>
                                        </p:tgtEl>
                                        <p:attrNameLst>
                                          <p:attrName>style.visibility</p:attrName>
                                        </p:attrNameLst>
                                      </p:cBhvr>
                                      <p:to>
                                        <p:strVal val="visible"/>
                                      </p:to>
                                    </p:set>
                                    <p:anim calcmode="lin" valueType="num">
                                      <p:cBhvr additive="base">
                                        <p:cTn id="19" dur="500" fill="hold"/>
                                        <p:tgtEl>
                                          <p:spTgt spid="19661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66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6613">
                                            <p:txEl>
                                              <p:pRg st="5" end="5"/>
                                            </p:txEl>
                                          </p:spTgt>
                                        </p:tgtEl>
                                        <p:attrNameLst>
                                          <p:attrName>style.visibility</p:attrName>
                                        </p:attrNameLst>
                                      </p:cBhvr>
                                      <p:to>
                                        <p:strVal val="visible"/>
                                      </p:to>
                                    </p:set>
                                    <p:anim calcmode="lin" valueType="num">
                                      <p:cBhvr additive="base">
                                        <p:cTn id="25" dur="500" fill="hold"/>
                                        <p:tgtEl>
                                          <p:spTgt spid="19661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661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6613">
                                            <p:txEl>
                                              <p:pRg st="6" end="6"/>
                                            </p:txEl>
                                          </p:spTgt>
                                        </p:tgtEl>
                                        <p:attrNameLst>
                                          <p:attrName>style.visibility</p:attrName>
                                        </p:attrNameLst>
                                      </p:cBhvr>
                                      <p:to>
                                        <p:strVal val="visible"/>
                                      </p:to>
                                    </p:set>
                                    <p:anim calcmode="lin" valueType="num">
                                      <p:cBhvr additive="base">
                                        <p:cTn id="31" dur="500" fill="hold"/>
                                        <p:tgtEl>
                                          <p:spTgt spid="19661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661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6613">
                                            <p:txEl>
                                              <p:pRg st="7" end="7"/>
                                            </p:txEl>
                                          </p:spTgt>
                                        </p:tgtEl>
                                        <p:attrNameLst>
                                          <p:attrName>style.visibility</p:attrName>
                                        </p:attrNameLst>
                                      </p:cBhvr>
                                      <p:to>
                                        <p:strVal val="visible"/>
                                      </p:to>
                                    </p:set>
                                    <p:anim calcmode="lin" valueType="num">
                                      <p:cBhvr additive="base">
                                        <p:cTn id="37" dur="500" fill="hold"/>
                                        <p:tgtEl>
                                          <p:spTgt spid="19661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661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96613">
                                            <p:txEl>
                                              <p:pRg st="8" end="8"/>
                                            </p:txEl>
                                          </p:spTgt>
                                        </p:tgtEl>
                                        <p:attrNameLst>
                                          <p:attrName>style.visibility</p:attrName>
                                        </p:attrNameLst>
                                      </p:cBhvr>
                                      <p:to>
                                        <p:strVal val="visible"/>
                                      </p:to>
                                    </p:set>
                                    <p:anim calcmode="lin" valueType="num">
                                      <p:cBhvr additive="base">
                                        <p:cTn id="43" dur="500" fill="hold"/>
                                        <p:tgtEl>
                                          <p:spTgt spid="19661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9661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96613">
                                            <p:txEl>
                                              <p:pRg st="9" end="9"/>
                                            </p:txEl>
                                          </p:spTgt>
                                        </p:tgtEl>
                                        <p:attrNameLst>
                                          <p:attrName>style.visibility</p:attrName>
                                        </p:attrNameLst>
                                      </p:cBhvr>
                                      <p:to>
                                        <p:strVal val="visible"/>
                                      </p:to>
                                    </p:set>
                                    <p:anim calcmode="lin" valueType="num">
                                      <p:cBhvr additive="base">
                                        <p:cTn id="49" dur="500" fill="hold"/>
                                        <p:tgtEl>
                                          <p:spTgt spid="19661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9661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96613">
                                            <p:txEl>
                                              <p:pRg st="10" end="10"/>
                                            </p:txEl>
                                          </p:spTgt>
                                        </p:tgtEl>
                                        <p:attrNameLst>
                                          <p:attrName>style.visibility</p:attrName>
                                        </p:attrNameLst>
                                      </p:cBhvr>
                                      <p:to>
                                        <p:strVal val="visible"/>
                                      </p:to>
                                    </p:set>
                                    <p:anim calcmode="lin" valueType="num">
                                      <p:cBhvr additive="base">
                                        <p:cTn id="55" dur="500" fill="hold"/>
                                        <p:tgtEl>
                                          <p:spTgt spid="19661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9661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ea typeface="Verdana" pitchFamily="34" charset="0"/>
                <a:cs typeface="Verdana" pitchFamily="34" charset="0"/>
              </a:rPr>
              <a:t>Physical Developments</a:t>
            </a:r>
            <a:endParaRPr lang="en-GB" sz="2200" dirty="0">
              <a:solidFill>
                <a:srgbClr val="0168AC"/>
              </a:solidFill>
              <a:latin typeface="Verdana" pitchFamily="34" charset="0"/>
              <a:ea typeface="Verdana" pitchFamily="34" charset="0"/>
              <a:cs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a:off x="5500688" y="6643688"/>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ea typeface="Verdana" pitchFamily="34" charset="0"/>
                <a:cs typeface="Verdana" pitchFamily="34" charset="0"/>
              </a:rPr>
              <a:t>Pascal Colmaire – Development &amp; Education Director of WA</a:t>
            </a:r>
            <a:endParaRPr lang="en-GB" sz="800" dirty="0">
              <a:solidFill>
                <a:schemeClr val="bg1"/>
              </a:solidFill>
              <a:latin typeface="Verdana" pitchFamily="34" charset="0"/>
              <a:ea typeface="Verdana" pitchFamily="34" charset="0"/>
              <a:cs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US" dirty="0">
              <a:solidFill>
                <a:srgbClr val="FFFF00"/>
              </a:solidFill>
              <a:latin typeface="Verdana" pitchFamily="34" charset="0"/>
              <a:ea typeface="Verdana" pitchFamily="34" charset="0"/>
              <a:cs typeface="Verdana" pitchFamily="34" charset="0"/>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US" dirty="0">
              <a:latin typeface="Verdana" pitchFamily="34" charset="0"/>
              <a:ea typeface="Verdana" pitchFamily="34" charset="0"/>
              <a:cs typeface="Verdana" pitchFamily="34" charset="0"/>
            </a:endParaRPr>
          </a:p>
        </p:txBody>
      </p:sp>
      <p:sp>
        <p:nvSpPr>
          <p:cNvPr id="9" name="Rectangle 5"/>
          <p:cNvSpPr>
            <a:spLocks noChangeArrowheads="1"/>
          </p:cNvSpPr>
          <p:nvPr/>
        </p:nvSpPr>
        <p:spPr bwMode="auto">
          <a:xfrm>
            <a:off x="323850" y="1000125"/>
            <a:ext cx="8496300" cy="508041"/>
          </a:xfrm>
          <a:prstGeom prst="rect">
            <a:avLst/>
          </a:prstGeom>
          <a:noFill/>
          <a:ln w="9525">
            <a:noFill/>
            <a:miter lim="800000"/>
            <a:headEnd/>
            <a:tailEnd/>
          </a:ln>
        </p:spPr>
        <p:txBody>
          <a:bodyPr/>
          <a:lstStyle/>
          <a:p>
            <a:pPr marL="533400" indent="-533400">
              <a:spcBef>
                <a:spcPct val="20000"/>
              </a:spcBef>
              <a:spcAft>
                <a:spcPct val="20000"/>
              </a:spcAft>
              <a:buClr>
                <a:schemeClr val="bg1"/>
              </a:buClr>
            </a:pPr>
            <a:r>
              <a:rPr lang="en-GB" sz="2400" dirty="0" smtClean="0">
                <a:solidFill>
                  <a:srgbClr val="00FFFF"/>
                </a:solidFill>
                <a:latin typeface="Verdana" pitchFamily="34" charset="0"/>
                <a:ea typeface="Verdana" pitchFamily="34" charset="0"/>
                <a:cs typeface="Verdana" pitchFamily="34" charset="0"/>
              </a:rPr>
              <a:t>General Strength</a:t>
            </a:r>
          </a:p>
        </p:txBody>
      </p:sp>
      <p:sp>
        <p:nvSpPr>
          <p:cNvPr id="10" name="TextBox 9"/>
          <p:cNvSpPr txBox="1"/>
          <p:nvPr/>
        </p:nvSpPr>
        <p:spPr>
          <a:xfrm>
            <a:off x="451261" y="1739734"/>
            <a:ext cx="8257309" cy="400110"/>
          </a:xfrm>
          <a:prstGeom prst="rect">
            <a:avLst/>
          </a:prstGeom>
          <a:noFill/>
        </p:spPr>
        <p:txBody>
          <a:bodyPr wrap="square" rtlCol="0">
            <a:spAutoFit/>
          </a:bodyPr>
          <a:lstStyle/>
          <a:p>
            <a:r>
              <a:rPr lang="en-GB" sz="2000" dirty="0" smtClean="0">
                <a:solidFill>
                  <a:srgbClr val="FFFF00"/>
                </a:solidFill>
                <a:latin typeface="Verdana" pitchFamily="34" charset="0"/>
                <a:ea typeface="Verdana" pitchFamily="34" charset="0"/>
                <a:cs typeface="Verdana" pitchFamily="34" charset="0"/>
              </a:rPr>
              <a:t>Principles - </a:t>
            </a:r>
            <a:r>
              <a:rPr lang="en-GB" sz="2000" b="0" dirty="0" smtClean="0">
                <a:solidFill>
                  <a:srgbClr val="FFFF00"/>
                </a:solidFill>
                <a:latin typeface="Verdana" pitchFamily="34" charset="0"/>
                <a:ea typeface="Verdana" pitchFamily="34" charset="0"/>
                <a:cs typeface="Verdana" pitchFamily="34" charset="0"/>
              </a:rPr>
              <a:t>as often as possible </a:t>
            </a:r>
            <a:r>
              <a:rPr lang="en-GB" sz="2000" dirty="0" smtClean="0">
                <a:solidFill>
                  <a:srgbClr val="FFFF00"/>
                </a:solidFill>
                <a:latin typeface="Verdana" pitchFamily="34" charset="0"/>
                <a:ea typeface="Verdana" pitchFamily="34" charset="0"/>
                <a:cs typeface="Verdana" pitchFamily="34" charset="0"/>
              </a:rPr>
              <a:t>:</a:t>
            </a:r>
            <a:endParaRPr lang="en-GB" dirty="0">
              <a:latin typeface="Verdana" pitchFamily="34" charset="0"/>
              <a:ea typeface="Verdana" pitchFamily="34" charset="0"/>
              <a:cs typeface="Verdana" pitchFamily="34" charset="0"/>
            </a:endParaRPr>
          </a:p>
        </p:txBody>
      </p:sp>
      <p:sp>
        <p:nvSpPr>
          <p:cNvPr id="11" name="Rectangle 10"/>
          <p:cNvSpPr/>
          <p:nvPr/>
        </p:nvSpPr>
        <p:spPr>
          <a:xfrm>
            <a:off x="498764" y="2365077"/>
            <a:ext cx="4572000" cy="400110"/>
          </a:xfrm>
          <a:prstGeom prst="rect">
            <a:avLst/>
          </a:prstGeom>
        </p:spPr>
        <p:txBody>
          <a:bodyPr>
            <a:spAutoFit/>
          </a:bodyPr>
          <a:lstStyle/>
          <a:p>
            <a:r>
              <a:rPr lang="en-GB" sz="2000" b="0" dirty="0" smtClean="0">
                <a:solidFill>
                  <a:schemeClr val="bg1"/>
                </a:solidFill>
                <a:latin typeface="Verdana" pitchFamily="34" charset="0"/>
                <a:ea typeface="Verdana" pitchFamily="34" charset="0"/>
                <a:cs typeface="Verdana" pitchFamily="34" charset="0"/>
              </a:rPr>
              <a:t>Stand up / on feet</a:t>
            </a:r>
          </a:p>
        </p:txBody>
      </p:sp>
      <p:sp>
        <p:nvSpPr>
          <p:cNvPr id="12" name="Rectangle 11"/>
          <p:cNvSpPr/>
          <p:nvPr/>
        </p:nvSpPr>
        <p:spPr>
          <a:xfrm>
            <a:off x="477983" y="3016151"/>
            <a:ext cx="7148944" cy="400110"/>
          </a:xfrm>
          <a:prstGeom prst="rect">
            <a:avLst/>
          </a:prstGeom>
        </p:spPr>
        <p:txBody>
          <a:bodyPr wrap="square">
            <a:spAutoFit/>
          </a:bodyPr>
          <a:lstStyle/>
          <a:p>
            <a:r>
              <a:rPr lang="en-GB" sz="2000" b="0" dirty="0" smtClean="0">
                <a:solidFill>
                  <a:schemeClr val="bg1"/>
                </a:solidFill>
                <a:latin typeface="Verdana" pitchFamily="34" charset="0"/>
                <a:ea typeface="Verdana" pitchFamily="34" charset="0"/>
                <a:cs typeface="Verdana" pitchFamily="34" charset="0"/>
              </a:rPr>
              <a:t>Involving more than one join/muscle</a:t>
            </a:r>
          </a:p>
        </p:txBody>
      </p:sp>
      <p:sp>
        <p:nvSpPr>
          <p:cNvPr id="13" name="Rectangle 12"/>
          <p:cNvSpPr/>
          <p:nvPr/>
        </p:nvSpPr>
        <p:spPr>
          <a:xfrm>
            <a:off x="477982" y="3729570"/>
            <a:ext cx="4572000" cy="400110"/>
          </a:xfrm>
          <a:prstGeom prst="rect">
            <a:avLst/>
          </a:prstGeom>
        </p:spPr>
        <p:txBody>
          <a:bodyPr>
            <a:spAutoFit/>
          </a:bodyPr>
          <a:lstStyle/>
          <a:p>
            <a:r>
              <a:rPr lang="en-GB" sz="2000" b="0" dirty="0" smtClean="0">
                <a:solidFill>
                  <a:schemeClr val="bg1"/>
                </a:solidFill>
                <a:latin typeface="Verdana" pitchFamily="34" charset="0"/>
                <a:ea typeface="Verdana" pitchFamily="34" charset="0"/>
                <a:cs typeface="Verdana" pitchFamily="34" charset="0"/>
              </a:rPr>
              <a:t>Free weight – Body weight</a:t>
            </a:r>
          </a:p>
        </p:txBody>
      </p:sp>
      <p:sp>
        <p:nvSpPr>
          <p:cNvPr id="14" name="Rectangle 13"/>
          <p:cNvSpPr/>
          <p:nvPr/>
        </p:nvSpPr>
        <p:spPr>
          <a:xfrm>
            <a:off x="519547" y="4505336"/>
            <a:ext cx="4572000" cy="400110"/>
          </a:xfrm>
          <a:prstGeom prst="rect">
            <a:avLst/>
          </a:prstGeom>
        </p:spPr>
        <p:txBody>
          <a:bodyPr>
            <a:spAutoFit/>
          </a:bodyPr>
          <a:lstStyle/>
          <a:p>
            <a:r>
              <a:rPr lang="en-GB" sz="2000" b="0" dirty="0" smtClean="0">
                <a:solidFill>
                  <a:schemeClr val="bg1"/>
                </a:solidFill>
                <a:latin typeface="Verdana" pitchFamily="34" charset="0"/>
                <a:ea typeface="Verdana" pitchFamily="34" charset="0"/>
                <a:cs typeface="Verdana" pitchFamily="34" charset="0"/>
              </a:rPr>
              <a:t>In control</a:t>
            </a:r>
          </a:p>
        </p:txBody>
      </p:sp>
      <p:sp>
        <p:nvSpPr>
          <p:cNvPr id="15" name="Rectangle 14"/>
          <p:cNvSpPr/>
          <p:nvPr/>
        </p:nvSpPr>
        <p:spPr>
          <a:xfrm>
            <a:off x="540329" y="5239530"/>
            <a:ext cx="4572000" cy="400110"/>
          </a:xfrm>
          <a:prstGeom prst="rect">
            <a:avLst/>
          </a:prstGeom>
        </p:spPr>
        <p:txBody>
          <a:bodyPr>
            <a:spAutoFit/>
          </a:bodyPr>
          <a:lstStyle/>
          <a:p>
            <a:r>
              <a:rPr lang="en-GB" sz="2000" b="0" dirty="0" smtClean="0">
                <a:solidFill>
                  <a:schemeClr val="bg1"/>
                </a:solidFill>
                <a:latin typeface="Verdana" pitchFamily="34" charset="0"/>
                <a:ea typeface="Verdana" pitchFamily="34" charset="0"/>
                <a:cs typeface="Verdana" pitchFamily="34" charset="0"/>
              </a:rPr>
              <a:t>With a stability requirement</a:t>
            </a:r>
          </a:p>
        </p:txBody>
      </p:sp>
      <p:sp>
        <p:nvSpPr>
          <p:cNvPr id="16" name="Rectangle 15"/>
          <p:cNvSpPr/>
          <p:nvPr/>
        </p:nvSpPr>
        <p:spPr>
          <a:xfrm>
            <a:off x="436417" y="5973739"/>
            <a:ext cx="8395855" cy="400110"/>
          </a:xfrm>
          <a:prstGeom prst="rect">
            <a:avLst/>
          </a:prstGeom>
        </p:spPr>
        <p:txBody>
          <a:bodyPr wrap="square">
            <a:spAutoFit/>
          </a:bodyPr>
          <a:lstStyle/>
          <a:p>
            <a:r>
              <a:rPr lang="en-GB" sz="2000" b="0" dirty="0" smtClean="0">
                <a:solidFill>
                  <a:schemeClr val="bg1"/>
                </a:solidFill>
                <a:latin typeface="Verdana" pitchFamily="34" charset="0"/>
                <a:ea typeface="Verdana" pitchFamily="34" charset="0"/>
                <a:cs typeface="Verdana" pitchFamily="34" charset="0"/>
              </a:rPr>
              <a:t>Variety in all aspects: grip, weight/resistance, “floor”, effort….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strVal val="#ppt_w*0.70"/>
                                          </p:val>
                                        </p:tav>
                                        <p:tav tm="100000">
                                          <p:val>
                                            <p:strVal val="#ppt_w"/>
                                          </p:val>
                                        </p:tav>
                                      </p:tavLst>
                                    </p:anim>
                                    <p:anim calcmode="lin" valueType="num">
                                      <p:cBhvr>
                                        <p:cTn id="15" dur="1000" fill="hold"/>
                                        <p:tgtEl>
                                          <p:spTgt spid="12"/>
                                        </p:tgtEl>
                                        <p:attrNameLst>
                                          <p:attrName>ppt_h</p:attrName>
                                        </p:attrNameLst>
                                      </p:cBhvr>
                                      <p:tavLst>
                                        <p:tav tm="0">
                                          <p:val>
                                            <p:strVal val="#ppt_h"/>
                                          </p:val>
                                        </p:tav>
                                        <p:tav tm="100000">
                                          <p:val>
                                            <p:strVal val="#ppt_h"/>
                                          </p:val>
                                        </p:tav>
                                      </p:tavLst>
                                    </p:anim>
                                    <p:animEffect transition="in" filter="fad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ppt_w</p:attrName>
                                        </p:attrNameLst>
                                      </p:cBhvr>
                                      <p:tavLst>
                                        <p:tav tm="0">
                                          <p:val>
                                            <p:strVal val="#ppt_w*0.70"/>
                                          </p:val>
                                        </p:tav>
                                        <p:tav tm="100000">
                                          <p:val>
                                            <p:strVal val="#ppt_w"/>
                                          </p:val>
                                        </p:tav>
                                      </p:tavLst>
                                    </p:anim>
                                    <p:anim calcmode="lin" valueType="num">
                                      <p:cBhvr>
                                        <p:cTn id="22" dur="1000" fill="hold"/>
                                        <p:tgtEl>
                                          <p:spTgt spid="13"/>
                                        </p:tgtEl>
                                        <p:attrNameLst>
                                          <p:attrName>ppt_h</p:attrName>
                                        </p:attrNameLst>
                                      </p:cBhvr>
                                      <p:tavLst>
                                        <p:tav tm="0">
                                          <p:val>
                                            <p:strVal val="#ppt_h"/>
                                          </p:val>
                                        </p:tav>
                                        <p:tav tm="100000">
                                          <p:val>
                                            <p:strVal val="#ppt_h"/>
                                          </p:val>
                                        </p:tav>
                                      </p:tavLst>
                                    </p:anim>
                                    <p:animEffect transition="in" filter="fade">
                                      <p:cBhvr>
                                        <p:cTn id="23" dur="1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1000" fill="hold"/>
                                        <p:tgtEl>
                                          <p:spTgt spid="14"/>
                                        </p:tgtEl>
                                        <p:attrNameLst>
                                          <p:attrName>ppt_w</p:attrName>
                                        </p:attrNameLst>
                                      </p:cBhvr>
                                      <p:tavLst>
                                        <p:tav tm="0">
                                          <p:val>
                                            <p:strVal val="#ppt_w*0.70"/>
                                          </p:val>
                                        </p:tav>
                                        <p:tav tm="100000">
                                          <p:val>
                                            <p:strVal val="#ppt_w"/>
                                          </p:val>
                                        </p:tav>
                                      </p:tavLst>
                                    </p:anim>
                                    <p:anim calcmode="lin" valueType="num">
                                      <p:cBhvr>
                                        <p:cTn id="29" dur="1000" fill="hold"/>
                                        <p:tgtEl>
                                          <p:spTgt spid="14"/>
                                        </p:tgtEl>
                                        <p:attrNameLst>
                                          <p:attrName>ppt_h</p:attrName>
                                        </p:attrNameLst>
                                      </p:cBhvr>
                                      <p:tavLst>
                                        <p:tav tm="0">
                                          <p:val>
                                            <p:strVal val="#ppt_h"/>
                                          </p:val>
                                        </p:tav>
                                        <p:tav tm="100000">
                                          <p:val>
                                            <p:strVal val="#ppt_h"/>
                                          </p:val>
                                        </p:tav>
                                      </p:tavLst>
                                    </p:anim>
                                    <p:animEffect transition="in" filter="fade">
                                      <p:cBhvr>
                                        <p:cTn id="30" dur="1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1000" fill="hold"/>
                                        <p:tgtEl>
                                          <p:spTgt spid="15"/>
                                        </p:tgtEl>
                                        <p:attrNameLst>
                                          <p:attrName>ppt_w</p:attrName>
                                        </p:attrNameLst>
                                      </p:cBhvr>
                                      <p:tavLst>
                                        <p:tav tm="0">
                                          <p:val>
                                            <p:strVal val="#ppt_w*0.70"/>
                                          </p:val>
                                        </p:tav>
                                        <p:tav tm="100000">
                                          <p:val>
                                            <p:strVal val="#ppt_w"/>
                                          </p:val>
                                        </p:tav>
                                      </p:tavLst>
                                    </p:anim>
                                    <p:anim calcmode="lin" valueType="num">
                                      <p:cBhvr>
                                        <p:cTn id="36" dur="1000" fill="hold"/>
                                        <p:tgtEl>
                                          <p:spTgt spid="15"/>
                                        </p:tgtEl>
                                        <p:attrNameLst>
                                          <p:attrName>ppt_h</p:attrName>
                                        </p:attrNameLst>
                                      </p:cBhvr>
                                      <p:tavLst>
                                        <p:tav tm="0">
                                          <p:val>
                                            <p:strVal val="#ppt_h"/>
                                          </p:val>
                                        </p:tav>
                                        <p:tav tm="100000">
                                          <p:val>
                                            <p:strVal val="#ppt_h"/>
                                          </p:val>
                                        </p:tav>
                                      </p:tavLst>
                                    </p:anim>
                                    <p:animEffect transition="in" filter="fade">
                                      <p:cBhvr>
                                        <p:cTn id="37" dur="1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strVal val="#ppt_w*0.70"/>
                                          </p:val>
                                        </p:tav>
                                        <p:tav tm="100000">
                                          <p:val>
                                            <p:strVal val="#ppt_w"/>
                                          </p:val>
                                        </p:tav>
                                      </p:tavLst>
                                    </p:anim>
                                    <p:anim calcmode="lin" valueType="num">
                                      <p:cBhvr>
                                        <p:cTn id="43" dur="1000" fill="hold"/>
                                        <p:tgtEl>
                                          <p:spTgt spid="16"/>
                                        </p:tgtEl>
                                        <p:attrNameLst>
                                          <p:attrName>ppt_h</p:attrName>
                                        </p:attrNameLst>
                                      </p:cBhvr>
                                      <p:tavLst>
                                        <p:tav tm="0">
                                          <p:val>
                                            <p:strVal val="#ppt_h"/>
                                          </p:val>
                                        </p:tav>
                                        <p:tav tm="100000">
                                          <p:val>
                                            <p:strVal val="#ppt_h"/>
                                          </p:val>
                                        </p:tav>
                                      </p:tavLst>
                                    </p:anim>
                                    <p:animEffect transition="in" filter="fade">
                                      <p:cBhvr>
                                        <p:cTn id="4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ea typeface="Verdana" pitchFamily="34" charset="0"/>
                <a:cs typeface="Verdana" pitchFamily="34" charset="0"/>
              </a:rPr>
              <a:t>Physical Developments</a:t>
            </a:r>
            <a:endParaRPr lang="en-GB" sz="2200" dirty="0">
              <a:solidFill>
                <a:srgbClr val="0168AC"/>
              </a:solidFill>
              <a:latin typeface="Verdana" pitchFamily="34" charset="0"/>
              <a:ea typeface="Verdana" pitchFamily="34" charset="0"/>
              <a:cs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rot="-5400000">
            <a:off x="7181850" y="4895850"/>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ea typeface="Verdana" pitchFamily="34" charset="0"/>
                <a:cs typeface="Verdana" pitchFamily="34" charset="0"/>
              </a:rPr>
              <a:t>Pascal Colmaire – Development &amp; Education Director of WA</a:t>
            </a:r>
            <a:endParaRPr lang="en-GB" sz="800" dirty="0">
              <a:solidFill>
                <a:schemeClr val="bg1"/>
              </a:solidFill>
              <a:latin typeface="Verdana" pitchFamily="34" charset="0"/>
              <a:ea typeface="Verdana" pitchFamily="34" charset="0"/>
              <a:cs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US" dirty="0">
              <a:solidFill>
                <a:srgbClr val="FFFF00"/>
              </a:solidFill>
              <a:latin typeface="Verdana" pitchFamily="34" charset="0"/>
              <a:ea typeface="Verdana" pitchFamily="34" charset="0"/>
              <a:cs typeface="Verdana" pitchFamily="34" charset="0"/>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US" dirty="0">
              <a:latin typeface="Verdana" pitchFamily="34" charset="0"/>
              <a:ea typeface="Verdana" pitchFamily="34" charset="0"/>
              <a:cs typeface="Verdana" pitchFamily="34" charset="0"/>
            </a:endParaRPr>
          </a:p>
        </p:txBody>
      </p:sp>
      <p:sp>
        <p:nvSpPr>
          <p:cNvPr id="9" name="Rectangle 5"/>
          <p:cNvSpPr>
            <a:spLocks noChangeArrowheads="1"/>
          </p:cNvSpPr>
          <p:nvPr/>
        </p:nvSpPr>
        <p:spPr bwMode="auto">
          <a:xfrm>
            <a:off x="282287" y="750743"/>
            <a:ext cx="8496300" cy="508041"/>
          </a:xfrm>
          <a:prstGeom prst="rect">
            <a:avLst/>
          </a:prstGeom>
          <a:noFill/>
          <a:ln w="9525">
            <a:noFill/>
            <a:miter lim="800000"/>
            <a:headEnd/>
            <a:tailEnd/>
          </a:ln>
        </p:spPr>
        <p:txBody>
          <a:bodyPr/>
          <a:lstStyle/>
          <a:p>
            <a:pPr marL="533400" indent="-533400">
              <a:spcBef>
                <a:spcPct val="20000"/>
              </a:spcBef>
              <a:spcAft>
                <a:spcPct val="20000"/>
              </a:spcAft>
              <a:buClr>
                <a:schemeClr val="bg1"/>
              </a:buClr>
            </a:pPr>
            <a:r>
              <a:rPr lang="en-GB" sz="2400" dirty="0" smtClean="0">
                <a:solidFill>
                  <a:srgbClr val="00FFFF"/>
                </a:solidFill>
                <a:latin typeface="Verdana" pitchFamily="34" charset="0"/>
                <a:ea typeface="Verdana" pitchFamily="34" charset="0"/>
                <a:cs typeface="Verdana" pitchFamily="34" charset="0"/>
              </a:rPr>
              <a:t>General Strength</a:t>
            </a:r>
          </a:p>
        </p:txBody>
      </p:sp>
      <p:sp>
        <p:nvSpPr>
          <p:cNvPr id="10" name="TextBox 9"/>
          <p:cNvSpPr txBox="1"/>
          <p:nvPr/>
        </p:nvSpPr>
        <p:spPr>
          <a:xfrm>
            <a:off x="347351" y="1137061"/>
            <a:ext cx="8257309" cy="400110"/>
          </a:xfrm>
          <a:prstGeom prst="rect">
            <a:avLst/>
          </a:prstGeom>
          <a:noFill/>
        </p:spPr>
        <p:txBody>
          <a:bodyPr wrap="square" rtlCol="0">
            <a:spAutoFit/>
          </a:bodyPr>
          <a:lstStyle/>
          <a:p>
            <a:r>
              <a:rPr lang="en-US" sz="2000" dirty="0" smtClean="0">
                <a:solidFill>
                  <a:srgbClr val="FFFF00"/>
                </a:solidFill>
                <a:latin typeface="Verdana" pitchFamily="34" charset="0"/>
                <a:ea typeface="Verdana" pitchFamily="34" charset="0"/>
                <a:cs typeface="Verdana" pitchFamily="34" charset="0"/>
              </a:rPr>
              <a:t>Effects of the various strengthening methods</a:t>
            </a:r>
            <a:r>
              <a:rPr lang="en-GB" sz="2000" dirty="0" smtClean="0">
                <a:solidFill>
                  <a:srgbClr val="FFFF00"/>
                </a:solidFill>
                <a:latin typeface="Verdana" pitchFamily="34" charset="0"/>
                <a:ea typeface="Verdana" pitchFamily="34" charset="0"/>
                <a:cs typeface="Verdana" pitchFamily="34" charset="0"/>
              </a:rPr>
              <a:t>:</a:t>
            </a:r>
          </a:p>
        </p:txBody>
      </p:sp>
      <p:graphicFrame>
        <p:nvGraphicFramePr>
          <p:cNvPr id="11" name="Table 10"/>
          <p:cNvGraphicFramePr>
            <a:graphicFrameLocks noGrp="1"/>
          </p:cNvGraphicFramePr>
          <p:nvPr/>
        </p:nvGraphicFramePr>
        <p:xfrm>
          <a:off x="290948" y="1537856"/>
          <a:ext cx="8582887" cy="5280660"/>
        </p:xfrm>
        <a:graphic>
          <a:graphicData uri="http://schemas.openxmlformats.org/drawingml/2006/table">
            <a:tbl>
              <a:tblPr/>
              <a:tblGrid>
                <a:gridCol w="1386480"/>
                <a:gridCol w="1396399"/>
                <a:gridCol w="1455153"/>
                <a:gridCol w="1448285"/>
                <a:gridCol w="1448285"/>
                <a:gridCol w="1448285"/>
              </a:tblGrid>
              <a:tr h="920787">
                <a:tc>
                  <a:txBody>
                    <a:bodyPr/>
                    <a:lstStyle/>
                    <a:p>
                      <a:pPr algn="ctr">
                        <a:lnSpc>
                          <a:spcPct val="150000"/>
                        </a:lnSpc>
                        <a:spcAft>
                          <a:spcPts val="0"/>
                        </a:spcAft>
                      </a:pPr>
                      <a:endParaRPr lang="fr-CH" sz="1100" dirty="0">
                        <a:solidFill>
                          <a:srgbClr val="00FFFF"/>
                        </a:solidFill>
                        <a:latin typeface="Verdana" pitchFamily="34" charset="0"/>
                        <a:ea typeface="Verdana" pitchFamily="34" charset="0"/>
                        <a:cs typeface="Verdana" pitchFamily="34" charset="0"/>
                      </a:endParaRPr>
                    </a:p>
                    <a:p>
                      <a:pPr algn="ctr">
                        <a:lnSpc>
                          <a:spcPct val="150000"/>
                        </a:lnSpc>
                        <a:spcAft>
                          <a:spcPts val="0"/>
                        </a:spcAft>
                      </a:pPr>
                      <a:r>
                        <a:rPr lang="en-US" sz="1100" b="1" dirty="0">
                          <a:solidFill>
                            <a:srgbClr val="00FFFF"/>
                          </a:solidFill>
                          <a:latin typeface="Verdana" pitchFamily="34" charset="0"/>
                          <a:ea typeface="Verdana" pitchFamily="34" charset="0"/>
                          <a:cs typeface="Verdana" pitchFamily="34" charset="0"/>
                        </a:rPr>
                        <a:t>Load as % of the maximal</a:t>
                      </a:r>
                      <a:endParaRPr lang="fr-CH" sz="1100" dirty="0">
                        <a:solidFill>
                          <a:srgbClr val="00FFFF"/>
                        </a:solidFill>
                        <a:latin typeface="Verdana" pitchFamily="34" charset="0"/>
                        <a:ea typeface="Verdana" pitchFamily="34" charset="0"/>
                        <a:cs typeface="Verdana" pitchFamily="34" charset="0"/>
                      </a:endParaRPr>
                    </a:p>
                  </a:txBody>
                  <a:tcPr marL="52779" marR="527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100" b="1" dirty="0">
                          <a:solidFill>
                            <a:srgbClr val="00FFFF"/>
                          </a:solidFill>
                          <a:latin typeface="Verdana" pitchFamily="34" charset="0"/>
                          <a:ea typeface="Verdana" pitchFamily="34" charset="0"/>
                          <a:cs typeface="Verdana" pitchFamily="34" charset="0"/>
                        </a:rPr>
                        <a:t>Maximum possible repetitions (slow)</a:t>
                      </a:r>
                      <a:endParaRPr lang="fr-CH" sz="1100" dirty="0">
                        <a:solidFill>
                          <a:srgbClr val="00FFFF"/>
                        </a:solidFill>
                        <a:latin typeface="Verdana" pitchFamily="34" charset="0"/>
                        <a:ea typeface="Verdana" pitchFamily="34" charset="0"/>
                        <a:cs typeface="Verdana" pitchFamily="34" charset="0"/>
                      </a:endParaRPr>
                    </a:p>
                  </a:txBody>
                  <a:tcPr marL="52779" marR="527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100" b="1" dirty="0">
                          <a:solidFill>
                            <a:srgbClr val="00FFFF"/>
                          </a:solidFill>
                          <a:latin typeface="Verdana" pitchFamily="34" charset="0"/>
                          <a:ea typeface="Verdana" pitchFamily="34" charset="0"/>
                          <a:cs typeface="Verdana" pitchFamily="34" charset="0"/>
                        </a:rPr>
                        <a:t>Few repetitions at fast rhythm</a:t>
                      </a:r>
                      <a:endParaRPr lang="fr-CH" sz="1100" dirty="0">
                        <a:solidFill>
                          <a:srgbClr val="00FFFF"/>
                        </a:solidFill>
                        <a:latin typeface="Verdana" pitchFamily="34" charset="0"/>
                        <a:ea typeface="Verdana" pitchFamily="34" charset="0"/>
                        <a:cs typeface="Verdana" pitchFamily="34" charset="0"/>
                      </a:endParaRPr>
                    </a:p>
                  </a:txBody>
                  <a:tcPr marL="52779" marR="527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100" b="1" dirty="0">
                          <a:solidFill>
                            <a:srgbClr val="00FFFF"/>
                          </a:solidFill>
                          <a:latin typeface="Verdana" pitchFamily="34" charset="0"/>
                          <a:ea typeface="Verdana" pitchFamily="34" charset="0"/>
                          <a:cs typeface="Verdana" pitchFamily="34" charset="0"/>
                        </a:rPr>
                        <a:t>Many repetitions at slow rhythm</a:t>
                      </a:r>
                      <a:endParaRPr lang="fr-CH" sz="1100" dirty="0">
                        <a:solidFill>
                          <a:srgbClr val="00FFFF"/>
                        </a:solidFill>
                        <a:latin typeface="Verdana" pitchFamily="34" charset="0"/>
                        <a:ea typeface="Verdana" pitchFamily="34" charset="0"/>
                        <a:cs typeface="Verdana" pitchFamily="34" charset="0"/>
                      </a:endParaRPr>
                    </a:p>
                  </a:txBody>
                  <a:tcPr marL="52779" marR="527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100" b="1" dirty="0">
                          <a:solidFill>
                            <a:srgbClr val="00FFFF"/>
                          </a:solidFill>
                          <a:latin typeface="Verdana" pitchFamily="34" charset="0"/>
                          <a:ea typeface="Verdana" pitchFamily="34" charset="0"/>
                          <a:cs typeface="Verdana" pitchFamily="34" charset="0"/>
                        </a:rPr>
                        <a:t>Many repetitions at fast rhythm</a:t>
                      </a:r>
                      <a:endParaRPr lang="fr-CH" sz="1100" dirty="0">
                        <a:solidFill>
                          <a:srgbClr val="00FFFF"/>
                        </a:solidFill>
                        <a:latin typeface="Verdana" pitchFamily="34" charset="0"/>
                        <a:ea typeface="Verdana" pitchFamily="34" charset="0"/>
                        <a:cs typeface="Verdana" pitchFamily="34" charset="0"/>
                      </a:endParaRPr>
                    </a:p>
                  </a:txBody>
                  <a:tcPr marL="52779" marR="527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100" b="1" dirty="0">
                          <a:solidFill>
                            <a:srgbClr val="00FFFF"/>
                          </a:solidFill>
                          <a:latin typeface="Verdana" pitchFamily="34" charset="0"/>
                          <a:ea typeface="Verdana" pitchFamily="34" charset="0"/>
                          <a:cs typeface="Verdana" pitchFamily="34" charset="0"/>
                        </a:rPr>
                        <a:t>Few repetitions at slow rhythm</a:t>
                      </a:r>
                      <a:endParaRPr lang="fr-CH" sz="1100" dirty="0">
                        <a:solidFill>
                          <a:srgbClr val="00FFFF"/>
                        </a:solidFill>
                        <a:latin typeface="Verdana" pitchFamily="34" charset="0"/>
                        <a:ea typeface="Verdana" pitchFamily="34" charset="0"/>
                        <a:cs typeface="Verdana" pitchFamily="34" charset="0"/>
                      </a:endParaRPr>
                    </a:p>
                  </a:txBody>
                  <a:tcPr marL="52779" marR="527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97243">
                <a:tc>
                  <a:txBody>
                    <a:bodyPr/>
                    <a:lstStyle/>
                    <a:p>
                      <a:pPr algn="ctr">
                        <a:lnSpc>
                          <a:spcPct val="150000"/>
                        </a:lnSpc>
                        <a:spcAft>
                          <a:spcPts val="0"/>
                        </a:spcAft>
                      </a:pPr>
                      <a:r>
                        <a:rPr lang="en-US" sz="1100" dirty="0">
                          <a:solidFill>
                            <a:srgbClr val="FFFFFF"/>
                          </a:solidFill>
                          <a:latin typeface="Verdana" pitchFamily="34" charset="0"/>
                          <a:ea typeface="Verdana" pitchFamily="34" charset="0"/>
                          <a:cs typeface="Verdana" pitchFamily="34" charset="0"/>
                        </a:rPr>
                        <a:t>85% - 100%</a:t>
                      </a:r>
                      <a:endParaRPr lang="fr-CH" sz="1100" dirty="0">
                        <a:solidFill>
                          <a:srgbClr val="FFFFFF"/>
                        </a:solidFill>
                        <a:latin typeface="Verdana" pitchFamily="34" charset="0"/>
                        <a:ea typeface="Verdana" pitchFamily="34" charset="0"/>
                        <a:cs typeface="Verdana" pitchFamily="34" charset="0"/>
                      </a:endParaRPr>
                    </a:p>
                  </a:txBody>
                  <a:tcPr marL="52779" marR="527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100" dirty="0">
                          <a:solidFill>
                            <a:srgbClr val="FFFFFF"/>
                          </a:solidFill>
                          <a:latin typeface="Verdana" pitchFamily="34" charset="0"/>
                          <a:ea typeface="Verdana" pitchFamily="34" charset="0"/>
                          <a:cs typeface="Verdana" pitchFamily="34" charset="0"/>
                        </a:rPr>
                        <a:t>95%-100% = 1</a:t>
                      </a:r>
                      <a:endParaRPr lang="fr-CH" sz="1100" dirty="0">
                        <a:solidFill>
                          <a:srgbClr val="FFFFFF"/>
                        </a:solidFill>
                        <a:latin typeface="Verdana" pitchFamily="34" charset="0"/>
                        <a:ea typeface="Verdana" pitchFamily="34" charset="0"/>
                        <a:cs typeface="Verdana" pitchFamily="34" charset="0"/>
                      </a:endParaRPr>
                    </a:p>
                    <a:p>
                      <a:pPr algn="ctr">
                        <a:lnSpc>
                          <a:spcPct val="150000"/>
                        </a:lnSpc>
                        <a:spcAft>
                          <a:spcPts val="0"/>
                        </a:spcAft>
                      </a:pPr>
                      <a:r>
                        <a:rPr lang="en-US" sz="1100" dirty="0">
                          <a:solidFill>
                            <a:srgbClr val="FFFFFF"/>
                          </a:solidFill>
                          <a:latin typeface="Verdana" pitchFamily="34" charset="0"/>
                          <a:ea typeface="Verdana" pitchFamily="34" charset="0"/>
                          <a:cs typeface="Verdana" pitchFamily="34" charset="0"/>
                        </a:rPr>
                        <a:t>90% = 3</a:t>
                      </a:r>
                      <a:endParaRPr lang="fr-CH" sz="1100" dirty="0">
                        <a:solidFill>
                          <a:srgbClr val="FFFFFF"/>
                        </a:solidFill>
                        <a:latin typeface="Verdana" pitchFamily="34" charset="0"/>
                        <a:ea typeface="Verdana" pitchFamily="34" charset="0"/>
                        <a:cs typeface="Verdana" pitchFamily="34" charset="0"/>
                      </a:endParaRPr>
                    </a:p>
                    <a:p>
                      <a:pPr algn="ctr">
                        <a:lnSpc>
                          <a:spcPct val="150000"/>
                        </a:lnSpc>
                        <a:spcAft>
                          <a:spcPts val="0"/>
                        </a:spcAft>
                      </a:pPr>
                      <a:r>
                        <a:rPr lang="en-US" sz="1100" dirty="0">
                          <a:solidFill>
                            <a:srgbClr val="FFFFFF"/>
                          </a:solidFill>
                          <a:latin typeface="Verdana" pitchFamily="34" charset="0"/>
                          <a:ea typeface="Verdana" pitchFamily="34" charset="0"/>
                          <a:cs typeface="Verdana" pitchFamily="34" charset="0"/>
                        </a:rPr>
                        <a:t>85% = 4-5</a:t>
                      </a:r>
                      <a:endParaRPr lang="fr-CH" sz="1100" dirty="0">
                        <a:solidFill>
                          <a:srgbClr val="FFFFFF"/>
                        </a:solidFill>
                        <a:latin typeface="Verdana" pitchFamily="34" charset="0"/>
                        <a:ea typeface="Verdana" pitchFamily="34" charset="0"/>
                        <a:cs typeface="Verdana" pitchFamily="34" charset="0"/>
                      </a:endParaRPr>
                    </a:p>
                  </a:txBody>
                  <a:tcPr marL="52779" marR="527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100" dirty="0">
                          <a:solidFill>
                            <a:srgbClr val="FFFFFF"/>
                          </a:solidFill>
                          <a:latin typeface="Verdana" pitchFamily="34" charset="0"/>
                          <a:ea typeface="Verdana" pitchFamily="34" charset="0"/>
                          <a:cs typeface="Verdana" pitchFamily="34" charset="0"/>
                        </a:rPr>
                        <a:t>Not possible at 90% of the strength</a:t>
                      </a:r>
                      <a:endParaRPr lang="fr-CH" sz="1100" dirty="0">
                        <a:solidFill>
                          <a:srgbClr val="FFFFFF"/>
                        </a:solidFill>
                        <a:latin typeface="Verdana" pitchFamily="34" charset="0"/>
                        <a:ea typeface="Verdana" pitchFamily="34" charset="0"/>
                        <a:cs typeface="Verdana" pitchFamily="34" charset="0"/>
                      </a:endParaRPr>
                    </a:p>
                  </a:txBody>
                  <a:tcPr marL="52779" marR="527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100" dirty="0">
                          <a:solidFill>
                            <a:srgbClr val="FFFFFF"/>
                          </a:solidFill>
                          <a:latin typeface="Verdana" pitchFamily="34" charset="0"/>
                          <a:ea typeface="Verdana" pitchFamily="34" charset="0"/>
                          <a:cs typeface="Verdana" pitchFamily="34" charset="0"/>
                        </a:rPr>
                        <a:t>Not possible at 90% of the strength</a:t>
                      </a:r>
                      <a:endParaRPr lang="fr-CH" sz="1100" dirty="0">
                        <a:solidFill>
                          <a:srgbClr val="FFFFFF"/>
                        </a:solidFill>
                        <a:latin typeface="Verdana" pitchFamily="34" charset="0"/>
                        <a:ea typeface="Verdana" pitchFamily="34" charset="0"/>
                        <a:cs typeface="Verdana" pitchFamily="34" charset="0"/>
                      </a:endParaRPr>
                    </a:p>
                  </a:txBody>
                  <a:tcPr marL="52779" marR="527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n-US" sz="1100" dirty="0">
                        <a:solidFill>
                          <a:srgbClr val="FFFFFF"/>
                        </a:solidFill>
                        <a:latin typeface="Verdana" pitchFamily="34" charset="0"/>
                        <a:ea typeface="Verdana" pitchFamily="34" charset="0"/>
                        <a:cs typeface="Verdana" pitchFamily="34" charset="0"/>
                      </a:endParaRPr>
                    </a:p>
                    <a:p>
                      <a:pPr algn="ctr">
                        <a:lnSpc>
                          <a:spcPct val="150000"/>
                        </a:lnSpc>
                        <a:spcAft>
                          <a:spcPts val="0"/>
                        </a:spcAft>
                      </a:pPr>
                      <a:r>
                        <a:rPr lang="en-US" sz="1100" dirty="0">
                          <a:solidFill>
                            <a:srgbClr val="FFFFFF"/>
                          </a:solidFill>
                          <a:latin typeface="Verdana" pitchFamily="34" charset="0"/>
                          <a:ea typeface="Verdana" pitchFamily="34" charset="0"/>
                          <a:cs typeface="Verdana" pitchFamily="34" charset="0"/>
                        </a:rPr>
                        <a:t>Not  possible at 90%</a:t>
                      </a:r>
                      <a:endParaRPr lang="fr-CH" sz="1100" dirty="0">
                        <a:solidFill>
                          <a:srgbClr val="FFFFFF"/>
                        </a:solidFill>
                        <a:latin typeface="Verdana" pitchFamily="34" charset="0"/>
                        <a:ea typeface="Verdana" pitchFamily="34" charset="0"/>
                        <a:cs typeface="Verdana" pitchFamily="34" charset="0"/>
                      </a:endParaRPr>
                    </a:p>
                    <a:p>
                      <a:pPr algn="ctr">
                        <a:lnSpc>
                          <a:spcPct val="150000"/>
                        </a:lnSpc>
                        <a:spcAft>
                          <a:spcPts val="0"/>
                        </a:spcAft>
                      </a:pPr>
                      <a:r>
                        <a:rPr lang="en-US" sz="1100" dirty="0">
                          <a:solidFill>
                            <a:srgbClr val="FFFFFF"/>
                          </a:solidFill>
                          <a:latin typeface="Verdana" pitchFamily="34" charset="0"/>
                          <a:ea typeface="Verdana" pitchFamily="34" charset="0"/>
                          <a:cs typeface="Verdana" pitchFamily="34" charset="0"/>
                        </a:rPr>
                        <a:t>From 80% to 90% Strength and speed</a:t>
                      </a:r>
                      <a:endParaRPr lang="fr-CH" sz="1100" dirty="0">
                        <a:solidFill>
                          <a:srgbClr val="FFFFFF"/>
                        </a:solidFill>
                        <a:latin typeface="Verdana" pitchFamily="34" charset="0"/>
                        <a:ea typeface="Verdana" pitchFamily="34" charset="0"/>
                        <a:cs typeface="Verdana" pitchFamily="34" charset="0"/>
                      </a:endParaRPr>
                    </a:p>
                  </a:txBody>
                  <a:tcPr marL="52779" marR="527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100" dirty="0">
                          <a:solidFill>
                            <a:srgbClr val="FFFFFF"/>
                          </a:solidFill>
                          <a:latin typeface="Verdana" pitchFamily="34" charset="0"/>
                          <a:ea typeface="Verdana" pitchFamily="34" charset="0"/>
                          <a:cs typeface="Verdana" pitchFamily="34" charset="0"/>
                        </a:rPr>
                        <a:t>Strength</a:t>
                      </a:r>
                      <a:endParaRPr lang="fr-CH" sz="1100" dirty="0">
                        <a:solidFill>
                          <a:srgbClr val="FFFFFF"/>
                        </a:solidFill>
                        <a:latin typeface="Verdana" pitchFamily="34" charset="0"/>
                        <a:ea typeface="Verdana" pitchFamily="34" charset="0"/>
                        <a:cs typeface="Verdana" pitchFamily="34" charset="0"/>
                      </a:endParaRPr>
                    </a:p>
                  </a:txBody>
                  <a:tcPr marL="52779" marR="527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20787">
                <a:tc>
                  <a:txBody>
                    <a:bodyPr/>
                    <a:lstStyle/>
                    <a:p>
                      <a:pPr algn="ctr">
                        <a:lnSpc>
                          <a:spcPct val="150000"/>
                        </a:lnSpc>
                        <a:spcAft>
                          <a:spcPts val="0"/>
                        </a:spcAft>
                      </a:pPr>
                      <a:r>
                        <a:rPr lang="en-US" sz="1100" dirty="0">
                          <a:solidFill>
                            <a:srgbClr val="FFFFFF"/>
                          </a:solidFill>
                          <a:latin typeface="Verdana" pitchFamily="34" charset="0"/>
                          <a:ea typeface="Verdana" pitchFamily="34" charset="0"/>
                          <a:cs typeface="Verdana" pitchFamily="34" charset="0"/>
                        </a:rPr>
                        <a:t>70% - 80%</a:t>
                      </a:r>
                      <a:endParaRPr lang="fr-CH" sz="1100" dirty="0">
                        <a:solidFill>
                          <a:srgbClr val="FFFFFF"/>
                        </a:solidFill>
                        <a:latin typeface="Verdana" pitchFamily="34" charset="0"/>
                        <a:ea typeface="Verdana" pitchFamily="34" charset="0"/>
                        <a:cs typeface="Verdana" pitchFamily="34" charset="0"/>
                      </a:endParaRPr>
                    </a:p>
                  </a:txBody>
                  <a:tcPr marL="52779" marR="527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100" dirty="0">
                          <a:solidFill>
                            <a:srgbClr val="FFFFFF"/>
                          </a:solidFill>
                          <a:latin typeface="Verdana" pitchFamily="34" charset="0"/>
                          <a:ea typeface="Verdana" pitchFamily="34" charset="0"/>
                          <a:cs typeface="Verdana" pitchFamily="34" charset="0"/>
                        </a:rPr>
                        <a:t>80%  = 6-7</a:t>
                      </a:r>
                      <a:endParaRPr lang="fr-CH" sz="1100" dirty="0">
                        <a:solidFill>
                          <a:srgbClr val="FFFFFF"/>
                        </a:solidFill>
                        <a:latin typeface="Verdana" pitchFamily="34" charset="0"/>
                        <a:ea typeface="Verdana" pitchFamily="34" charset="0"/>
                        <a:cs typeface="Verdana" pitchFamily="34" charset="0"/>
                      </a:endParaRPr>
                    </a:p>
                    <a:p>
                      <a:pPr algn="ctr">
                        <a:lnSpc>
                          <a:spcPct val="150000"/>
                        </a:lnSpc>
                        <a:spcAft>
                          <a:spcPts val="0"/>
                        </a:spcAft>
                      </a:pPr>
                      <a:r>
                        <a:rPr lang="en-US" sz="1100" dirty="0">
                          <a:solidFill>
                            <a:srgbClr val="FFFFFF"/>
                          </a:solidFill>
                          <a:latin typeface="Verdana" pitchFamily="34" charset="0"/>
                          <a:ea typeface="Verdana" pitchFamily="34" charset="0"/>
                          <a:cs typeface="Verdana" pitchFamily="34" charset="0"/>
                        </a:rPr>
                        <a:t>70% = 8-10</a:t>
                      </a:r>
                      <a:endParaRPr lang="fr-CH" sz="1100" dirty="0">
                        <a:solidFill>
                          <a:srgbClr val="FFFFFF"/>
                        </a:solidFill>
                        <a:latin typeface="Verdana" pitchFamily="34" charset="0"/>
                        <a:ea typeface="Verdana" pitchFamily="34" charset="0"/>
                        <a:cs typeface="Verdana" pitchFamily="34" charset="0"/>
                      </a:endParaRPr>
                    </a:p>
                  </a:txBody>
                  <a:tcPr marL="52779" marR="527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100" dirty="0">
                          <a:solidFill>
                            <a:srgbClr val="FFFFFF"/>
                          </a:solidFill>
                          <a:latin typeface="Verdana" pitchFamily="34" charset="0"/>
                          <a:ea typeface="Verdana" pitchFamily="34" charset="0"/>
                          <a:cs typeface="Verdana" pitchFamily="34" charset="0"/>
                        </a:rPr>
                        <a:t>At 80% Power.</a:t>
                      </a:r>
                      <a:endParaRPr lang="fr-CH" sz="1100" dirty="0">
                        <a:solidFill>
                          <a:srgbClr val="FFFFFF"/>
                        </a:solidFill>
                        <a:latin typeface="Verdana" pitchFamily="34" charset="0"/>
                        <a:ea typeface="Verdana" pitchFamily="34" charset="0"/>
                        <a:cs typeface="Verdana" pitchFamily="34" charset="0"/>
                      </a:endParaRPr>
                    </a:p>
                    <a:p>
                      <a:pPr algn="ctr">
                        <a:lnSpc>
                          <a:spcPct val="150000"/>
                        </a:lnSpc>
                        <a:spcAft>
                          <a:spcPts val="0"/>
                        </a:spcAft>
                      </a:pPr>
                      <a:r>
                        <a:rPr lang="en-US" sz="1100" dirty="0">
                          <a:solidFill>
                            <a:srgbClr val="FFFFFF"/>
                          </a:solidFill>
                          <a:latin typeface="Verdana" pitchFamily="34" charset="0"/>
                          <a:ea typeface="Verdana" pitchFamily="34" charset="0"/>
                          <a:cs typeface="Verdana" pitchFamily="34" charset="0"/>
                        </a:rPr>
                        <a:t>At 70% Speed</a:t>
                      </a:r>
                      <a:endParaRPr lang="fr-CH" sz="1100" dirty="0">
                        <a:solidFill>
                          <a:srgbClr val="FFFFFF"/>
                        </a:solidFill>
                        <a:latin typeface="Verdana" pitchFamily="34" charset="0"/>
                        <a:ea typeface="Verdana" pitchFamily="34" charset="0"/>
                        <a:cs typeface="Verdana" pitchFamily="34" charset="0"/>
                      </a:endParaRPr>
                    </a:p>
                  </a:txBody>
                  <a:tcPr marL="52779" marR="527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100" dirty="0">
                          <a:solidFill>
                            <a:srgbClr val="FFFFFF"/>
                          </a:solidFill>
                          <a:latin typeface="Verdana" pitchFamily="34" charset="0"/>
                          <a:ea typeface="Verdana" pitchFamily="34" charset="0"/>
                          <a:cs typeface="Verdana" pitchFamily="34" charset="0"/>
                        </a:rPr>
                        <a:t>At 80% hypertrophy</a:t>
                      </a:r>
                      <a:endParaRPr lang="fr-CH" sz="1100" dirty="0">
                        <a:solidFill>
                          <a:srgbClr val="FFFFFF"/>
                        </a:solidFill>
                        <a:latin typeface="Verdana" pitchFamily="34" charset="0"/>
                        <a:ea typeface="Verdana" pitchFamily="34" charset="0"/>
                        <a:cs typeface="Verdana" pitchFamily="34" charset="0"/>
                      </a:endParaRPr>
                    </a:p>
                  </a:txBody>
                  <a:tcPr marL="52779" marR="527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100" dirty="0">
                          <a:solidFill>
                            <a:srgbClr val="FFFFFF"/>
                          </a:solidFill>
                          <a:latin typeface="Verdana" pitchFamily="34" charset="0"/>
                          <a:ea typeface="Verdana" pitchFamily="34" charset="0"/>
                          <a:cs typeface="Verdana" pitchFamily="34" charset="0"/>
                        </a:rPr>
                        <a:t>At 80% resistance</a:t>
                      </a:r>
                      <a:endParaRPr lang="fr-CH" sz="1100" dirty="0">
                        <a:solidFill>
                          <a:srgbClr val="FFFFFF"/>
                        </a:solidFill>
                        <a:latin typeface="Verdana" pitchFamily="34" charset="0"/>
                        <a:ea typeface="Verdana" pitchFamily="34" charset="0"/>
                        <a:cs typeface="Verdana" pitchFamily="34" charset="0"/>
                      </a:endParaRPr>
                    </a:p>
                  </a:txBody>
                  <a:tcPr marL="52779" marR="527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100" dirty="0">
                          <a:solidFill>
                            <a:srgbClr val="FFFFFF"/>
                          </a:solidFill>
                          <a:latin typeface="Verdana" pitchFamily="34" charset="0"/>
                          <a:ea typeface="Verdana" pitchFamily="34" charset="0"/>
                          <a:cs typeface="Verdana" pitchFamily="34" charset="0"/>
                        </a:rPr>
                        <a:t>Reduced improvement or reduction of strength</a:t>
                      </a:r>
                      <a:endParaRPr lang="fr-CH" sz="1100" dirty="0">
                        <a:solidFill>
                          <a:srgbClr val="FFFFFF"/>
                        </a:solidFill>
                        <a:latin typeface="Verdana" pitchFamily="34" charset="0"/>
                        <a:ea typeface="Verdana" pitchFamily="34" charset="0"/>
                        <a:cs typeface="Verdana" pitchFamily="34" charset="0"/>
                      </a:endParaRPr>
                    </a:p>
                  </a:txBody>
                  <a:tcPr marL="52779" marR="527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20787">
                <a:tc>
                  <a:txBody>
                    <a:bodyPr/>
                    <a:lstStyle/>
                    <a:p>
                      <a:pPr algn="ctr">
                        <a:lnSpc>
                          <a:spcPct val="150000"/>
                        </a:lnSpc>
                        <a:spcAft>
                          <a:spcPts val="0"/>
                        </a:spcAft>
                      </a:pPr>
                      <a:r>
                        <a:rPr lang="en-US" sz="1100" dirty="0">
                          <a:solidFill>
                            <a:srgbClr val="FFFFFF"/>
                          </a:solidFill>
                          <a:latin typeface="Verdana" pitchFamily="34" charset="0"/>
                          <a:ea typeface="Verdana" pitchFamily="34" charset="0"/>
                          <a:cs typeface="Verdana" pitchFamily="34" charset="0"/>
                        </a:rPr>
                        <a:t>50% - 60%</a:t>
                      </a:r>
                      <a:endParaRPr lang="fr-CH" sz="1100" dirty="0">
                        <a:solidFill>
                          <a:srgbClr val="FFFFFF"/>
                        </a:solidFill>
                        <a:latin typeface="Verdana" pitchFamily="34" charset="0"/>
                        <a:ea typeface="Verdana" pitchFamily="34" charset="0"/>
                        <a:cs typeface="Verdana" pitchFamily="34" charset="0"/>
                      </a:endParaRPr>
                    </a:p>
                  </a:txBody>
                  <a:tcPr marL="52779" marR="527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100" dirty="0">
                          <a:solidFill>
                            <a:srgbClr val="FFFFFF"/>
                          </a:solidFill>
                          <a:latin typeface="Verdana" pitchFamily="34" charset="0"/>
                          <a:ea typeface="Verdana" pitchFamily="34" charset="0"/>
                          <a:cs typeface="Verdana" pitchFamily="34" charset="0"/>
                        </a:rPr>
                        <a:t>60% = 14-16</a:t>
                      </a:r>
                      <a:endParaRPr lang="fr-CH" sz="1100" dirty="0">
                        <a:solidFill>
                          <a:srgbClr val="FFFFFF"/>
                        </a:solidFill>
                        <a:latin typeface="Verdana" pitchFamily="34" charset="0"/>
                        <a:ea typeface="Verdana" pitchFamily="34" charset="0"/>
                        <a:cs typeface="Verdana" pitchFamily="34" charset="0"/>
                      </a:endParaRPr>
                    </a:p>
                    <a:p>
                      <a:pPr algn="ctr">
                        <a:lnSpc>
                          <a:spcPct val="150000"/>
                        </a:lnSpc>
                        <a:spcAft>
                          <a:spcPts val="0"/>
                        </a:spcAft>
                      </a:pPr>
                      <a:r>
                        <a:rPr lang="en-US" sz="1100" dirty="0">
                          <a:solidFill>
                            <a:srgbClr val="FFFFFF"/>
                          </a:solidFill>
                          <a:latin typeface="Verdana" pitchFamily="34" charset="0"/>
                          <a:ea typeface="Verdana" pitchFamily="34" charset="0"/>
                          <a:cs typeface="Verdana" pitchFamily="34" charset="0"/>
                        </a:rPr>
                        <a:t>50% = 18-20</a:t>
                      </a:r>
                      <a:endParaRPr lang="fr-CH" sz="1100" dirty="0">
                        <a:solidFill>
                          <a:srgbClr val="FFFFFF"/>
                        </a:solidFill>
                        <a:latin typeface="Verdana" pitchFamily="34" charset="0"/>
                        <a:ea typeface="Verdana" pitchFamily="34" charset="0"/>
                        <a:cs typeface="Verdana" pitchFamily="34" charset="0"/>
                      </a:endParaRPr>
                    </a:p>
                  </a:txBody>
                  <a:tcPr marL="52779" marR="527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n-US" sz="1100" dirty="0">
                        <a:solidFill>
                          <a:srgbClr val="FFFFFF"/>
                        </a:solidFill>
                        <a:latin typeface="Verdana" pitchFamily="34" charset="0"/>
                        <a:ea typeface="Verdana" pitchFamily="34" charset="0"/>
                        <a:cs typeface="Verdana" pitchFamily="34" charset="0"/>
                      </a:endParaRPr>
                    </a:p>
                    <a:p>
                      <a:pPr algn="ctr">
                        <a:lnSpc>
                          <a:spcPct val="150000"/>
                        </a:lnSpc>
                        <a:spcAft>
                          <a:spcPts val="0"/>
                        </a:spcAft>
                      </a:pPr>
                      <a:r>
                        <a:rPr lang="en-US" sz="1100" dirty="0">
                          <a:solidFill>
                            <a:srgbClr val="FFFFFF"/>
                          </a:solidFill>
                          <a:latin typeface="Verdana" pitchFamily="34" charset="0"/>
                          <a:ea typeface="Verdana" pitchFamily="34" charset="0"/>
                          <a:cs typeface="Verdana" pitchFamily="34" charset="0"/>
                        </a:rPr>
                        <a:t>At 50%-60% Hypertrophy and strength</a:t>
                      </a:r>
                      <a:endParaRPr lang="fr-CH" sz="1100" dirty="0">
                        <a:solidFill>
                          <a:srgbClr val="FFFFFF"/>
                        </a:solidFill>
                        <a:latin typeface="Verdana" pitchFamily="34" charset="0"/>
                        <a:ea typeface="Verdana" pitchFamily="34" charset="0"/>
                        <a:cs typeface="Verdana" pitchFamily="34" charset="0"/>
                      </a:endParaRPr>
                    </a:p>
                  </a:txBody>
                  <a:tcPr marL="52779" marR="527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100" dirty="0">
                          <a:solidFill>
                            <a:srgbClr val="FFFFFF"/>
                          </a:solidFill>
                          <a:latin typeface="Verdana" pitchFamily="34" charset="0"/>
                          <a:ea typeface="Verdana" pitchFamily="34" charset="0"/>
                          <a:cs typeface="Verdana" pitchFamily="34" charset="0"/>
                        </a:rPr>
                        <a:t>Little effect on strength, high hypertrophy, resistance</a:t>
                      </a:r>
                      <a:endParaRPr lang="fr-CH" sz="1100" dirty="0">
                        <a:solidFill>
                          <a:srgbClr val="FFFFFF"/>
                        </a:solidFill>
                        <a:latin typeface="Verdana" pitchFamily="34" charset="0"/>
                        <a:ea typeface="Verdana" pitchFamily="34" charset="0"/>
                        <a:cs typeface="Verdana" pitchFamily="34" charset="0"/>
                      </a:endParaRPr>
                    </a:p>
                  </a:txBody>
                  <a:tcPr marL="52779" marR="527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100" dirty="0">
                          <a:solidFill>
                            <a:srgbClr val="FFFFFF"/>
                          </a:solidFill>
                          <a:latin typeface="Verdana" pitchFamily="34" charset="0"/>
                          <a:ea typeface="Verdana" pitchFamily="34" charset="0"/>
                          <a:cs typeface="Verdana" pitchFamily="34" charset="0"/>
                        </a:rPr>
                        <a:t>Strength, speed and resistance</a:t>
                      </a:r>
                      <a:endParaRPr lang="fr-CH" sz="1100" dirty="0">
                        <a:solidFill>
                          <a:srgbClr val="FFFFFF"/>
                        </a:solidFill>
                        <a:latin typeface="Verdana" pitchFamily="34" charset="0"/>
                        <a:ea typeface="Verdana" pitchFamily="34" charset="0"/>
                        <a:cs typeface="Verdana" pitchFamily="34" charset="0"/>
                      </a:endParaRPr>
                    </a:p>
                  </a:txBody>
                  <a:tcPr marL="52779" marR="527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100" dirty="0">
                          <a:solidFill>
                            <a:srgbClr val="FFFFFF"/>
                          </a:solidFill>
                          <a:latin typeface="Verdana" pitchFamily="34" charset="0"/>
                          <a:ea typeface="Verdana" pitchFamily="34" charset="0"/>
                          <a:cs typeface="Verdana" pitchFamily="34" charset="0"/>
                        </a:rPr>
                        <a:t>Strength and Hypertrophy</a:t>
                      </a:r>
                      <a:endParaRPr lang="fr-CH" sz="1100" dirty="0">
                        <a:solidFill>
                          <a:srgbClr val="FFFFFF"/>
                        </a:solidFill>
                        <a:latin typeface="Verdana" pitchFamily="34" charset="0"/>
                        <a:ea typeface="Verdana" pitchFamily="34" charset="0"/>
                        <a:cs typeface="Verdana" pitchFamily="34" charset="0"/>
                      </a:endParaRPr>
                    </a:p>
                  </a:txBody>
                  <a:tcPr marL="52779" marR="527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2559">
                <a:tc>
                  <a:txBody>
                    <a:bodyPr/>
                    <a:lstStyle/>
                    <a:p>
                      <a:pPr algn="ctr">
                        <a:lnSpc>
                          <a:spcPct val="150000"/>
                        </a:lnSpc>
                        <a:spcAft>
                          <a:spcPts val="0"/>
                        </a:spcAft>
                      </a:pPr>
                      <a:r>
                        <a:rPr lang="en-US" sz="1100" dirty="0">
                          <a:solidFill>
                            <a:srgbClr val="FFFFFF"/>
                          </a:solidFill>
                          <a:latin typeface="Verdana" pitchFamily="34" charset="0"/>
                          <a:ea typeface="Verdana" pitchFamily="34" charset="0"/>
                          <a:cs typeface="Verdana" pitchFamily="34" charset="0"/>
                        </a:rPr>
                        <a:t>30% - 40%</a:t>
                      </a:r>
                      <a:endParaRPr lang="fr-CH" sz="1100" dirty="0">
                        <a:solidFill>
                          <a:srgbClr val="FFFFFF"/>
                        </a:solidFill>
                        <a:latin typeface="Verdana" pitchFamily="34" charset="0"/>
                        <a:ea typeface="Verdana" pitchFamily="34" charset="0"/>
                        <a:cs typeface="Verdana" pitchFamily="34" charset="0"/>
                      </a:endParaRPr>
                    </a:p>
                  </a:txBody>
                  <a:tcPr marL="52779" marR="527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n-US" sz="1100" dirty="0">
                        <a:solidFill>
                          <a:srgbClr val="FFFFFF"/>
                        </a:solidFill>
                        <a:latin typeface="Verdana" pitchFamily="34" charset="0"/>
                        <a:ea typeface="Verdana" pitchFamily="34" charset="0"/>
                        <a:cs typeface="Verdana" pitchFamily="34" charset="0"/>
                      </a:endParaRPr>
                    </a:p>
                    <a:p>
                      <a:pPr algn="ctr">
                        <a:lnSpc>
                          <a:spcPct val="150000"/>
                        </a:lnSpc>
                        <a:spcAft>
                          <a:spcPts val="0"/>
                        </a:spcAft>
                      </a:pPr>
                      <a:r>
                        <a:rPr lang="en-US" sz="1100" dirty="0">
                          <a:solidFill>
                            <a:srgbClr val="FFFFFF"/>
                          </a:solidFill>
                          <a:latin typeface="Verdana" pitchFamily="34" charset="0"/>
                          <a:ea typeface="Verdana" pitchFamily="34" charset="0"/>
                          <a:cs typeface="Verdana" pitchFamily="34" charset="0"/>
                        </a:rPr>
                        <a:t>&gt;20</a:t>
                      </a:r>
                      <a:endParaRPr lang="fr-CH" sz="1100" dirty="0">
                        <a:solidFill>
                          <a:srgbClr val="FFFFFF"/>
                        </a:solidFill>
                        <a:latin typeface="Verdana" pitchFamily="34" charset="0"/>
                        <a:ea typeface="Verdana" pitchFamily="34" charset="0"/>
                        <a:cs typeface="Verdana" pitchFamily="34" charset="0"/>
                      </a:endParaRPr>
                    </a:p>
                  </a:txBody>
                  <a:tcPr marL="52779" marR="527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100" dirty="0">
                          <a:solidFill>
                            <a:srgbClr val="FFFFFF"/>
                          </a:solidFill>
                          <a:latin typeface="Verdana" pitchFamily="34" charset="0"/>
                          <a:ea typeface="Verdana" pitchFamily="34" charset="0"/>
                          <a:cs typeface="Verdana" pitchFamily="34" charset="0"/>
                        </a:rPr>
                        <a:t>Speed</a:t>
                      </a:r>
                      <a:endParaRPr lang="fr-CH" sz="1100" dirty="0">
                        <a:solidFill>
                          <a:srgbClr val="FFFFFF"/>
                        </a:solidFill>
                        <a:latin typeface="Verdana" pitchFamily="34" charset="0"/>
                        <a:ea typeface="Verdana" pitchFamily="34" charset="0"/>
                        <a:cs typeface="Verdana" pitchFamily="34" charset="0"/>
                      </a:endParaRPr>
                    </a:p>
                  </a:txBody>
                  <a:tcPr marL="52779" marR="527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100" dirty="0">
                          <a:solidFill>
                            <a:srgbClr val="FFFFFF"/>
                          </a:solidFill>
                          <a:latin typeface="Verdana" pitchFamily="34" charset="0"/>
                          <a:ea typeface="Verdana" pitchFamily="34" charset="0"/>
                          <a:cs typeface="Verdana" pitchFamily="34" charset="0"/>
                        </a:rPr>
                        <a:t>Resistance</a:t>
                      </a:r>
                      <a:endParaRPr lang="fr-CH" sz="1100" dirty="0">
                        <a:solidFill>
                          <a:srgbClr val="FFFFFF"/>
                        </a:solidFill>
                        <a:latin typeface="Verdana" pitchFamily="34" charset="0"/>
                        <a:ea typeface="Verdana" pitchFamily="34" charset="0"/>
                        <a:cs typeface="Verdana" pitchFamily="34" charset="0"/>
                      </a:endParaRPr>
                    </a:p>
                  </a:txBody>
                  <a:tcPr marL="52779" marR="527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n-US" sz="1100" dirty="0">
                        <a:solidFill>
                          <a:srgbClr val="FFFFFF"/>
                        </a:solidFill>
                        <a:latin typeface="Verdana" pitchFamily="34" charset="0"/>
                        <a:ea typeface="Verdana" pitchFamily="34" charset="0"/>
                        <a:cs typeface="Verdana" pitchFamily="34" charset="0"/>
                      </a:endParaRPr>
                    </a:p>
                    <a:p>
                      <a:pPr algn="ctr">
                        <a:lnSpc>
                          <a:spcPct val="150000"/>
                        </a:lnSpc>
                        <a:spcAft>
                          <a:spcPts val="0"/>
                        </a:spcAft>
                      </a:pPr>
                      <a:r>
                        <a:rPr lang="en-US" sz="1100" dirty="0">
                          <a:solidFill>
                            <a:srgbClr val="FFFFFF"/>
                          </a:solidFill>
                          <a:latin typeface="Verdana" pitchFamily="34" charset="0"/>
                          <a:ea typeface="Verdana" pitchFamily="34" charset="0"/>
                          <a:cs typeface="Verdana" pitchFamily="34" charset="0"/>
                        </a:rPr>
                        <a:t>Muscular endurance</a:t>
                      </a:r>
                      <a:endParaRPr lang="fr-CH" sz="1100" dirty="0">
                        <a:solidFill>
                          <a:srgbClr val="FFFFFF"/>
                        </a:solidFill>
                        <a:latin typeface="Verdana" pitchFamily="34" charset="0"/>
                        <a:ea typeface="Verdana" pitchFamily="34" charset="0"/>
                        <a:cs typeface="Verdana" pitchFamily="34" charset="0"/>
                      </a:endParaRPr>
                    </a:p>
                  </a:txBody>
                  <a:tcPr marL="52779" marR="527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100" dirty="0">
                          <a:solidFill>
                            <a:srgbClr val="FFFFFF"/>
                          </a:solidFill>
                          <a:latin typeface="Verdana" pitchFamily="34" charset="0"/>
                          <a:ea typeface="Verdana" pitchFamily="34" charset="0"/>
                          <a:cs typeface="Verdana" pitchFamily="34" charset="0"/>
                        </a:rPr>
                        <a:t>No effect</a:t>
                      </a:r>
                      <a:endParaRPr lang="fr-CH" sz="1100" dirty="0">
                        <a:solidFill>
                          <a:srgbClr val="FFFFFF"/>
                        </a:solidFill>
                        <a:latin typeface="Verdana" pitchFamily="34" charset="0"/>
                        <a:ea typeface="Verdana" pitchFamily="34" charset="0"/>
                        <a:cs typeface="Verdana" pitchFamily="34" charset="0"/>
                      </a:endParaRPr>
                    </a:p>
                  </a:txBody>
                  <a:tcPr marL="52779" marR="527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3" name="Rectangle 5"/>
          <p:cNvSpPr>
            <a:spLocks noChangeArrowheads="1"/>
          </p:cNvSpPr>
          <p:nvPr/>
        </p:nvSpPr>
        <p:spPr bwMode="auto">
          <a:xfrm>
            <a:off x="2888920" y="738868"/>
            <a:ext cx="3298124" cy="508041"/>
          </a:xfrm>
          <a:prstGeom prst="rect">
            <a:avLst/>
          </a:prstGeom>
          <a:noFill/>
          <a:ln w="9525">
            <a:noFill/>
            <a:miter lim="800000"/>
            <a:headEnd/>
            <a:tailEnd/>
          </a:ln>
        </p:spPr>
        <p:txBody>
          <a:bodyPr/>
          <a:lstStyle/>
          <a:p>
            <a:pPr marL="533400" indent="-533400">
              <a:spcBef>
                <a:spcPct val="20000"/>
              </a:spcBef>
              <a:spcAft>
                <a:spcPct val="20000"/>
              </a:spcAft>
              <a:buClr>
                <a:schemeClr val="bg1"/>
              </a:buClr>
            </a:pPr>
            <a:r>
              <a:rPr lang="en-GB" sz="2400" dirty="0" smtClean="0">
                <a:solidFill>
                  <a:srgbClr val="00FFFF"/>
                </a:solidFill>
                <a:latin typeface="Verdana" pitchFamily="34" charset="0"/>
              </a:rPr>
              <a:t>General Strength</a:t>
            </a:r>
          </a:p>
        </p:txBody>
      </p:sp>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rPr>
              <a:t>Physical Developments</a:t>
            </a:r>
            <a:endParaRPr lang="en-GB" sz="2200" dirty="0">
              <a:solidFill>
                <a:srgbClr val="0168AC"/>
              </a:solidFill>
              <a:latin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a:off x="5500688" y="6643688"/>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rPr>
              <a:t>Pascal Colmaire – Development &amp; Education Director of WA</a:t>
            </a:r>
            <a:endParaRPr lang="en-GB" sz="800" dirty="0">
              <a:solidFill>
                <a:schemeClr val="bg1"/>
              </a:solidFill>
              <a:latin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GB" dirty="0">
              <a:solidFill>
                <a:srgbClr val="FFFF00"/>
              </a:solidFill>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GB" dirty="0"/>
          </a:p>
        </p:txBody>
      </p:sp>
      <p:pic>
        <p:nvPicPr>
          <p:cNvPr id="68610" name="Picture 2" descr="Y:\09 Technical\TECHNICAL\PHYSICAL\General Strength\Strengthening pictures\Throat strengthening - Before contraction.JPG"/>
          <p:cNvPicPr>
            <a:picLocks noChangeAspect="1" noChangeArrowheads="1"/>
          </p:cNvPicPr>
          <p:nvPr/>
        </p:nvPicPr>
        <p:blipFill>
          <a:blip r:embed="rId5" cstate="print"/>
          <a:srcRect/>
          <a:stretch>
            <a:fillRect/>
          </a:stretch>
        </p:blipFill>
        <p:spPr bwMode="auto">
          <a:xfrm>
            <a:off x="385288" y="1645722"/>
            <a:ext cx="2032000" cy="1524000"/>
          </a:xfrm>
          <a:prstGeom prst="rect">
            <a:avLst/>
          </a:prstGeom>
          <a:noFill/>
        </p:spPr>
      </p:pic>
      <p:pic>
        <p:nvPicPr>
          <p:cNvPr id="68611" name="Picture 3" descr="Y:\09 Technical\TECHNICAL\PHYSICAL\General Strength\Strengthening pictures\Throat strengthening - contraction step.JPG"/>
          <p:cNvPicPr>
            <a:picLocks noChangeAspect="1" noChangeArrowheads="1"/>
          </p:cNvPicPr>
          <p:nvPr/>
        </p:nvPicPr>
        <p:blipFill>
          <a:blip r:embed="rId6" cstate="print"/>
          <a:srcRect/>
          <a:stretch>
            <a:fillRect/>
          </a:stretch>
        </p:blipFill>
        <p:spPr bwMode="auto">
          <a:xfrm>
            <a:off x="373413" y="1645722"/>
            <a:ext cx="2032000" cy="1524000"/>
          </a:xfrm>
          <a:prstGeom prst="rect">
            <a:avLst/>
          </a:prstGeom>
          <a:noFill/>
        </p:spPr>
      </p:pic>
      <p:pic>
        <p:nvPicPr>
          <p:cNvPr id="68612" name="Picture 4" descr="Y:\09 Technical\TECHNICAL\PHYSICAL\General Strength\Strengthening pictures\Side neck strengthening - Before contraction.JPG"/>
          <p:cNvPicPr>
            <a:picLocks noChangeAspect="1" noChangeArrowheads="1"/>
          </p:cNvPicPr>
          <p:nvPr/>
        </p:nvPicPr>
        <p:blipFill>
          <a:blip r:embed="rId7" cstate="print"/>
          <a:srcRect/>
          <a:stretch>
            <a:fillRect/>
          </a:stretch>
        </p:blipFill>
        <p:spPr bwMode="auto">
          <a:xfrm>
            <a:off x="3389745" y="1669473"/>
            <a:ext cx="2032000" cy="1524000"/>
          </a:xfrm>
          <a:prstGeom prst="rect">
            <a:avLst/>
          </a:prstGeom>
          <a:noFill/>
        </p:spPr>
      </p:pic>
      <p:pic>
        <p:nvPicPr>
          <p:cNvPr id="68613" name="Picture 5" descr="Y:\09 Technical\TECHNICAL\PHYSICAL\General Strength\Strengthening pictures\Side neck strengthening - Contraction step.JPG"/>
          <p:cNvPicPr>
            <a:picLocks noChangeAspect="1" noChangeArrowheads="1"/>
          </p:cNvPicPr>
          <p:nvPr/>
        </p:nvPicPr>
        <p:blipFill>
          <a:blip r:embed="rId8" cstate="print"/>
          <a:srcRect/>
          <a:stretch>
            <a:fillRect/>
          </a:stretch>
        </p:blipFill>
        <p:spPr bwMode="auto">
          <a:xfrm>
            <a:off x="3389746" y="1669473"/>
            <a:ext cx="2032000" cy="1524000"/>
          </a:xfrm>
          <a:prstGeom prst="rect">
            <a:avLst/>
          </a:prstGeom>
          <a:noFill/>
        </p:spPr>
      </p:pic>
      <p:pic>
        <p:nvPicPr>
          <p:cNvPr id="68614" name="Picture 6" descr="Y:\09 Technical\TECHNICAL\PHYSICAL\General Strength\Strengthening pictures\Nape strengthening - Before contraction.JPG"/>
          <p:cNvPicPr>
            <a:picLocks noChangeAspect="1" noChangeArrowheads="1"/>
          </p:cNvPicPr>
          <p:nvPr/>
        </p:nvPicPr>
        <p:blipFill>
          <a:blip r:embed="rId9" cstate="print"/>
          <a:srcRect/>
          <a:stretch>
            <a:fillRect/>
          </a:stretch>
        </p:blipFill>
        <p:spPr bwMode="auto">
          <a:xfrm>
            <a:off x="6417953" y="1681348"/>
            <a:ext cx="2032000" cy="1524000"/>
          </a:xfrm>
          <a:prstGeom prst="rect">
            <a:avLst/>
          </a:prstGeom>
          <a:noFill/>
        </p:spPr>
      </p:pic>
      <p:pic>
        <p:nvPicPr>
          <p:cNvPr id="68615" name="Picture 7" descr="Y:\09 Technical\TECHNICAL\PHYSICAL\General Strength\Strengthening pictures\Nape strengthening - Contraction stepJPG.JPG"/>
          <p:cNvPicPr>
            <a:picLocks noChangeAspect="1" noChangeArrowheads="1"/>
          </p:cNvPicPr>
          <p:nvPr/>
        </p:nvPicPr>
        <p:blipFill>
          <a:blip r:embed="rId10" cstate="print"/>
          <a:srcRect/>
          <a:stretch>
            <a:fillRect/>
          </a:stretch>
        </p:blipFill>
        <p:spPr bwMode="auto">
          <a:xfrm>
            <a:off x="6417953" y="1693223"/>
            <a:ext cx="2032000" cy="1524000"/>
          </a:xfrm>
          <a:prstGeom prst="rect">
            <a:avLst/>
          </a:prstGeom>
          <a:noFill/>
        </p:spPr>
      </p:pic>
      <p:sp>
        <p:nvSpPr>
          <p:cNvPr id="15" name="TextBox 14"/>
          <p:cNvSpPr txBox="1"/>
          <p:nvPr/>
        </p:nvSpPr>
        <p:spPr>
          <a:xfrm>
            <a:off x="570015" y="3550722"/>
            <a:ext cx="2927928" cy="369332"/>
          </a:xfrm>
          <a:prstGeom prst="rect">
            <a:avLst/>
          </a:prstGeom>
          <a:noFill/>
        </p:spPr>
        <p:txBody>
          <a:bodyPr wrap="square" rtlCol="0">
            <a:spAutoFit/>
          </a:bodyPr>
          <a:lstStyle/>
          <a:p>
            <a:r>
              <a:rPr lang="en-GB" b="0" dirty="0" smtClean="0">
                <a:solidFill>
                  <a:schemeClr val="bg1"/>
                </a:solidFill>
                <a:latin typeface="Verdana" pitchFamily="34" charset="0"/>
                <a:ea typeface="Verdana" pitchFamily="34" charset="0"/>
                <a:cs typeface="Verdana" pitchFamily="34" charset="0"/>
              </a:rPr>
              <a:t> + Various abdominals</a:t>
            </a:r>
            <a:endParaRPr lang="en-GB" b="0" dirty="0">
              <a:solidFill>
                <a:schemeClr val="bg1"/>
              </a:solidFill>
              <a:latin typeface="Verdana" pitchFamily="34" charset="0"/>
              <a:ea typeface="Verdana" pitchFamily="34" charset="0"/>
              <a:cs typeface="Verdana" pitchFamily="34" charset="0"/>
            </a:endParaRPr>
          </a:p>
        </p:txBody>
      </p:sp>
      <p:sp>
        <p:nvSpPr>
          <p:cNvPr id="68635" name="AutoShape 27" descr="data:image/jpg;base64,/9j/4AAQSkZJRgABAQAAAQABAAD/2wBDAAkGBwgHBgkIBwgKCgkLDRYPDQwMDRsUFRAWIB0iIiAdHx8kKDQsJCYxJx8fLT0tMTU3Ojo6Iys/RD84QzQ5Ojf/2wBDAQoKCg0MDRoPDxo3JR8lNzc3Nzc3Nzc3Nzc3Nzc3Nzc3Nzc3Nzc3Nzc3Nzc3Nzc3Nzc3Nzc3Nzc3Nzc3Nzc3Nzf/wAARCABYAGsDASIAAhEBAxEB/8QAGwAAAwEBAQEBAAAAAAAAAAAAAAUGBAMCAQf/xAA1EAACAgEEAQIFAQYFBQAAAAABAgMEEQAFEiExE0EGFDJRYSIVQnGBkaEWI1JisVNygoOS/8QAFAEBAAAAAAAAAAAAAAAAAAAAAP/EABQRAQAAAAAAAAAAAAAAAAAAAAD/2gAMAwEAAhEDEQA/AP06H1t+iaWKworkdNHPIArdEAcGUn2JYnvOAMHOtWyX7T2LFDcYvTs18MhDcvViJIVyfvkEH8/0HFK8mx7jasJGX220VdwgLNXkGQTxAyUPR6+k56wesu6y19wtVLcLv6PEJHJFLJEbRcg8EKleQ4qWz2B/XQU5YZx7/bX0HOvz+ltlSpct3pdpjt0o7Mtad3hEkkaqxYSgkFmA5sjeThQf3SNPUqRtHBd+F7pWB34sleQSQOM45BT10fPErkZ7yBoKTRpbtm4STSvUvRrBdiyWjBysi56dCfKnI/IPR9iWXnQGjRo0Bo0ayblcFKv6gjeWRmCRQx45SOfCjPX8z0ACT0NBr0j3OS1e3VNsqH0okjEtmY58EkBAPc9E+R4HkZBUS73usm6QxTWIqtV7UlZRTT13kZYyzAFl7IOR0vXBv5bKxbbKsm6JYjsmV2FmS1N6RwGwvZUAcQMceI7J8e4bRAu27nSgqlQlguGjK9hVXOQR+Qo7+/WnWp3YLp3PeNxmsK0ViqUgSu37kbKH5Zx2WyM/bgB5BzRaCY+L79l/R2fb8LPaIEkzD9EakNxU+/8AmFSvXgcjkHGedKtuMarFV2kV53cySWrUqvHExzlo41PkgkYAT8/c+94iWzu01NCBYmFaaB27VHiaR15YOcZjwcf6jrbtvxFVv2DBHxR4o+VgPIAYjnjx/PY89DBBBOdBv2vb4dtpiCDkcszySNjlK7HLO2Pckk/8YHWldqKXbNw47XMkCTxzWHgeLmhdSmWUAgqTyOe8E94ySS/VgwyDkaSfEcnys1W3w5kJNCELY5lkyFH5JQAfx0HD0za/w5PMzPYDmYsv6RloW5HB7Ay2MZ6yPsNUQ8aS7ZFLHukNaV+Xye3RqSB0zOSCc/8Aq/vp3oDRo0aA1LbldeT4gsqrsBRoylCBkRylQxc+2QpUDz9TfnVO5AQknAHk/bUbcI+QErxRGXdQPWMpwQszKAAfGFjTsf7c+5yDyPZak+yVaM0bKIkR1dG4yRyDvmGH72cnPvk5zk6xps+7xNMP2hSsCXjyks02ZiQMZIDhM49wozgZ8aokYMOQ8Hsa8WZlgrySuyosalmZzhVAGcn8aCS23ZDtu7XI9vmb52GpDIjyHCzlnlLhwOsMw9h+nIxgDBqaNsXacNmIFUlQMFcYK59j+RqW26xcktftS+sdefc6/o0HlTiYCAWRCMkjnktg9/owe8AZb1+9stuXb6HMVozyQBSwHL9RAJ/LHQPr6Sn4hhsV4nkNaAGREYDmHZgPP+nDHHWc/jBltwgiq3qCRCzI873IUgrcTI4SYkElgcKoZux2MkDPIjVdbtx7dudq1ZbjXFD1GP2ETMW/tINLdq2xLe6Ga2iloKx+knKSTyGV8N0RgBOxjz+NB22uxuUSCKGAWRGOBUuIViHsMFAT/HA8dAaxfEd+8u40mkgCVa5adm+XeUqQGHIADJxnHgY5Z9hqtHCCL9bnio+qRv8AknRKkc8LIcMjqVOPsejoF2wJalSS/fiMViyFHpEj/LRR0OjjOSx/8tNtLfhty+w7eWZncV0V2byWUAE/1B0y0Bo0aNAt+I5lh2O8S4VmgZEy3HLsMKAfuSQBqQ3azDc32vXpKbEW0SZnBYyFyqMoDBcsMGQgdHkc9EDTX4g4370iyNOsdGREjjgIDyTOAwOSDgAYxgZJJ9ujk2Sl6W8K0d+zKtyuSryhWaOSN+TK/wCkBsmYsDgEYbvsYCl/aEqQNM9R8BQQqcuRJ6xhlXH8T/bU/vm7V95H7GXbbEs8ki5V2iAwOJfGX7PAnGOtU7NZhpFiqT2UTOFBjDsB7fVj++pbd9lvpK++PuT1mRkmmgQF1RVwDxY4OAAWxjBOcjBIIMmsNFfjluR87axn5TbaxDMinoux6APtk4UdgEk98bHwmNyma5uNydLUvbpXcCNfYAZGTgADPv5wM4082/b4aYkZWkkmlblLNK2Xc+2T4wPYAAD2GteNBD/Ecq7uXD3YqcUkE9aJHrPMzo5CmRgCuBmM4HfXZ6yB0+HY93hv7n8jHVWNJkjmrWZJDhxEn6o5Mt+ggggEdfjsa2Wvh+eK2WrxCxBg+nmwY2jBbnxOVIZQ3YPkeMHA1n2dLO371eeyRNI/AzCI4hh/y/oUnHhVh7bzkkY7ADP8R/tee3A1lKXp0WF2aOJpJAIlyP1KQAWILY/Kk+VGn+N9eNYoztsK+BMpdyB9wpAGf4k/z8a+bAjTybjcly5mn9MMwHaxqFIHX0h/Ux98599T4sX4PhiztRYRPWgkiSaNiGRYVAYY7PIgBl+6uD7dhTfC6lNgogu0mYsh2IJcE5DHHWSDnrrvTXXKr6Xy8Xy4QQ8B6fADjxx1j8Y110Bo0aNAtv7X68z2a8whneMRyB4xJHKoPQdD5xk+CD35x1pLTpb1Fu1uWO1t0vo4jjgeq0SpGyqxKlWOMsDnIb6R41WaQ27T1/iRhEjyA14VdFBOeTyAHodYI8nAwT3oFW7XtxrbnWkfZ9slkhQ2J2S05aMEhA3IxDH1Mf8AtVvtrX8QSb1b2K8hr1dvj9By8z2DI6gKScKFA9vJb+R8a3bOguruU1hEcWJjESDkMiqEKg/YN6g/qffSe3PZm+Hr21TgPPUqOJWY8mlKL1hPJzhSQfIcYznoLBCSoJGM+x9tetcqs8VqtHYruskMqh0dfDKewdddB8PjU4sdc7buN6xM0cT23lnJOcrFIVAH8Qij+eNUbde+ozZKTNW2CvJLZIl5XpY5GypK4OfvkvIjYOR56HWApdirtV2ShXdODRVo0Zf9JCgY1gq1Kr75ucdiFfWd47CN45IY1QHP3BRx+A32bt6BgY0n3eBf2vtUjPKFkM1YiORkP6k556I/6WP56Dt8NsG2Onj6Vj4r1joHA69uhpnpN8KhIttashkzXsTRuHBBB9RjjvyMMMH7Y050Bo0aNAaSSVRb3fcVNmaMtXjiIjbGFPLsddH6sH2ydO9TG+IEsb1MrOsgowlDHKynlmVRniRkZI6OgY/CyLHsVZY1VYgG9JUGFWPk3AD8cca8PBFHvswsRq0d6FRGxH76Bgy58jKkED8NpnUgjq1oq0KhYoUVEUewAwB/Qax7/Wextkphz8xDieHz26HkB0R0cYP4J0Hn4fcfLWIDgPXtzxlR+6C5ZR/8Mv8AXTTSLa7EUO5NHGgSvfjWzWfP1niA4P8AuxxPvkE/Y6e6BF8SWxG9SlYV0p2i4nmVwvSgH08kjHLvv7KR75HnY+W5bg278PRrJGa1WIDHJMqS59vK4AHWBnJyMGjQP9LfiCnLc28/KkC3AwnrE4x6iHIB/B7U/hjo0aBXT3MS77W+WgkjazGwuQt9UZUfpZh5GMFckDOV846pgc6NGgNGjRoPh8ahq9tN6r/J1jJ85uc6y23aI4giXyFyO8BAoPYDNy98aNGgutfCMjRo0EtuVC/FWbbYakluryDVZ1kUPWIAK9sw+kg4bvAwP1eDRwer6EfrFfV4jnwzjljvH4zo0aD/2Q==">
            <a:hlinkClick r:id="rId11"/>
          </p:cNvPr>
          <p:cNvSpPr>
            <a:spLocks noChangeAspect="1" noChangeArrowheads="1"/>
          </p:cNvSpPr>
          <p:nvPr/>
        </p:nvSpPr>
        <p:spPr bwMode="auto">
          <a:xfrm>
            <a:off x="74613" y="-395288"/>
            <a:ext cx="1019175" cy="8382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pic>
        <p:nvPicPr>
          <p:cNvPr id="68637" name="Picture 29" descr="http://www.shelterpub.com/_fitness/_weight_training/dt-03.gif"/>
          <p:cNvPicPr>
            <a:picLocks noChangeAspect="1" noChangeArrowheads="1"/>
          </p:cNvPicPr>
          <p:nvPr/>
        </p:nvPicPr>
        <p:blipFill>
          <a:blip r:embed="rId12" cstate="print"/>
          <a:srcRect/>
          <a:stretch>
            <a:fillRect/>
          </a:stretch>
        </p:blipFill>
        <p:spPr bwMode="auto">
          <a:xfrm>
            <a:off x="464334" y="4408281"/>
            <a:ext cx="2181225" cy="1790701"/>
          </a:xfrm>
          <a:prstGeom prst="rect">
            <a:avLst/>
          </a:prstGeom>
          <a:solidFill>
            <a:schemeClr val="bg1"/>
          </a:solidFill>
        </p:spPr>
      </p:pic>
      <p:pic>
        <p:nvPicPr>
          <p:cNvPr id="68638" name="Picture 30" descr="Y:\09 Technical\TECHNICAL\PHYSICAL\General Strength\Strengthening pictures\Side waist.JPG"/>
          <p:cNvPicPr>
            <a:picLocks noChangeAspect="1" noChangeArrowheads="1"/>
          </p:cNvPicPr>
          <p:nvPr/>
        </p:nvPicPr>
        <p:blipFill>
          <a:blip r:embed="rId13" cstate="print"/>
          <a:srcRect/>
          <a:stretch>
            <a:fillRect/>
          </a:stretch>
        </p:blipFill>
        <p:spPr bwMode="auto">
          <a:xfrm>
            <a:off x="3501241" y="4099297"/>
            <a:ext cx="1524000" cy="2032000"/>
          </a:xfrm>
          <a:prstGeom prst="rect">
            <a:avLst/>
          </a:prstGeom>
          <a:noFill/>
        </p:spPr>
      </p:pic>
      <p:pic>
        <p:nvPicPr>
          <p:cNvPr id="68639" name="Picture 31" descr="Y:\09 Technical\TECHNICAL\PHYSICAL\General Strength\Strengthening pictures\Side waist - contraction.JPG"/>
          <p:cNvPicPr>
            <a:picLocks noChangeAspect="1" noChangeArrowheads="1"/>
          </p:cNvPicPr>
          <p:nvPr/>
        </p:nvPicPr>
        <p:blipFill>
          <a:blip r:embed="rId14" cstate="print"/>
          <a:srcRect/>
          <a:stretch>
            <a:fillRect/>
          </a:stretch>
        </p:blipFill>
        <p:spPr bwMode="auto">
          <a:xfrm>
            <a:off x="3467595" y="4054434"/>
            <a:ext cx="1557647" cy="2076863"/>
          </a:xfrm>
          <a:prstGeom prst="rect">
            <a:avLst/>
          </a:prstGeom>
          <a:noFill/>
        </p:spPr>
      </p:pic>
      <p:pic>
        <p:nvPicPr>
          <p:cNvPr id="31" name="Picture 3" descr="Y:\09 Technical\TECHNICAL\PHYSICAL\General Strength\Strengthening pictures\Waist with Medicine Ball by pair.jpg"/>
          <p:cNvPicPr>
            <a:picLocks noChangeAspect="1" noChangeArrowheads="1"/>
          </p:cNvPicPr>
          <p:nvPr/>
        </p:nvPicPr>
        <p:blipFill>
          <a:blip r:embed="rId15" cstate="print"/>
          <a:srcRect/>
          <a:stretch>
            <a:fillRect/>
          </a:stretch>
        </p:blipFill>
        <p:spPr bwMode="auto">
          <a:xfrm>
            <a:off x="5578868" y="4039075"/>
            <a:ext cx="2781361" cy="208658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68611"/>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2000"/>
                                  </p:stCondLst>
                                  <p:childTnLst>
                                    <p:set>
                                      <p:cBhvr>
                                        <p:cTn id="9" dur="1" fill="hold">
                                          <p:stCondLst>
                                            <p:cond delay="0"/>
                                          </p:stCondLst>
                                        </p:cTn>
                                        <p:tgtEl>
                                          <p:spTgt spid="68612"/>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nodeType="afterEffect">
                                  <p:stCondLst>
                                    <p:cond delay="1000"/>
                                  </p:stCondLst>
                                  <p:childTnLst>
                                    <p:set>
                                      <p:cBhvr>
                                        <p:cTn id="12" dur="1" fill="hold">
                                          <p:stCondLst>
                                            <p:cond delay="0"/>
                                          </p:stCondLst>
                                        </p:cTn>
                                        <p:tgtEl>
                                          <p:spTgt spid="68613"/>
                                        </p:tgtEl>
                                        <p:attrNameLst>
                                          <p:attrName>style.visibility</p:attrName>
                                        </p:attrNameLst>
                                      </p:cBhvr>
                                      <p:to>
                                        <p:strVal val="visible"/>
                                      </p:to>
                                    </p:set>
                                  </p:childTnLst>
                                </p:cTn>
                              </p:par>
                            </p:childTnLst>
                          </p:cTn>
                        </p:par>
                        <p:par>
                          <p:cTn id="13" fill="hold">
                            <p:stCondLst>
                              <p:cond delay="4000"/>
                            </p:stCondLst>
                            <p:childTnLst>
                              <p:par>
                                <p:cTn id="14" presetID="1" presetClass="entr" presetSubtype="0" fill="hold" nodeType="afterEffect">
                                  <p:stCondLst>
                                    <p:cond delay="2000"/>
                                  </p:stCondLst>
                                  <p:childTnLst>
                                    <p:set>
                                      <p:cBhvr>
                                        <p:cTn id="15" dur="1" fill="hold">
                                          <p:stCondLst>
                                            <p:cond delay="0"/>
                                          </p:stCondLst>
                                        </p:cTn>
                                        <p:tgtEl>
                                          <p:spTgt spid="68614"/>
                                        </p:tgtEl>
                                        <p:attrNameLst>
                                          <p:attrName>style.visibility</p:attrName>
                                        </p:attrNameLst>
                                      </p:cBhvr>
                                      <p:to>
                                        <p:strVal val="visible"/>
                                      </p:to>
                                    </p:set>
                                  </p:childTnLst>
                                </p:cTn>
                              </p:par>
                            </p:childTnLst>
                          </p:cTn>
                        </p:par>
                        <p:par>
                          <p:cTn id="16" fill="hold">
                            <p:stCondLst>
                              <p:cond delay="6000"/>
                            </p:stCondLst>
                            <p:childTnLst>
                              <p:par>
                                <p:cTn id="17" presetID="1" presetClass="entr" presetSubtype="0" fill="hold" nodeType="afterEffect">
                                  <p:stCondLst>
                                    <p:cond delay="1000"/>
                                  </p:stCondLst>
                                  <p:childTnLst>
                                    <p:set>
                                      <p:cBhvr>
                                        <p:cTn id="18" dur="1" fill="hold">
                                          <p:stCondLst>
                                            <p:cond delay="0"/>
                                          </p:stCondLst>
                                        </p:cTn>
                                        <p:tgtEl>
                                          <p:spTgt spid="68615"/>
                                        </p:tgtEl>
                                        <p:attrNameLst>
                                          <p:attrName>style.visibility</p:attrName>
                                        </p:attrNameLst>
                                      </p:cBhvr>
                                      <p:to>
                                        <p:strVal val="visible"/>
                                      </p:to>
                                    </p:set>
                                  </p:childTnLst>
                                </p:cTn>
                              </p:par>
                            </p:childTnLst>
                          </p:cTn>
                        </p:par>
                        <p:par>
                          <p:cTn id="19" fill="hold">
                            <p:stCondLst>
                              <p:cond delay="7000"/>
                            </p:stCondLst>
                            <p:childTnLst>
                              <p:par>
                                <p:cTn id="20" presetID="1" presetClass="entr" presetSubtype="0" fill="hold" grpId="0" nodeType="afterEffect">
                                  <p:stCondLst>
                                    <p:cond delay="2000"/>
                                  </p:stCondLst>
                                  <p:childTnLst>
                                    <p:set>
                                      <p:cBhvr>
                                        <p:cTn id="21" dur="1" fill="hold">
                                          <p:stCondLst>
                                            <p:cond delay="0"/>
                                          </p:stCondLst>
                                        </p:cTn>
                                        <p:tgtEl>
                                          <p:spTgt spid="15"/>
                                        </p:tgtEl>
                                        <p:attrNameLst>
                                          <p:attrName>style.visibility</p:attrName>
                                        </p:attrNameLst>
                                      </p:cBhvr>
                                      <p:to>
                                        <p:strVal val="visible"/>
                                      </p:to>
                                    </p:set>
                                  </p:childTnLst>
                                </p:cTn>
                              </p:par>
                            </p:childTnLst>
                          </p:cTn>
                        </p:par>
                        <p:par>
                          <p:cTn id="22" fill="hold">
                            <p:stCondLst>
                              <p:cond delay="9000"/>
                            </p:stCondLst>
                            <p:childTnLst>
                              <p:par>
                                <p:cTn id="23" presetID="1" presetClass="entr" presetSubtype="0" fill="hold" nodeType="afterEffect">
                                  <p:stCondLst>
                                    <p:cond delay="2000"/>
                                  </p:stCondLst>
                                  <p:childTnLst>
                                    <p:set>
                                      <p:cBhvr>
                                        <p:cTn id="24" dur="1" fill="hold">
                                          <p:stCondLst>
                                            <p:cond delay="0"/>
                                          </p:stCondLst>
                                        </p:cTn>
                                        <p:tgtEl>
                                          <p:spTgt spid="68637"/>
                                        </p:tgtEl>
                                        <p:attrNameLst>
                                          <p:attrName>style.visibility</p:attrName>
                                        </p:attrNameLst>
                                      </p:cBhvr>
                                      <p:to>
                                        <p:strVal val="visible"/>
                                      </p:to>
                                    </p:set>
                                  </p:childTnLst>
                                </p:cTn>
                              </p:par>
                            </p:childTnLst>
                          </p:cTn>
                        </p:par>
                        <p:par>
                          <p:cTn id="25" fill="hold">
                            <p:stCondLst>
                              <p:cond delay="11000"/>
                            </p:stCondLst>
                            <p:childTnLst>
                              <p:par>
                                <p:cTn id="26" presetID="1" presetClass="entr" presetSubtype="0" fill="hold" nodeType="afterEffect">
                                  <p:stCondLst>
                                    <p:cond delay="2000"/>
                                  </p:stCondLst>
                                  <p:childTnLst>
                                    <p:set>
                                      <p:cBhvr>
                                        <p:cTn id="27" dur="1" fill="hold">
                                          <p:stCondLst>
                                            <p:cond delay="0"/>
                                          </p:stCondLst>
                                        </p:cTn>
                                        <p:tgtEl>
                                          <p:spTgt spid="68638"/>
                                        </p:tgtEl>
                                        <p:attrNameLst>
                                          <p:attrName>style.visibility</p:attrName>
                                        </p:attrNameLst>
                                      </p:cBhvr>
                                      <p:to>
                                        <p:strVal val="visible"/>
                                      </p:to>
                                    </p:set>
                                  </p:childTnLst>
                                </p:cTn>
                              </p:par>
                            </p:childTnLst>
                          </p:cTn>
                        </p:par>
                        <p:par>
                          <p:cTn id="28" fill="hold">
                            <p:stCondLst>
                              <p:cond delay="13000"/>
                            </p:stCondLst>
                            <p:childTnLst>
                              <p:par>
                                <p:cTn id="29" presetID="1" presetClass="entr" presetSubtype="0" fill="hold" nodeType="afterEffect">
                                  <p:stCondLst>
                                    <p:cond delay="1000"/>
                                  </p:stCondLst>
                                  <p:childTnLst>
                                    <p:set>
                                      <p:cBhvr>
                                        <p:cTn id="30" dur="1" fill="hold">
                                          <p:stCondLst>
                                            <p:cond delay="0"/>
                                          </p:stCondLst>
                                        </p:cTn>
                                        <p:tgtEl>
                                          <p:spTgt spid="686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3" name="Rectangle 5"/>
          <p:cNvSpPr>
            <a:spLocks noChangeArrowheads="1"/>
          </p:cNvSpPr>
          <p:nvPr/>
        </p:nvSpPr>
        <p:spPr bwMode="auto">
          <a:xfrm>
            <a:off x="2888920" y="738868"/>
            <a:ext cx="3298124" cy="508041"/>
          </a:xfrm>
          <a:prstGeom prst="rect">
            <a:avLst/>
          </a:prstGeom>
          <a:noFill/>
          <a:ln w="9525">
            <a:noFill/>
            <a:miter lim="800000"/>
            <a:headEnd/>
            <a:tailEnd/>
          </a:ln>
        </p:spPr>
        <p:txBody>
          <a:bodyPr/>
          <a:lstStyle/>
          <a:p>
            <a:pPr marL="533400" indent="-533400">
              <a:spcBef>
                <a:spcPct val="20000"/>
              </a:spcBef>
              <a:spcAft>
                <a:spcPct val="20000"/>
              </a:spcAft>
              <a:buClr>
                <a:schemeClr val="bg1"/>
              </a:buClr>
            </a:pPr>
            <a:r>
              <a:rPr lang="en-GB" sz="2400" dirty="0" smtClean="0">
                <a:solidFill>
                  <a:srgbClr val="00FFFF"/>
                </a:solidFill>
                <a:latin typeface="Verdana" pitchFamily="34" charset="0"/>
                <a:ea typeface="Verdana" pitchFamily="34" charset="0"/>
                <a:cs typeface="Verdana" pitchFamily="34" charset="0"/>
              </a:rPr>
              <a:t>General Strength</a:t>
            </a:r>
          </a:p>
        </p:txBody>
      </p:sp>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ea typeface="Verdana" pitchFamily="34" charset="0"/>
                <a:cs typeface="Verdana" pitchFamily="34" charset="0"/>
              </a:rPr>
              <a:t>Physical Developments</a:t>
            </a:r>
            <a:endParaRPr lang="en-GB" sz="2200" dirty="0">
              <a:solidFill>
                <a:srgbClr val="0168AC"/>
              </a:solidFill>
              <a:latin typeface="Verdana" pitchFamily="34" charset="0"/>
              <a:ea typeface="Verdana" pitchFamily="34" charset="0"/>
              <a:cs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a:off x="5500688" y="6643688"/>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ea typeface="Verdana" pitchFamily="34" charset="0"/>
                <a:cs typeface="Verdana" pitchFamily="34" charset="0"/>
              </a:rPr>
              <a:t>Pascal Colmaire – Development &amp; Education Director of WA</a:t>
            </a:r>
            <a:endParaRPr lang="en-GB" sz="800" dirty="0">
              <a:solidFill>
                <a:schemeClr val="bg1"/>
              </a:solidFill>
              <a:latin typeface="Verdana" pitchFamily="34" charset="0"/>
              <a:ea typeface="Verdana" pitchFamily="34" charset="0"/>
              <a:cs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US" dirty="0">
              <a:solidFill>
                <a:srgbClr val="FFFF00"/>
              </a:solidFill>
              <a:latin typeface="Verdana" pitchFamily="34" charset="0"/>
              <a:ea typeface="Verdana" pitchFamily="34" charset="0"/>
              <a:cs typeface="Verdana" pitchFamily="34" charset="0"/>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US" dirty="0">
              <a:latin typeface="Verdana" pitchFamily="34" charset="0"/>
              <a:ea typeface="Verdana" pitchFamily="34" charset="0"/>
              <a:cs typeface="Verdana" pitchFamily="34" charset="0"/>
            </a:endParaRPr>
          </a:p>
        </p:txBody>
      </p:sp>
      <p:sp>
        <p:nvSpPr>
          <p:cNvPr id="68635" name="AutoShape 27" descr="data:image/jpg;base64,/9j/4AAQSkZJRgABAQAAAQABAAD/2wBDAAkGBwgHBgkIBwgKCgkLDRYPDQwMDRsUFRAWIB0iIiAdHx8kKDQsJCYxJx8fLT0tMTU3Ojo6Iys/RD84QzQ5Ojf/2wBDAQoKCg0MDRoPDxo3JR8lNzc3Nzc3Nzc3Nzc3Nzc3Nzc3Nzc3Nzc3Nzc3Nzc3Nzc3Nzc3Nzc3Nzc3Nzc3Nzc3Nzf/wAARCABYAGsDASIAAhEBAxEB/8QAGwAAAwEBAQEBAAAAAAAAAAAAAAUGBAMCAQf/xAA1EAACAgEEAQIFAQYFBQAAAAABAgMEEQAFEiExE0EGFDJRYSIVQnGBkaEWI1JisVNygoOS/8QAFAEBAAAAAAAAAAAAAAAAAAAAAP/EABQRAQAAAAAAAAAAAAAAAAAAAAD/2gAMAwEAAhEDEQA/AP06H1t+iaWKworkdNHPIArdEAcGUn2JYnvOAMHOtWyX7T2LFDcYvTs18MhDcvViJIVyfvkEH8/0HFK8mx7jasJGX220VdwgLNXkGQTxAyUPR6+k56wesu6y19wtVLcLv6PEJHJFLJEbRcg8EKleQ4qWz2B/XQU5YZx7/bX0HOvz+ltlSpct3pdpjt0o7Mtad3hEkkaqxYSgkFmA5sjeThQf3SNPUqRtHBd+F7pWB34sleQSQOM45BT10fPErkZ7yBoKTRpbtm4STSvUvRrBdiyWjBysi56dCfKnI/IPR9iWXnQGjRo0Bo0ayblcFKv6gjeWRmCRQx45SOfCjPX8z0ACT0NBr0j3OS1e3VNsqH0okjEtmY58EkBAPc9E+R4HkZBUS73usm6QxTWIqtV7UlZRTT13kZYyzAFl7IOR0vXBv5bKxbbKsm6JYjsmV2FmS1N6RwGwvZUAcQMceI7J8e4bRAu27nSgqlQlguGjK9hVXOQR+Qo7+/WnWp3YLp3PeNxmsK0ViqUgSu37kbKH5Zx2WyM/bgB5BzRaCY+L79l/R2fb8LPaIEkzD9EakNxU+/8AmFSvXgcjkHGedKtuMarFV2kV53cySWrUqvHExzlo41PkgkYAT8/c+94iWzu01NCBYmFaaB27VHiaR15YOcZjwcf6jrbtvxFVv2DBHxR4o+VgPIAYjnjx/PY89DBBBOdBv2vb4dtpiCDkcszySNjlK7HLO2Pckk/8YHWldqKXbNw47XMkCTxzWHgeLmhdSmWUAgqTyOe8E94ySS/VgwyDkaSfEcnys1W3w5kJNCELY5lkyFH5JQAfx0HD0za/w5PMzPYDmYsv6RloW5HB7Ay2MZ6yPsNUQ8aS7ZFLHukNaV+Xye3RqSB0zOSCc/8Aq/vp3oDRo0aA1LbldeT4gsqrsBRoylCBkRylQxc+2QpUDz9TfnVO5AQknAHk/bUbcI+QErxRGXdQPWMpwQszKAAfGFjTsf7c+5yDyPZak+yVaM0bKIkR1dG4yRyDvmGH72cnPvk5zk6xps+7xNMP2hSsCXjyks02ZiQMZIDhM49wozgZ8aokYMOQ8Hsa8WZlgrySuyosalmZzhVAGcn8aCS23ZDtu7XI9vmb52GpDIjyHCzlnlLhwOsMw9h+nIxgDBqaNsXacNmIFUlQMFcYK59j+RqW26xcktftS+sdefc6/o0HlTiYCAWRCMkjnktg9/owe8AZb1+9stuXb6HMVozyQBSwHL9RAJ/LHQPr6Sn4hhsV4nkNaAGREYDmHZgPP+nDHHWc/jBltwgiq3qCRCzI873IUgrcTI4SYkElgcKoZux2MkDPIjVdbtx7dudq1ZbjXFD1GP2ETMW/tINLdq2xLe6Ga2iloKx+knKSTyGV8N0RgBOxjz+NB22uxuUSCKGAWRGOBUuIViHsMFAT/HA8dAaxfEd+8u40mkgCVa5adm+XeUqQGHIADJxnHgY5Z9hqtHCCL9bnio+qRv8AknRKkc8LIcMjqVOPsejoF2wJalSS/fiMViyFHpEj/LRR0OjjOSx/8tNtLfhty+w7eWZncV0V2byWUAE/1B0y0Bo0aNAt+I5lh2O8S4VmgZEy3HLsMKAfuSQBqQ3azDc32vXpKbEW0SZnBYyFyqMoDBcsMGQgdHkc9EDTX4g4370iyNOsdGREjjgIDyTOAwOSDgAYxgZJJ9ujk2Sl6W8K0d+zKtyuSryhWaOSN+TK/wCkBsmYsDgEYbvsYCl/aEqQNM9R8BQQqcuRJ6xhlXH8T/bU/vm7V95H7GXbbEs8ki5V2iAwOJfGX7PAnGOtU7NZhpFiqT2UTOFBjDsB7fVj++pbd9lvpK++PuT1mRkmmgQF1RVwDxY4OAAWxjBOcjBIIMmsNFfjluR87axn5TbaxDMinoux6APtk4UdgEk98bHwmNyma5uNydLUvbpXcCNfYAZGTgADPv5wM4082/b4aYkZWkkmlblLNK2Xc+2T4wPYAAD2GteNBD/Ecq7uXD3YqcUkE9aJHrPMzo5CmRgCuBmM4HfXZ6yB0+HY93hv7n8jHVWNJkjmrWZJDhxEn6o5Mt+ggggEdfjsa2Wvh+eK2WrxCxBg+nmwY2jBbnxOVIZQ3YPkeMHA1n2dLO371eeyRNI/AzCI4hh/y/oUnHhVh7bzkkY7ADP8R/tee3A1lKXp0WF2aOJpJAIlyP1KQAWILY/Kk+VGn+N9eNYoztsK+BMpdyB9wpAGf4k/z8a+bAjTybjcly5mn9MMwHaxqFIHX0h/Ux98599T4sX4PhiztRYRPWgkiSaNiGRYVAYY7PIgBl+6uD7dhTfC6lNgogu0mYsh2IJcE5DHHWSDnrrvTXXKr6Xy8Xy4QQ8B6fADjxx1j8Y110Bo0aNAtv7X68z2a8whneMRyB4xJHKoPQdD5xk+CD35x1pLTpb1Fu1uWO1t0vo4jjgeq0SpGyqxKlWOMsDnIb6R41WaQ27T1/iRhEjyA14VdFBOeTyAHodYI8nAwT3oFW7XtxrbnWkfZ9slkhQ2J2S05aMEhA3IxDH1Mf8AtVvtrX8QSb1b2K8hr1dvj9By8z2DI6gKScKFA9vJb+R8a3bOguruU1hEcWJjESDkMiqEKg/YN6g/qffSe3PZm+Hr21TgPPUqOJWY8mlKL1hPJzhSQfIcYznoLBCSoJGM+x9tetcqs8VqtHYruskMqh0dfDKewdddB8PjU4sdc7buN6xM0cT23lnJOcrFIVAH8Qij+eNUbde+ozZKTNW2CvJLZIl5XpY5GypK4OfvkvIjYOR56HWApdirtV2ShXdODRVo0Zf9JCgY1gq1Kr75ucdiFfWd47CN45IY1QHP3BRx+A32bt6BgY0n3eBf2vtUjPKFkM1YiORkP6k556I/6WP56Dt8NsG2Onj6Vj4r1joHA69uhpnpN8KhIttashkzXsTRuHBBB9RjjvyMMMH7Y050Bo0aNAaSSVRb3fcVNmaMtXjiIjbGFPLsddH6sH2ydO9TG+IEsb1MrOsgowlDHKynlmVRniRkZI6OgY/CyLHsVZY1VYgG9JUGFWPk3AD8cca8PBFHvswsRq0d6FRGxH76Bgy58jKkED8NpnUgjq1oq0KhYoUVEUewAwB/Qax7/Wextkphz8xDieHz26HkB0R0cYP4J0Hn4fcfLWIDgPXtzxlR+6C5ZR/8Mv8AXTTSLa7EUO5NHGgSvfjWzWfP1niA4P8AuxxPvkE/Y6e6BF8SWxG9SlYV0p2i4nmVwvSgH08kjHLvv7KR75HnY+W5bg278PRrJGa1WIDHJMqS59vK4AHWBnJyMGjQP9LfiCnLc28/KkC3AwnrE4x6iHIB/B7U/hjo0aBXT3MS77W+WgkjazGwuQt9UZUfpZh5GMFckDOV846pgc6NGgNGjRoPh8ahq9tN6r/J1jJ85uc6y23aI4giXyFyO8BAoPYDNy98aNGgutfCMjRo0EtuVC/FWbbYakluryDVZ1kUPWIAK9sw+kg4bvAwP1eDRwer6EfrFfV4jnwzjljvH4zo0aD/2Q==">
            <a:hlinkClick r:id="rId5"/>
          </p:cNvPr>
          <p:cNvSpPr>
            <a:spLocks noChangeAspect="1" noChangeArrowheads="1"/>
          </p:cNvSpPr>
          <p:nvPr/>
        </p:nvSpPr>
        <p:spPr bwMode="auto">
          <a:xfrm>
            <a:off x="74613" y="-395288"/>
            <a:ext cx="1019175" cy="838201"/>
          </a:xfrm>
          <a:prstGeom prst="rect">
            <a:avLst/>
          </a:prstGeom>
          <a:noFill/>
        </p:spPr>
        <p:txBody>
          <a:bodyPr vert="horz" wrap="square" lIns="91440" tIns="45720" rIns="91440" bIns="45720" numCol="1" anchor="t" anchorCtr="0" compatLnSpc="1">
            <a:prstTxWarp prst="textNoShape">
              <a:avLst/>
            </a:prstTxWarp>
          </a:bodyPr>
          <a:lstStyle/>
          <a:p>
            <a:endParaRPr lang="fr-CH" dirty="0">
              <a:latin typeface="Verdana" pitchFamily="34" charset="0"/>
              <a:ea typeface="Verdana" pitchFamily="34" charset="0"/>
              <a:cs typeface="Verdana" pitchFamily="34" charset="0"/>
            </a:endParaRPr>
          </a:p>
        </p:txBody>
      </p:sp>
      <p:pic>
        <p:nvPicPr>
          <p:cNvPr id="282626" name="Picture 2" descr="http://upload.wikimedia.org/wikipedia/en/thumb/6/61/Good-Mornings.png/450px-Good-Mornings.png">
            <a:hlinkClick r:id="rId6"/>
          </p:cNvPr>
          <p:cNvPicPr>
            <a:picLocks noChangeAspect="1" noChangeArrowheads="1"/>
          </p:cNvPicPr>
          <p:nvPr/>
        </p:nvPicPr>
        <p:blipFill>
          <a:blip r:embed="rId7" cstate="print"/>
          <a:srcRect/>
          <a:stretch>
            <a:fillRect/>
          </a:stretch>
        </p:blipFill>
        <p:spPr bwMode="auto">
          <a:xfrm>
            <a:off x="96203" y="1175163"/>
            <a:ext cx="3739444" cy="2019300"/>
          </a:xfrm>
          <a:prstGeom prst="rect">
            <a:avLst/>
          </a:prstGeom>
          <a:noFill/>
        </p:spPr>
      </p:pic>
      <p:pic>
        <p:nvPicPr>
          <p:cNvPr id="33" name="Picture 33" descr="Y:\09 Technical\TECHNICAL\PHYSICAL\General Strength\Strengthening pictures\IMG_3410.JPG"/>
          <p:cNvPicPr>
            <a:picLocks noChangeAspect="1" noChangeArrowheads="1"/>
          </p:cNvPicPr>
          <p:nvPr/>
        </p:nvPicPr>
        <p:blipFill>
          <a:blip r:embed="rId8" cstate="print"/>
          <a:srcRect/>
          <a:stretch>
            <a:fillRect/>
          </a:stretch>
        </p:blipFill>
        <p:spPr bwMode="auto">
          <a:xfrm>
            <a:off x="3990122" y="1288475"/>
            <a:ext cx="2633472" cy="1755648"/>
          </a:xfrm>
          <a:prstGeom prst="rect">
            <a:avLst/>
          </a:prstGeom>
          <a:noFill/>
        </p:spPr>
      </p:pic>
      <p:pic>
        <p:nvPicPr>
          <p:cNvPr id="35" name="Picture 32" descr="Y:\09 Technical\TECHNICAL\PHYSICAL\General Strength\Strengthening pictures\IMG_3409.JPG"/>
          <p:cNvPicPr>
            <a:picLocks noChangeAspect="1" noChangeArrowheads="1"/>
          </p:cNvPicPr>
          <p:nvPr/>
        </p:nvPicPr>
        <p:blipFill>
          <a:blip r:embed="rId9" cstate="print"/>
          <a:srcRect/>
          <a:stretch>
            <a:fillRect/>
          </a:stretch>
        </p:blipFill>
        <p:spPr bwMode="auto">
          <a:xfrm>
            <a:off x="3978225" y="1267689"/>
            <a:ext cx="2633472" cy="1755648"/>
          </a:xfrm>
          <a:prstGeom prst="rect">
            <a:avLst/>
          </a:prstGeom>
          <a:noFill/>
        </p:spPr>
      </p:pic>
      <p:pic>
        <p:nvPicPr>
          <p:cNvPr id="282630" name="Picture 6" descr="DOS - Exercice : le rowing avec la grande barre"/>
          <p:cNvPicPr>
            <a:picLocks noChangeAspect="1" noChangeArrowheads="1"/>
          </p:cNvPicPr>
          <p:nvPr/>
        </p:nvPicPr>
        <p:blipFill>
          <a:blip r:embed="rId10" cstate="print"/>
          <a:srcRect/>
          <a:stretch>
            <a:fillRect/>
          </a:stretch>
        </p:blipFill>
        <p:spPr bwMode="auto">
          <a:xfrm>
            <a:off x="281896" y="3273198"/>
            <a:ext cx="3143250" cy="1619251"/>
          </a:xfrm>
          <a:prstGeom prst="rect">
            <a:avLst/>
          </a:prstGeom>
          <a:noFill/>
        </p:spPr>
      </p:pic>
      <p:pic>
        <p:nvPicPr>
          <p:cNvPr id="282632" name="Picture 8" descr="DOS - Exercice : rétropulsion avec haltère"/>
          <p:cNvPicPr>
            <a:picLocks noChangeAspect="1" noChangeArrowheads="1"/>
          </p:cNvPicPr>
          <p:nvPr/>
        </p:nvPicPr>
        <p:blipFill>
          <a:blip r:embed="rId11" cstate="print"/>
          <a:srcRect/>
          <a:stretch>
            <a:fillRect/>
          </a:stretch>
        </p:blipFill>
        <p:spPr bwMode="auto">
          <a:xfrm>
            <a:off x="341271" y="4956442"/>
            <a:ext cx="2594047" cy="1729366"/>
          </a:xfrm>
          <a:prstGeom prst="rect">
            <a:avLst/>
          </a:prstGeom>
          <a:noFill/>
        </p:spPr>
      </p:pic>
      <p:sp>
        <p:nvSpPr>
          <p:cNvPr id="39" name="TextBox 38"/>
          <p:cNvSpPr txBox="1"/>
          <p:nvPr/>
        </p:nvSpPr>
        <p:spPr>
          <a:xfrm>
            <a:off x="1045028" y="6365172"/>
            <a:ext cx="1448789" cy="338554"/>
          </a:xfrm>
          <a:prstGeom prst="rect">
            <a:avLst/>
          </a:prstGeom>
          <a:noFill/>
        </p:spPr>
        <p:txBody>
          <a:bodyPr wrap="square" rtlCol="0">
            <a:spAutoFit/>
          </a:bodyPr>
          <a:lstStyle/>
          <a:p>
            <a:r>
              <a:rPr lang="fr-CH" sz="1600" b="0" dirty="0" smtClean="0">
                <a:solidFill>
                  <a:srgbClr val="FF0000"/>
                </a:solidFill>
                <a:latin typeface="Verdana" pitchFamily="34" charset="0"/>
                <a:ea typeface="Verdana" pitchFamily="34" charset="0"/>
                <a:cs typeface="Verdana" pitchFamily="34" charset="0"/>
              </a:rPr>
              <a:t>With Barbel</a:t>
            </a:r>
            <a:endParaRPr lang="fr-CH" sz="1600" b="0" dirty="0">
              <a:solidFill>
                <a:srgbClr val="FF0000"/>
              </a:solidFill>
              <a:latin typeface="Verdana" pitchFamily="34" charset="0"/>
              <a:ea typeface="Verdana" pitchFamily="34" charset="0"/>
              <a:cs typeface="Verdana" pitchFamily="34" charset="0"/>
            </a:endParaRPr>
          </a:p>
        </p:txBody>
      </p:sp>
      <p:pic>
        <p:nvPicPr>
          <p:cNvPr id="282634" name="Picture 10" descr="DOS - Exercice : le rowing à la poulie basse"/>
          <p:cNvPicPr>
            <a:picLocks noChangeAspect="1" noChangeArrowheads="1"/>
          </p:cNvPicPr>
          <p:nvPr/>
        </p:nvPicPr>
        <p:blipFill>
          <a:blip r:embed="rId12" cstate="print"/>
          <a:srcRect/>
          <a:stretch>
            <a:fillRect/>
          </a:stretch>
        </p:blipFill>
        <p:spPr bwMode="auto">
          <a:xfrm>
            <a:off x="6920201" y="1125187"/>
            <a:ext cx="2000250" cy="2381250"/>
          </a:xfrm>
          <a:prstGeom prst="rect">
            <a:avLst/>
          </a:prstGeom>
          <a:noFill/>
        </p:spPr>
      </p:pic>
      <p:pic>
        <p:nvPicPr>
          <p:cNvPr id="41" name="Picture 1" descr="Y:\09 Technical\TECHNICAL\PHYSICAL\General Strength\Strengthening pictures\Upside down rowing-before contraction.JPG"/>
          <p:cNvPicPr>
            <a:picLocks noChangeAspect="1" noChangeArrowheads="1"/>
          </p:cNvPicPr>
          <p:nvPr/>
        </p:nvPicPr>
        <p:blipFill>
          <a:blip r:embed="rId13" cstate="print"/>
          <a:srcRect/>
          <a:stretch>
            <a:fillRect/>
          </a:stretch>
        </p:blipFill>
        <p:spPr bwMode="auto">
          <a:xfrm>
            <a:off x="3524003" y="3409209"/>
            <a:ext cx="2286000" cy="3048000"/>
          </a:xfrm>
          <a:prstGeom prst="rect">
            <a:avLst/>
          </a:prstGeom>
          <a:noFill/>
        </p:spPr>
      </p:pic>
      <p:pic>
        <p:nvPicPr>
          <p:cNvPr id="42" name="Picture 2" descr="Y:\09 Technical\TECHNICAL\PHYSICAL\General Strength\Strengthening pictures\Upside down rowing-contraction step.JPG"/>
          <p:cNvPicPr>
            <a:picLocks noChangeAspect="1" noChangeArrowheads="1"/>
          </p:cNvPicPr>
          <p:nvPr/>
        </p:nvPicPr>
        <p:blipFill>
          <a:blip r:embed="rId14" cstate="print"/>
          <a:srcRect/>
          <a:stretch>
            <a:fillRect/>
          </a:stretch>
        </p:blipFill>
        <p:spPr bwMode="auto">
          <a:xfrm>
            <a:off x="3512128" y="3385459"/>
            <a:ext cx="2286000" cy="304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35"/>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nodeType="afterEffect">
                                  <p:stCondLst>
                                    <p:cond delay="1000"/>
                                  </p:stCondLst>
                                  <p:childTnLst>
                                    <p:set>
                                      <p:cBhvr>
                                        <p:cTn id="9" dur="1" fill="hold">
                                          <p:stCondLst>
                                            <p:cond delay="0"/>
                                          </p:stCondLst>
                                        </p:cTn>
                                        <p:tgtEl>
                                          <p:spTgt spid="33"/>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nodeType="afterEffect">
                                  <p:stCondLst>
                                    <p:cond delay="2000"/>
                                  </p:stCondLst>
                                  <p:childTnLst>
                                    <p:set>
                                      <p:cBhvr>
                                        <p:cTn id="12" dur="1" fill="hold">
                                          <p:stCondLst>
                                            <p:cond delay="0"/>
                                          </p:stCondLst>
                                        </p:cTn>
                                        <p:tgtEl>
                                          <p:spTgt spid="41"/>
                                        </p:tgtEl>
                                        <p:attrNameLst>
                                          <p:attrName>style.visibility</p:attrName>
                                        </p:attrNameLst>
                                      </p:cBhvr>
                                      <p:to>
                                        <p:strVal val="visible"/>
                                      </p:to>
                                    </p:set>
                                  </p:childTnLst>
                                </p:cTn>
                              </p:par>
                            </p:childTnLst>
                          </p:cTn>
                        </p:par>
                        <p:par>
                          <p:cTn id="13" fill="hold">
                            <p:stCondLst>
                              <p:cond delay="5000"/>
                            </p:stCondLst>
                            <p:childTnLst>
                              <p:par>
                                <p:cTn id="14" presetID="1" presetClass="entr" presetSubtype="0" fill="hold" nodeType="afterEffect">
                                  <p:stCondLst>
                                    <p:cond delay="1000"/>
                                  </p:stCondLst>
                                  <p:childTnLst>
                                    <p:set>
                                      <p:cBhvr>
                                        <p:cTn id="15"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3" name="Rectangle 5"/>
          <p:cNvSpPr>
            <a:spLocks noChangeArrowheads="1"/>
          </p:cNvSpPr>
          <p:nvPr/>
        </p:nvSpPr>
        <p:spPr bwMode="auto">
          <a:xfrm>
            <a:off x="2888920" y="738868"/>
            <a:ext cx="3298124" cy="508041"/>
          </a:xfrm>
          <a:prstGeom prst="rect">
            <a:avLst/>
          </a:prstGeom>
          <a:noFill/>
          <a:ln w="9525">
            <a:noFill/>
            <a:miter lim="800000"/>
            <a:headEnd/>
            <a:tailEnd/>
          </a:ln>
        </p:spPr>
        <p:txBody>
          <a:bodyPr/>
          <a:lstStyle/>
          <a:p>
            <a:pPr marL="533400" indent="-533400">
              <a:spcBef>
                <a:spcPct val="20000"/>
              </a:spcBef>
              <a:spcAft>
                <a:spcPct val="20000"/>
              </a:spcAft>
              <a:buClr>
                <a:schemeClr val="bg1"/>
              </a:buClr>
            </a:pPr>
            <a:r>
              <a:rPr lang="en-GB" sz="2400" dirty="0" smtClean="0">
                <a:solidFill>
                  <a:srgbClr val="00FFFF"/>
                </a:solidFill>
                <a:latin typeface="Verdana" pitchFamily="34" charset="0"/>
              </a:rPr>
              <a:t>General Strength</a:t>
            </a:r>
          </a:p>
        </p:txBody>
      </p:sp>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rPr>
              <a:t>Physical Developments</a:t>
            </a:r>
            <a:endParaRPr lang="en-GB" sz="2200" dirty="0">
              <a:solidFill>
                <a:srgbClr val="0168AC"/>
              </a:solidFill>
              <a:latin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a:off x="5500688" y="6643688"/>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rPr>
              <a:t>Pascal Colmaire – Development &amp; Education Director of WA</a:t>
            </a:r>
            <a:endParaRPr lang="en-GB" sz="800" dirty="0">
              <a:solidFill>
                <a:schemeClr val="bg1"/>
              </a:solidFill>
              <a:latin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US" dirty="0">
              <a:solidFill>
                <a:srgbClr val="FFFF00"/>
              </a:solidFill>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US" dirty="0"/>
          </a:p>
        </p:txBody>
      </p:sp>
      <p:sp>
        <p:nvSpPr>
          <p:cNvPr id="68635" name="AutoShape 27" descr="data:image/jpg;base64,/9j/4AAQSkZJRgABAQAAAQABAAD/2wBDAAkGBwgHBgkIBwgKCgkLDRYPDQwMDRsUFRAWIB0iIiAdHx8kKDQsJCYxJx8fLT0tMTU3Ojo6Iys/RD84QzQ5Ojf/2wBDAQoKCg0MDRoPDxo3JR8lNzc3Nzc3Nzc3Nzc3Nzc3Nzc3Nzc3Nzc3Nzc3Nzc3Nzc3Nzc3Nzc3Nzc3Nzc3Nzc3Nzf/wAARCABYAGsDASIAAhEBAxEB/8QAGwAAAwEBAQEBAAAAAAAAAAAAAAUGBAMCAQf/xAA1EAACAgEEAQIFAQYFBQAAAAABAgMEEQAFEiExE0EGFDJRYSIVQnGBkaEWI1JisVNygoOS/8QAFAEBAAAAAAAAAAAAAAAAAAAAAP/EABQRAQAAAAAAAAAAAAAAAAAAAAD/2gAMAwEAAhEDEQA/AP06H1t+iaWKworkdNHPIArdEAcGUn2JYnvOAMHOtWyX7T2LFDcYvTs18MhDcvViJIVyfvkEH8/0HFK8mx7jasJGX220VdwgLNXkGQTxAyUPR6+k56wesu6y19wtVLcLv6PEJHJFLJEbRcg8EKleQ4qWz2B/XQU5YZx7/bX0HOvz+ltlSpct3pdpjt0o7Mtad3hEkkaqxYSgkFmA5sjeThQf3SNPUqRtHBd+F7pWB34sleQSQOM45BT10fPErkZ7yBoKTRpbtm4STSvUvRrBdiyWjBysi56dCfKnI/IPR9iWXnQGjRo0Bo0ayblcFKv6gjeWRmCRQx45SOfCjPX8z0ACT0NBr0j3OS1e3VNsqH0okjEtmY58EkBAPc9E+R4HkZBUS73usm6QxTWIqtV7UlZRTT13kZYyzAFl7IOR0vXBv5bKxbbKsm6JYjsmV2FmS1N6RwGwvZUAcQMceI7J8e4bRAu27nSgqlQlguGjK9hVXOQR+Qo7+/WnWp3YLp3PeNxmsK0ViqUgSu37kbKH5Zx2WyM/bgB5BzRaCY+L79l/R2fb8LPaIEkzD9EakNxU+/8AmFSvXgcjkHGedKtuMarFV2kV53cySWrUqvHExzlo41PkgkYAT8/c+94iWzu01NCBYmFaaB27VHiaR15YOcZjwcf6jrbtvxFVv2DBHxR4o+VgPIAYjnjx/PY89DBBBOdBv2vb4dtpiCDkcszySNjlK7HLO2Pckk/8YHWldqKXbNw47XMkCTxzWHgeLmhdSmWUAgqTyOe8E94ySS/VgwyDkaSfEcnys1W3w5kJNCELY5lkyFH5JQAfx0HD0za/w5PMzPYDmYsv6RloW5HB7Ay2MZ6yPsNUQ8aS7ZFLHukNaV+Xye3RqSB0zOSCc/8Aq/vp3oDRo0aA1LbldeT4gsqrsBRoylCBkRylQxc+2QpUDz9TfnVO5AQknAHk/bUbcI+QErxRGXdQPWMpwQszKAAfGFjTsf7c+5yDyPZak+yVaM0bKIkR1dG4yRyDvmGH72cnPvk5zk6xps+7xNMP2hSsCXjyks02ZiQMZIDhM49wozgZ8aokYMOQ8Hsa8WZlgrySuyosalmZzhVAGcn8aCS23ZDtu7XI9vmb52GpDIjyHCzlnlLhwOsMw9h+nIxgDBqaNsXacNmIFUlQMFcYK59j+RqW26xcktftS+sdefc6/o0HlTiYCAWRCMkjnktg9/owe8AZb1+9stuXb6HMVozyQBSwHL9RAJ/LHQPr6Sn4hhsV4nkNaAGREYDmHZgPP+nDHHWc/jBltwgiq3qCRCzI873IUgrcTI4SYkElgcKoZux2MkDPIjVdbtx7dudq1ZbjXFD1GP2ETMW/tINLdq2xLe6Ga2iloKx+knKSTyGV8N0RgBOxjz+NB22uxuUSCKGAWRGOBUuIViHsMFAT/HA8dAaxfEd+8u40mkgCVa5adm+XeUqQGHIADJxnHgY5Z9hqtHCCL9bnio+qRv8AknRKkc8LIcMjqVOPsejoF2wJalSS/fiMViyFHpEj/LRR0OjjOSx/8tNtLfhty+w7eWZncV0V2byWUAE/1B0y0Bo0aNAt+I5lh2O8S4VmgZEy3HLsMKAfuSQBqQ3azDc32vXpKbEW0SZnBYyFyqMoDBcsMGQgdHkc9EDTX4g4370iyNOsdGREjjgIDyTOAwOSDgAYxgZJJ9ujk2Sl6W8K0d+zKtyuSryhWaOSN+TK/wCkBsmYsDgEYbvsYCl/aEqQNM9R8BQQqcuRJ6xhlXH8T/bU/vm7V95H7GXbbEs8ki5V2iAwOJfGX7PAnGOtU7NZhpFiqT2UTOFBjDsB7fVj++pbd9lvpK++PuT1mRkmmgQF1RVwDxY4OAAWxjBOcjBIIMmsNFfjluR87axn5TbaxDMinoux6APtk4UdgEk98bHwmNyma5uNydLUvbpXcCNfYAZGTgADPv5wM4082/b4aYkZWkkmlblLNK2Xc+2T4wPYAAD2GteNBD/Ecq7uXD3YqcUkE9aJHrPMzo5CmRgCuBmM4HfXZ6yB0+HY93hv7n8jHVWNJkjmrWZJDhxEn6o5Mt+ggggEdfjsa2Wvh+eK2WrxCxBg+nmwY2jBbnxOVIZQ3YPkeMHA1n2dLO371eeyRNI/AzCI4hh/y/oUnHhVh7bzkkY7ADP8R/tee3A1lKXp0WF2aOJpJAIlyP1KQAWILY/Kk+VGn+N9eNYoztsK+BMpdyB9wpAGf4k/z8a+bAjTybjcly5mn9MMwHaxqFIHX0h/Ux98599T4sX4PhiztRYRPWgkiSaNiGRYVAYY7PIgBl+6uD7dhTfC6lNgogu0mYsh2IJcE5DHHWSDnrrvTXXKr6Xy8Xy4QQ8B6fADjxx1j8Y110Bo0aNAtv7X68z2a8whneMRyB4xJHKoPQdD5xk+CD35x1pLTpb1Fu1uWO1t0vo4jjgeq0SpGyqxKlWOMsDnIb6R41WaQ27T1/iRhEjyA14VdFBOeTyAHodYI8nAwT3oFW7XtxrbnWkfZ9slkhQ2J2S05aMEhA3IxDH1Mf8AtVvtrX8QSb1b2K8hr1dvj9By8z2DI6gKScKFA9vJb+R8a3bOguruU1hEcWJjESDkMiqEKg/YN6g/qffSe3PZm+Hr21TgPPUqOJWY8mlKL1hPJzhSQfIcYznoLBCSoJGM+x9tetcqs8VqtHYruskMqh0dfDKewdddB8PjU4sdc7buN6xM0cT23lnJOcrFIVAH8Qij+eNUbde+ozZKTNW2CvJLZIl5XpY5GypK4OfvkvIjYOR56HWApdirtV2ShXdODRVo0Zf9JCgY1gq1Kr75ucdiFfWd47CN45IY1QHP3BRx+A32bt6BgY0n3eBf2vtUjPKFkM1YiORkP6k556I/6WP56Dt8NsG2Onj6Vj4r1joHA69uhpnpN8KhIttashkzXsTRuHBBB9RjjvyMMMH7Y050Bo0aNAaSSVRb3fcVNmaMtXjiIjbGFPLsddH6sH2ydO9TG+IEsb1MrOsgowlDHKynlmVRniRkZI6OgY/CyLHsVZY1VYgG9JUGFWPk3AD8cca8PBFHvswsRq0d6FRGxH76Bgy58jKkED8NpnUgjq1oq0KhYoUVEUewAwB/Qax7/Wextkphz8xDieHz26HkB0R0cYP4J0Hn4fcfLWIDgPXtzxlR+6C5ZR/8Mv8AXTTSLa7EUO5NHGgSvfjWzWfP1niA4P8AuxxPvkE/Y6e6BF8SWxG9SlYV0p2i4nmVwvSgH08kjHLvv7KR75HnY+W5bg278PRrJGa1WIDHJMqS59vK4AHWBnJyMGjQP9LfiCnLc28/KkC3AwnrE4x6iHIB/B7U/hjo0aBXT3MS77W+WgkjazGwuQt9UZUfpZh5GMFckDOV846pgc6NGgNGjRoPh8ahq9tN6r/J1jJ85uc6y23aI4giXyFyO8BAoPYDNy98aNGgutfCMjRo0EtuVC/FWbbYakluryDVZ1kUPWIAK9sw+kg4bvAwP1eDRwer6EfrFfV4jnwzjljvH4zo0aD/2Q==">
            <a:hlinkClick r:id="rId5"/>
          </p:cNvPr>
          <p:cNvSpPr>
            <a:spLocks noChangeAspect="1" noChangeArrowheads="1"/>
          </p:cNvSpPr>
          <p:nvPr/>
        </p:nvSpPr>
        <p:spPr bwMode="auto">
          <a:xfrm>
            <a:off x="74613" y="-395288"/>
            <a:ext cx="1019175" cy="838201"/>
          </a:xfrm>
          <a:prstGeom prst="rect">
            <a:avLst/>
          </a:prstGeom>
          <a:noFill/>
        </p:spPr>
        <p:txBody>
          <a:bodyPr vert="horz" wrap="square" lIns="91440" tIns="45720" rIns="91440" bIns="45720" numCol="1" anchor="t" anchorCtr="0" compatLnSpc="1">
            <a:prstTxWarp prst="textNoShape">
              <a:avLst/>
            </a:prstTxWarp>
          </a:bodyPr>
          <a:lstStyle/>
          <a:p>
            <a:endParaRPr lang="fr-CH" dirty="0"/>
          </a:p>
        </p:txBody>
      </p:sp>
      <p:pic>
        <p:nvPicPr>
          <p:cNvPr id="282628" name="Picture 4" descr="Y:\09 Technical\TECHNICAL\PHYSICAL\General Strength\Strengthening pictures\Sitten raise up on floor - down.jpg"/>
          <p:cNvPicPr>
            <a:picLocks noChangeAspect="1" noChangeArrowheads="1"/>
          </p:cNvPicPr>
          <p:nvPr/>
        </p:nvPicPr>
        <p:blipFill>
          <a:blip r:embed="rId6" cstate="print"/>
          <a:srcRect/>
          <a:stretch>
            <a:fillRect/>
          </a:stretch>
        </p:blipFill>
        <p:spPr bwMode="auto">
          <a:xfrm>
            <a:off x="409698" y="974766"/>
            <a:ext cx="2133600" cy="2844800"/>
          </a:xfrm>
          <a:prstGeom prst="rect">
            <a:avLst/>
          </a:prstGeom>
          <a:noFill/>
        </p:spPr>
      </p:pic>
      <p:pic>
        <p:nvPicPr>
          <p:cNvPr id="283650" name="Picture 2" descr="Y:\09 Technical\TECHNICAL\PHYSICAL\General Strength\Strengthening pictures\Sitten raise up on floor - up.jpg"/>
          <p:cNvPicPr>
            <a:picLocks noChangeAspect="1" noChangeArrowheads="1"/>
          </p:cNvPicPr>
          <p:nvPr/>
        </p:nvPicPr>
        <p:blipFill>
          <a:blip r:embed="rId7" cstate="print"/>
          <a:srcRect/>
          <a:stretch>
            <a:fillRect/>
          </a:stretch>
        </p:blipFill>
        <p:spPr bwMode="auto">
          <a:xfrm>
            <a:off x="397823" y="962890"/>
            <a:ext cx="2133600" cy="2844800"/>
          </a:xfrm>
          <a:prstGeom prst="rect">
            <a:avLst/>
          </a:prstGeom>
          <a:noFill/>
        </p:spPr>
      </p:pic>
      <p:pic>
        <p:nvPicPr>
          <p:cNvPr id="283652" name="Picture 4" descr="Y:\09 Technical\TECHNICAL\PHYSICAL\General Strength\Strengthening pictures\Shrinked thorax on bars.bmp"/>
          <p:cNvPicPr>
            <a:picLocks noChangeAspect="1" noChangeArrowheads="1"/>
          </p:cNvPicPr>
          <p:nvPr/>
        </p:nvPicPr>
        <p:blipFill>
          <a:blip r:embed="rId8" cstate="print"/>
          <a:srcRect/>
          <a:stretch>
            <a:fillRect/>
          </a:stretch>
        </p:blipFill>
        <p:spPr bwMode="auto">
          <a:xfrm>
            <a:off x="6422571" y="1030184"/>
            <a:ext cx="1925782" cy="2888673"/>
          </a:xfrm>
          <a:prstGeom prst="rect">
            <a:avLst/>
          </a:prstGeom>
          <a:noFill/>
        </p:spPr>
      </p:pic>
      <p:pic>
        <p:nvPicPr>
          <p:cNvPr id="283653" name="Picture 5" descr="Y:\09 Technical\TECHNICAL\PHYSICAL\General Strength\Strengthening pictures\Expanded thorax on bars.bmp"/>
          <p:cNvPicPr>
            <a:picLocks noChangeAspect="1" noChangeArrowheads="1"/>
          </p:cNvPicPr>
          <p:nvPr/>
        </p:nvPicPr>
        <p:blipFill>
          <a:blip r:embed="rId9" cstate="print"/>
          <a:srcRect/>
          <a:stretch>
            <a:fillRect/>
          </a:stretch>
        </p:blipFill>
        <p:spPr bwMode="auto">
          <a:xfrm>
            <a:off x="6410694" y="1050965"/>
            <a:ext cx="1902031" cy="2853047"/>
          </a:xfrm>
          <a:prstGeom prst="rect">
            <a:avLst/>
          </a:prstGeom>
          <a:noFill/>
        </p:spPr>
      </p:pic>
      <p:pic>
        <p:nvPicPr>
          <p:cNvPr id="283655" name="Picture 7" descr="Exercices Dos">
            <a:hlinkClick r:id="rId10" tooltip="Exercices Dos"/>
          </p:cNvPr>
          <p:cNvPicPr>
            <a:picLocks noChangeAspect="1" noChangeArrowheads="1"/>
          </p:cNvPicPr>
          <p:nvPr/>
        </p:nvPicPr>
        <p:blipFill>
          <a:blip r:embed="rId11" cstate="print"/>
          <a:srcRect/>
          <a:stretch>
            <a:fillRect/>
          </a:stretch>
        </p:blipFill>
        <p:spPr bwMode="auto">
          <a:xfrm>
            <a:off x="3087584" y="3751819"/>
            <a:ext cx="2714295" cy="2714295"/>
          </a:xfrm>
          <a:prstGeom prst="rect">
            <a:avLst/>
          </a:prstGeom>
          <a:noFill/>
        </p:spPr>
      </p:pic>
      <p:pic>
        <p:nvPicPr>
          <p:cNvPr id="283657" name="Picture 9" descr="DOS - Exercice : le tirage avant avec poignées en prise serrée"/>
          <p:cNvPicPr>
            <a:picLocks noChangeAspect="1" noChangeArrowheads="1"/>
          </p:cNvPicPr>
          <p:nvPr/>
        </p:nvPicPr>
        <p:blipFill>
          <a:blip r:embed="rId12" cstate="print"/>
          <a:srcRect/>
          <a:stretch>
            <a:fillRect/>
          </a:stretch>
        </p:blipFill>
        <p:spPr bwMode="auto">
          <a:xfrm>
            <a:off x="357387" y="3966356"/>
            <a:ext cx="2259493" cy="2636075"/>
          </a:xfrm>
          <a:prstGeom prst="rect">
            <a:avLst/>
          </a:prstGeom>
          <a:noFill/>
        </p:spPr>
      </p:pic>
      <p:pic>
        <p:nvPicPr>
          <p:cNvPr id="283659" name="Picture 11" descr="Musculation : TRICEPS - Exercice : extension des bras entre 2 bancs"/>
          <p:cNvPicPr>
            <a:picLocks noChangeAspect="1" noChangeArrowheads="1"/>
          </p:cNvPicPr>
          <p:nvPr/>
        </p:nvPicPr>
        <p:blipFill>
          <a:blip r:embed="rId13" cstate="print"/>
          <a:srcRect/>
          <a:stretch>
            <a:fillRect/>
          </a:stretch>
        </p:blipFill>
        <p:spPr bwMode="auto">
          <a:xfrm>
            <a:off x="3333854" y="1160813"/>
            <a:ext cx="2190750" cy="23812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283650"/>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2000"/>
                                  </p:stCondLst>
                                  <p:childTnLst>
                                    <p:set>
                                      <p:cBhvr>
                                        <p:cTn id="9" dur="1" fill="hold">
                                          <p:stCondLst>
                                            <p:cond delay="0"/>
                                          </p:stCondLst>
                                        </p:cTn>
                                        <p:tgtEl>
                                          <p:spTgt spid="283659"/>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nodeType="afterEffect">
                                  <p:stCondLst>
                                    <p:cond delay="2000"/>
                                  </p:stCondLst>
                                  <p:childTnLst>
                                    <p:set>
                                      <p:cBhvr>
                                        <p:cTn id="12" dur="1" fill="hold">
                                          <p:stCondLst>
                                            <p:cond delay="0"/>
                                          </p:stCondLst>
                                        </p:cTn>
                                        <p:tgtEl>
                                          <p:spTgt spid="283652"/>
                                        </p:tgtEl>
                                        <p:attrNameLst>
                                          <p:attrName>style.visibility</p:attrName>
                                        </p:attrNameLst>
                                      </p:cBhvr>
                                      <p:to>
                                        <p:strVal val="visible"/>
                                      </p:to>
                                    </p:set>
                                  </p:childTnLst>
                                </p:cTn>
                              </p:par>
                            </p:childTnLst>
                          </p:cTn>
                        </p:par>
                        <p:par>
                          <p:cTn id="13" fill="hold">
                            <p:stCondLst>
                              <p:cond delay="5000"/>
                            </p:stCondLst>
                            <p:childTnLst>
                              <p:par>
                                <p:cTn id="14" presetID="1" presetClass="entr" presetSubtype="0" fill="hold" nodeType="afterEffect">
                                  <p:stCondLst>
                                    <p:cond delay="1000"/>
                                  </p:stCondLst>
                                  <p:childTnLst>
                                    <p:set>
                                      <p:cBhvr>
                                        <p:cTn id="15" dur="1" fill="hold">
                                          <p:stCondLst>
                                            <p:cond delay="0"/>
                                          </p:stCondLst>
                                        </p:cTn>
                                        <p:tgtEl>
                                          <p:spTgt spid="283653"/>
                                        </p:tgtEl>
                                        <p:attrNameLst>
                                          <p:attrName>style.visibility</p:attrName>
                                        </p:attrNameLst>
                                      </p:cBhvr>
                                      <p:to>
                                        <p:strVal val="visible"/>
                                      </p:to>
                                    </p:set>
                                  </p:childTnLst>
                                </p:cTn>
                              </p:par>
                            </p:childTnLst>
                          </p:cTn>
                        </p:par>
                        <p:par>
                          <p:cTn id="16" fill="hold">
                            <p:stCondLst>
                              <p:cond delay="6000"/>
                            </p:stCondLst>
                            <p:childTnLst>
                              <p:par>
                                <p:cTn id="17" presetID="1" presetClass="entr" presetSubtype="0" fill="hold" nodeType="afterEffect">
                                  <p:stCondLst>
                                    <p:cond delay="2000"/>
                                  </p:stCondLst>
                                  <p:childTnLst>
                                    <p:set>
                                      <p:cBhvr>
                                        <p:cTn id="18" dur="1" fill="hold">
                                          <p:stCondLst>
                                            <p:cond delay="0"/>
                                          </p:stCondLst>
                                        </p:cTn>
                                        <p:tgtEl>
                                          <p:spTgt spid="283657"/>
                                        </p:tgtEl>
                                        <p:attrNameLst>
                                          <p:attrName>style.visibility</p:attrName>
                                        </p:attrNameLst>
                                      </p:cBhvr>
                                      <p:to>
                                        <p:strVal val="visible"/>
                                      </p:to>
                                    </p:set>
                                  </p:childTnLst>
                                </p:cTn>
                              </p:par>
                            </p:childTnLst>
                          </p:cTn>
                        </p:par>
                        <p:par>
                          <p:cTn id="19" fill="hold">
                            <p:stCondLst>
                              <p:cond delay="8000"/>
                            </p:stCondLst>
                            <p:childTnLst>
                              <p:par>
                                <p:cTn id="20" presetID="1" presetClass="entr" presetSubtype="0" fill="hold" nodeType="afterEffect">
                                  <p:stCondLst>
                                    <p:cond delay="2000"/>
                                  </p:stCondLst>
                                  <p:childTnLst>
                                    <p:set>
                                      <p:cBhvr>
                                        <p:cTn id="21" dur="1" fill="hold">
                                          <p:stCondLst>
                                            <p:cond delay="0"/>
                                          </p:stCondLst>
                                        </p:cTn>
                                        <p:tgtEl>
                                          <p:spTgt spid="2836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3" name="Rectangle 5"/>
          <p:cNvSpPr>
            <a:spLocks noChangeArrowheads="1"/>
          </p:cNvSpPr>
          <p:nvPr/>
        </p:nvSpPr>
        <p:spPr bwMode="auto">
          <a:xfrm>
            <a:off x="2888920" y="738868"/>
            <a:ext cx="3298124" cy="508041"/>
          </a:xfrm>
          <a:prstGeom prst="rect">
            <a:avLst/>
          </a:prstGeom>
          <a:noFill/>
          <a:ln w="9525">
            <a:noFill/>
            <a:miter lim="800000"/>
            <a:headEnd/>
            <a:tailEnd/>
          </a:ln>
        </p:spPr>
        <p:txBody>
          <a:bodyPr/>
          <a:lstStyle/>
          <a:p>
            <a:pPr marL="533400" indent="-533400">
              <a:spcBef>
                <a:spcPct val="20000"/>
              </a:spcBef>
              <a:spcAft>
                <a:spcPct val="20000"/>
              </a:spcAft>
              <a:buClr>
                <a:schemeClr val="bg1"/>
              </a:buClr>
            </a:pPr>
            <a:r>
              <a:rPr lang="en-GB" sz="2400" dirty="0" smtClean="0">
                <a:solidFill>
                  <a:srgbClr val="00FFFF"/>
                </a:solidFill>
                <a:latin typeface="Verdana" pitchFamily="34" charset="0"/>
              </a:rPr>
              <a:t>General Strength</a:t>
            </a:r>
          </a:p>
        </p:txBody>
      </p:sp>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rPr>
              <a:t>Physical Developments</a:t>
            </a:r>
            <a:endParaRPr lang="en-GB" sz="2200" dirty="0">
              <a:solidFill>
                <a:srgbClr val="0168AC"/>
              </a:solidFill>
              <a:latin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a:off x="5500688" y="6643688"/>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rPr>
              <a:t>Pascal Colmaire – Development &amp; Education Director of WA</a:t>
            </a:r>
            <a:endParaRPr lang="en-GB" sz="800" dirty="0">
              <a:solidFill>
                <a:schemeClr val="bg1"/>
              </a:solidFill>
              <a:latin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US" dirty="0">
              <a:solidFill>
                <a:srgbClr val="FFFF00"/>
              </a:solidFill>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US" dirty="0"/>
          </a:p>
        </p:txBody>
      </p:sp>
      <p:sp>
        <p:nvSpPr>
          <p:cNvPr id="68635" name="AutoShape 27" descr="data:image/jpg;base64,/9j/4AAQSkZJRgABAQAAAQABAAD/2wBDAAkGBwgHBgkIBwgKCgkLDRYPDQwMDRsUFRAWIB0iIiAdHx8kKDQsJCYxJx8fLT0tMTU3Ojo6Iys/RD84QzQ5Ojf/2wBDAQoKCg0MDRoPDxo3JR8lNzc3Nzc3Nzc3Nzc3Nzc3Nzc3Nzc3Nzc3Nzc3Nzc3Nzc3Nzc3Nzc3Nzc3Nzc3Nzc3Nzf/wAARCABYAGsDASIAAhEBAxEB/8QAGwAAAwEBAQEBAAAAAAAAAAAAAAUGBAMCAQf/xAA1EAACAgEEAQIFAQYFBQAAAAABAgMEEQAFEiExE0EGFDJRYSIVQnGBkaEWI1JisVNygoOS/8QAFAEBAAAAAAAAAAAAAAAAAAAAAP/EABQRAQAAAAAAAAAAAAAAAAAAAAD/2gAMAwEAAhEDEQA/AP06H1t+iaWKworkdNHPIArdEAcGUn2JYnvOAMHOtWyX7T2LFDcYvTs18MhDcvViJIVyfvkEH8/0HFK8mx7jasJGX220VdwgLNXkGQTxAyUPR6+k56wesu6y19wtVLcLv6PEJHJFLJEbRcg8EKleQ4qWz2B/XQU5YZx7/bX0HOvz+ltlSpct3pdpjt0o7Mtad3hEkkaqxYSgkFmA5sjeThQf3SNPUqRtHBd+F7pWB34sleQSQOM45BT10fPErkZ7yBoKTRpbtm4STSvUvRrBdiyWjBysi56dCfKnI/IPR9iWXnQGjRo0Bo0ayblcFKv6gjeWRmCRQx45SOfCjPX8z0ACT0NBr0j3OS1e3VNsqH0okjEtmY58EkBAPc9E+R4HkZBUS73usm6QxTWIqtV7UlZRTT13kZYyzAFl7IOR0vXBv5bKxbbKsm6JYjsmV2FmS1N6RwGwvZUAcQMceI7J8e4bRAu27nSgqlQlguGjK9hVXOQR+Qo7+/WnWp3YLp3PeNxmsK0ViqUgSu37kbKH5Zx2WyM/bgB5BzRaCY+L79l/R2fb8LPaIEkzD9EakNxU+/8AmFSvXgcjkHGedKtuMarFV2kV53cySWrUqvHExzlo41PkgkYAT8/c+94iWzu01NCBYmFaaB27VHiaR15YOcZjwcf6jrbtvxFVv2DBHxR4o+VgPIAYjnjx/PY89DBBBOdBv2vb4dtpiCDkcszySNjlK7HLO2Pckk/8YHWldqKXbNw47XMkCTxzWHgeLmhdSmWUAgqTyOe8E94ySS/VgwyDkaSfEcnys1W3w5kJNCELY5lkyFH5JQAfx0HD0za/w5PMzPYDmYsv6RloW5HB7Ay2MZ6yPsNUQ8aS7ZFLHukNaV+Xye3RqSB0zOSCc/8Aq/vp3oDRo0aA1LbldeT4gsqrsBRoylCBkRylQxc+2QpUDz9TfnVO5AQknAHk/bUbcI+QErxRGXdQPWMpwQszKAAfGFjTsf7c+5yDyPZak+yVaM0bKIkR1dG4yRyDvmGH72cnPvk5zk6xps+7xNMP2hSsCXjyks02ZiQMZIDhM49wozgZ8aokYMOQ8Hsa8WZlgrySuyosalmZzhVAGcn8aCS23ZDtu7XI9vmb52GpDIjyHCzlnlLhwOsMw9h+nIxgDBqaNsXacNmIFUlQMFcYK59j+RqW26xcktftS+sdefc6/o0HlTiYCAWRCMkjnktg9/owe8AZb1+9stuXb6HMVozyQBSwHL9RAJ/LHQPr6Sn4hhsV4nkNaAGREYDmHZgPP+nDHHWc/jBltwgiq3qCRCzI873IUgrcTI4SYkElgcKoZux2MkDPIjVdbtx7dudq1ZbjXFD1GP2ETMW/tINLdq2xLe6Ga2iloKx+knKSTyGV8N0RgBOxjz+NB22uxuUSCKGAWRGOBUuIViHsMFAT/HA8dAaxfEd+8u40mkgCVa5adm+XeUqQGHIADJxnHgY5Z9hqtHCCL9bnio+qRv8AknRKkc8LIcMjqVOPsejoF2wJalSS/fiMViyFHpEj/LRR0OjjOSx/8tNtLfhty+w7eWZncV0V2byWUAE/1B0y0Bo0aNAt+I5lh2O8S4VmgZEy3HLsMKAfuSQBqQ3azDc32vXpKbEW0SZnBYyFyqMoDBcsMGQgdHkc9EDTX4g4370iyNOsdGREjjgIDyTOAwOSDgAYxgZJJ9ujk2Sl6W8K0d+zKtyuSryhWaOSN+TK/wCkBsmYsDgEYbvsYCl/aEqQNM9R8BQQqcuRJ6xhlXH8T/bU/vm7V95H7GXbbEs8ki5V2iAwOJfGX7PAnGOtU7NZhpFiqT2UTOFBjDsB7fVj++pbd9lvpK++PuT1mRkmmgQF1RVwDxY4OAAWxjBOcjBIIMmsNFfjluR87axn5TbaxDMinoux6APtk4UdgEk98bHwmNyma5uNydLUvbpXcCNfYAZGTgADPv5wM4082/b4aYkZWkkmlblLNK2Xc+2T4wPYAAD2GteNBD/Ecq7uXD3YqcUkE9aJHrPMzo5CmRgCuBmM4HfXZ6yB0+HY93hv7n8jHVWNJkjmrWZJDhxEn6o5Mt+ggggEdfjsa2Wvh+eK2WrxCxBg+nmwY2jBbnxOVIZQ3YPkeMHA1n2dLO371eeyRNI/AzCI4hh/y/oUnHhVh7bzkkY7ADP8R/tee3A1lKXp0WF2aOJpJAIlyP1KQAWILY/Kk+VGn+N9eNYoztsK+BMpdyB9wpAGf4k/z8a+bAjTybjcly5mn9MMwHaxqFIHX0h/Ux98599T4sX4PhiztRYRPWgkiSaNiGRYVAYY7PIgBl+6uD7dhTfC6lNgogu0mYsh2IJcE5DHHWSDnrrvTXXKr6Xy8Xy4QQ8B6fADjxx1j8Y110Bo0aNAtv7X68z2a8whneMRyB4xJHKoPQdD5xk+CD35x1pLTpb1Fu1uWO1t0vo4jjgeq0SpGyqxKlWOMsDnIb6R41WaQ27T1/iRhEjyA14VdFBOeTyAHodYI8nAwT3oFW7XtxrbnWkfZ9slkhQ2J2S05aMEhA3IxDH1Mf8AtVvtrX8QSb1b2K8hr1dvj9By8z2DI6gKScKFA9vJb+R8a3bOguruU1hEcWJjESDkMiqEKg/YN6g/qffSe3PZm+Hr21TgPPUqOJWY8mlKL1hPJzhSQfIcYznoLBCSoJGM+x9tetcqs8VqtHYruskMqh0dfDKewdddB8PjU4sdc7buN6xM0cT23lnJOcrFIVAH8Qij+eNUbde+ozZKTNW2CvJLZIl5XpY5GypK4OfvkvIjYOR56HWApdirtV2ShXdODRVo0Zf9JCgY1gq1Kr75ucdiFfWd47CN45IY1QHP3BRx+A32bt6BgY0n3eBf2vtUjPKFkM1YiORkP6k556I/6WP56Dt8NsG2Onj6Vj4r1joHA69uhpnpN8KhIttashkzXsTRuHBBB9RjjvyMMMH7Y050Bo0aNAaSSVRb3fcVNmaMtXjiIjbGFPLsddH6sH2ydO9TG+IEsb1MrOsgowlDHKynlmVRniRkZI6OgY/CyLHsVZY1VYgG9JUGFWPk3AD8cca8PBFHvswsRq0d6FRGxH76Bgy58jKkED8NpnUgjq1oq0KhYoUVEUewAwB/Qax7/Wextkphz8xDieHz26HkB0R0cYP4J0Hn4fcfLWIDgPXtzxlR+6C5ZR/8Mv8AXTTSLa7EUO5NHGgSvfjWzWfP1niA4P8AuxxPvkE/Y6e6BF8SWxG9SlYV0p2i4nmVwvSgH08kjHLvv7KR75HnY+W5bg278PRrJGa1WIDHJMqS59vK4AHWBnJyMGjQP9LfiCnLc28/KkC3AwnrE4x6iHIB/B7U/hjo0aBXT3MS77W+WgkjazGwuQt9UZUfpZh5GMFckDOV846pgc6NGgNGjRoPh8ahq9tN6r/J1jJ85uc6y23aI4giXyFyO8BAoPYDNy98aNGgutfCMjRo0EtuVC/FWbbYakluryDVZ1kUPWIAK9sw+kg4bvAwP1eDRwer6EfrFfV4jnwzjljvH4zo0aD/2Q==">
            <a:hlinkClick r:id="rId5"/>
          </p:cNvPr>
          <p:cNvSpPr>
            <a:spLocks noChangeAspect="1" noChangeArrowheads="1"/>
          </p:cNvSpPr>
          <p:nvPr/>
        </p:nvSpPr>
        <p:spPr bwMode="auto">
          <a:xfrm>
            <a:off x="74613" y="-395288"/>
            <a:ext cx="1019175" cy="838201"/>
          </a:xfrm>
          <a:prstGeom prst="rect">
            <a:avLst/>
          </a:prstGeom>
          <a:noFill/>
        </p:spPr>
        <p:txBody>
          <a:bodyPr vert="horz" wrap="square" lIns="91440" tIns="45720" rIns="91440" bIns="45720" numCol="1" anchor="t" anchorCtr="0" compatLnSpc="1">
            <a:prstTxWarp prst="textNoShape">
              <a:avLst/>
            </a:prstTxWarp>
          </a:bodyPr>
          <a:lstStyle/>
          <a:p>
            <a:endParaRPr lang="fr-CH" dirty="0"/>
          </a:p>
        </p:txBody>
      </p:sp>
      <p:pic>
        <p:nvPicPr>
          <p:cNvPr id="286730" name="Picture 10" descr="Musculation : EPAULES - Exercice : les élévations latérales avec buste plié"/>
          <p:cNvPicPr>
            <a:picLocks noChangeAspect="1" noChangeArrowheads="1"/>
          </p:cNvPicPr>
          <p:nvPr/>
        </p:nvPicPr>
        <p:blipFill>
          <a:blip r:embed="rId6" cstate="print"/>
          <a:srcRect/>
          <a:stretch>
            <a:fillRect/>
          </a:stretch>
        </p:blipFill>
        <p:spPr bwMode="auto">
          <a:xfrm>
            <a:off x="80019" y="3044521"/>
            <a:ext cx="3048000" cy="1524001"/>
          </a:xfrm>
          <a:prstGeom prst="rect">
            <a:avLst/>
          </a:prstGeom>
          <a:noFill/>
        </p:spPr>
      </p:pic>
      <p:pic>
        <p:nvPicPr>
          <p:cNvPr id="286736" name="Picture 16" descr="Musculation : EPAULES - Exercice : les élévations avant avec haltère"/>
          <p:cNvPicPr>
            <a:picLocks noChangeAspect="1" noChangeArrowheads="1"/>
          </p:cNvPicPr>
          <p:nvPr/>
        </p:nvPicPr>
        <p:blipFill>
          <a:blip r:embed="rId7" cstate="print"/>
          <a:srcRect/>
          <a:stretch>
            <a:fillRect/>
          </a:stretch>
        </p:blipFill>
        <p:spPr bwMode="auto">
          <a:xfrm>
            <a:off x="3155725" y="1183100"/>
            <a:ext cx="2095500" cy="2286001"/>
          </a:xfrm>
          <a:prstGeom prst="rect">
            <a:avLst/>
          </a:prstGeom>
          <a:noFill/>
        </p:spPr>
      </p:pic>
      <p:pic>
        <p:nvPicPr>
          <p:cNvPr id="286738" name="Picture 18" descr="Musculation : EPAULES - Exercice : le tirage menton avec la grande barre"/>
          <p:cNvPicPr>
            <a:picLocks noChangeAspect="1" noChangeArrowheads="1"/>
          </p:cNvPicPr>
          <p:nvPr/>
        </p:nvPicPr>
        <p:blipFill>
          <a:blip r:embed="rId8" cstate="print"/>
          <a:srcRect/>
          <a:stretch>
            <a:fillRect/>
          </a:stretch>
        </p:blipFill>
        <p:spPr bwMode="auto">
          <a:xfrm>
            <a:off x="163142" y="4845874"/>
            <a:ext cx="2667000" cy="2000251"/>
          </a:xfrm>
          <a:prstGeom prst="rect">
            <a:avLst/>
          </a:prstGeom>
          <a:noFill/>
        </p:spPr>
      </p:pic>
      <p:pic>
        <p:nvPicPr>
          <p:cNvPr id="286740" name="Picture 20" descr="Musculation : EPAULES - Exercice : le développé nuque avec la grande barre"/>
          <p:cNvPicPr>
            <a:picLocks noChangeAspect="1" noChangeArrowheads="1"/>
          </p:cNvPicPr>
          <p:nvPr/>
        </p:nvPicPr>
        <p:blipFill>
          <a:blip r:embed="rId9" cstate="print"/>
          <a:srcRect/>
          <a:stretch>
            <a:fillRect/>
          </a:stretch>
        </p:blipFill>
        <p:spPr bwMode="auto">
          <a:xfrm>
            <a:off x="5851422" y="3760044"/>
            <a:ext cx="3143250" cy="2286001"/>
          </a:xfrm>
          <a:prstGeom prst="rect">
            <a:avLst/>
          </a:prstGeom>
          <a:noFill/>
        </p:spPr>
      </p:pic>
      <p:sp>
        <p:nvSpPr>
          <p:cNvPr id="23" name="TextBox 22"/>
          <p:cNvSpPr txBox="1"/>
          <p:nvPr/>
        </p:nvSpPr>
        <p:spPr>
          <a:xfrm>
            <a:off x="6792686" y="5878286"/>
            <a:ext cx="1615044" cy="369332"/>
          </a:xfrm>
          <a:prstGeom prst="rect">
            <a:avLst/>
          </a:prstGeom>
          <a:noFill/>
        </p:spPr>
        <p:txBody>
          <a:bodyPr wrap="square" rtlCol="0">
            <a:spAutoFit/>
          </a:bodyPr>
          <a:lstStyle/>
          <a:p>
            <a:r>
              <a:rPr lang="fr-CH" dirty="0" smtClean="0">
                <a:solidFill>
                  <a:srgbClr val="FF0000"/>
                </a:solidFill>
              </a:rPr>
              <a:t>Standing up</a:t>
            </a:r>
            <a:endParaRPr lang="fr-CH" dirty="0">
              <a:solidFill>
                <a:srgbClr val="FF0000"/>
              </a:solidFill>
            </a:endParaRPr>
          </a:p>
        </p:txBody>
      </p:sp>
      <p:pic>
        <p:nvPicPr>
          <p:cNvPr id="286742" name="Picture 22" descr="Musculation : EPAULES - Exercice : les élévations latérales avec haltère"/>
          <p:cNvPicPr>
            <a:picLocks noChangeAspect="1" noChangeArrowheads="1"/>
          </p:cNvPicPr>
          <p:nvPr/>
        </p:nvPicPr>
        <p:blipFill>
          <a:blip r:embed="rId10" cstate="print"/>
          <a:srcRect/>
          <a:stretch>
            <a:fillRect/>
          </a:stretch>
        </p:blipFill>
        <p:spPr bwMode="auto">
          <a:xfrm>
            <a:off x="198768" y="880237"/>
            <a:ext cx="2476500" cy="2000251"/>
          </a:xfrm>
          <a:prstGeom prst="rect">
            <a:avLst/>
          </a:prstGeom>
          <a:noFill/>
        </p:spPr>
      </p:pic>
      <p:pic>
        <p:nvPicPr>
          <p:cNvPr id="286744" name="Picture 24" descr="Musculation : EPAULES - Exercice : le développé avant avec la barre"/>
          <p:cNvPicPr>
            <a:picLocks noChangeAspect="1" noChangeArrowheads="1"/>
          </p:cNvPicPr>
          <p:nvPr/>
        </p:nvPicPr>
        <p:blipFill>
          <a:blip r:embed="rId11" cstate="print"/>
          <a:srcRect/>
          <a:stretch>
            <a:fillRect/>
          </a:stretch>
        </p:blipFill>
        <p:spPr bwMode="auto">
          <a:xfrm>
            <a:off x="6017677" y="1070325"/>
            <a:ext cx="2952750" cy="2571751"/>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3" name="Rectangle 5"/>
          <p:cNvSpPr>
            <a:spLocks noChangeArrowheads="1"/>
          </p:cNvSpPr>
          <p:nvPr/>
        </p:nvSpPr>
        <p:spPr bwMode="auto">
          <a:xfrm>
            <a:off x="323850" y="1000125"/>
            <a:ext cx="8496300" cy="5643563"/>
          </a:xfrm>
          <a:prstGeom prst="rect">
            <a:avLst/>
          </a:prstGeom>
          <a:noFill/>
          <a:ln w="9525">
            <a:noFill/>
            <a:miter lim="800000"/>
            <a:headEnd/>
            <a:tailEnd/>
          </a:ln>
        </p:spPr>
        <p:txBody>
          <a:bodyPr/>
          <a:lstStyle/>
          <a:p>
            <a:pPr marL="533400" indent="-533400" algn="ctr">
              <a:spcBef>
                <a:spcPct val="20000"/>
              </a:spcBef>
              <a:spcAft>
                <a:spcPct val="20000"/>
              </a:spcAft>
              <a:buClr>
                <a:schemeClr val="bg1"/>
              </a:buClr>
            </a:pPr>
            <a:r>
              <a:rPr lang="en-GB" sz="2400" dirty="0" smtClean="0">
                <a:solidFill>
                  <a:srgbClr val="00FFFF"/>
                </a:solidFill>
                <a:latin typeface="Verdana" pitchFamily="34" charset="0"/>
              </a:rPr>
              <a:t>Content of the physical program</a:t>
            </a:r>
          </a:p>
          <a:p>
            <a:pPr marL="533400" indent="-533400">
              <a:spcBef>
                <a:spcPct val="20000"/>
              </a:spcBef>
              <a:spcAft>
                <a:spcPct val="20000"/>
              </a:spcAft>
              <a:buClr>
                <a:schemeClr val="bg1"/>
              </a:buClr>
              <a:buFont typeface="Wingdings" pitchFamily="2" charset="2"/>
              <a:buAutoNum type="arabicPeriod"/>
            </a:pPr>
            <a:endParaRPr lang="en-GB" sz="2200" dirty="0" smtClean="0">
              <a:solidFill>
                <a:srgbClr val="00FFFF"/>
              </a:solidFill>
              <a:latin typeface="Verdana" pitchFamily="34" charset="0"/>
            </a:endParaRPr>
          </a:p>
          <a:p>
            <a:pPr marL="533400" indent="-533400">
              <a:spcBef>
                <a:spcPct val="20000"/>
              </a:spcBef>
              <a:spcAft>
                <a:spcPct val="20000"/>
              </a:spcAft>
              <a:buClr>
                <a:schemeClr val="bg1"/>
              </a:buClr>
              <a:buFont typeface="Wingdings" pitchFamily="2" charset="2"/>
              <a:buChar char="§"/>
            </a:pPr>
            <a:r>
              <a:rPr lang="en-GB" sz="2200" dirty="0" smtClean="0">
                <a:solidFill>
                  <a:srgbClr val="FFFF00"/>
                </a:solidFill>
                <a:latin typeface="Verdana" pitchFamily="34" charset="0"/>
              </a:rPr>
              <a:t>Cardiac frequency</a:t>
            </a:r>
          </a:p>
          <a:p>
            <a:pPr marL="533400" indent="-533400">
              <a:spcBef>
                <a:spcPct val="20000"/>
              </a:spcBef>
              <a:spcAft>
                <a:spcPct val="20000"/>
              </a:spcAft>
              <a:buClr>
                <a:schemeClr val="bg1"/>
              </a:buClr>
              <a:buFont typeface="Wingdings" pitchFamily="2" charset="2"/>
              <a:buChar char="§"/>
            </a:pPr>
            <a:r>
              <a:rPr lang="en-GB" sz="2200" dirty="0" smtClean="0">
                <a:solidFill>
                  <a:srgbClr val="FFFF00"/>
                </a:solidFill>
                <a:latin typeface="Verdana" pitchFamily="34" charset="0"/>
              </a:rPr>
              <a:t>Strength: firm trunk</a:t>
            </a:r>
          </a:p>
          <a:p>
            <a:pPr marL="533400" indent="-533400">
              <a:spcBef>
                <a:spcPct val="20000"/>
              </a:spcBef>
              <a:spcAft>
                <a:spcPct val="20000"/>
              </a:spcAft>
              <a:buClr>
                <a:schemeClr val="bg1"/>
              </a:buClr>
              <a:buFont typeface="Wingdings" pitchFamily="2" charset="2"/>
              <a:buChar char="§"/>
            </a:pPr>
            <a:r>
              <a:rPr lang="en-GB" sz="2200" dirty="0" smtClean="0">
                <a:solidFill>
                  <a:srgbClr val="FFFF00"/>
                </a:solidFill>
                <a:latin typeface="Verdana" pitchFamily="34" charset="0"/>
              </a:rPr>
              <a:t>Yoga or equivalent</a:t>
            </a:r>
          </a:p>
          <a:p>
            <a:pPr marL="533400" indent="-533400">
              <a:spcBef>
                <a:spcPct val="20000"/>
              </a:spcBef>
              <a:spcAft>
                <a:spcPct val="20000"/>
              </a:spcAft>
              <a:buClr>
                <a:schemeClr val="bg1"/>
              </a:buClr>
              <a:buFont typeface="Wingdings" pitchFamily="2" charset="2"/>
              <a:buChar char="§"/>
            </a:pPr>
            <a:r>
              <a:rPr lang="en-GB" sz="2200" dirty="0" smtClean="0">
                <a:solidFill>
                  <a:srgbClr val="FFFF00"/>
                </a:solidFill>
                <a:latin typeface="Verdana" pitchFamily="34" charset="0"/>
              </a:rPr>
              <a:t>Strength: Various types</a:t>
            </a:r>
          </a:p>
          <a:p>
            <a:pPr marL="533400" indent="-533400">
              <a:spcBef>
                <a:spcPct val="20000"/>
              </a:spcBef>
              <a:spcAft>
                <a:spcPct val="20000"/>
              </a:spcAft>
              <a:buClr>
                <a:schemeClr val="bg1"/>
              </a:buClr>
              <a:buFont typeface="Wingdings" pitchFamily="2" charset="2"/>
              <a:buChar char="§"/>
            </a:pPr>
            <a:r>
              <a:rPr lang="en-GB" sz="2200" dirty="0" smtClean="0">
                <a:solidFill>
                  <a:srgbClr val="FFFF00"/>
                </a:solidFill>
                <a:latin typeface="Verdana" pitchFamily="34" charset="0"/>
              </a:rPr>
              <a:t>Strength: Specific</a:t>
            </a:r>
          </a:p>
          <a:p>
            <a:pPr marL="533400" indent="-533400">
              <a:spcBef>
                <a:spcPct val="20000"/>
              </a:spcBef>
              <a:spcAft>
                <a:spcPct val="20000"/>
              </a:spcAft>
              <a:buClr>
                <a:schemeClr val="bg1"/>
              </a:buClr>
              <a:buFont typeface="Wingdings" pitchFamily="2" charset="2"/>
              <a:buChar char="§"/>
            </a:pPr>
            <a:r>
              <a:rPr lang="en-GB" sz="2200" dirty="0" smtClean="0">
                <a:solidFill>
                  <a:srgbClr val="FFFF00"/>
                </a:solidFill>
                <a:latin typeface="Verdana" pitchFamily="34" charset="0"/>
              </a:rPr>
              <a:t>Stretching</a:t>
            </a:r>
          </a:p>
          <a:p>
            <a:pPr marL="533400" indent="-533400">
              <a:spcBef>
                <a:spcPct val="20000"/>
              </a:spcBef>
              <a:spcAft>
                <a:spcPct val="20000"/>
              </a:spcAft>
              <a:buClr>
                <a:schemeClr val="bg1"/>
              </a:buClr>
              <a:buFont typeface="Wingdings" pitchFamily="2" charset="2"/>
              <a:buChar char="§"/>
            </a:pPr>
            <a:r>
              <a:rPr lang="en-GB" sz="2200" dirty="0" smtClean="0">
                <a:solidFill>
                  <a:srgbClr val="FFFF00"/>
                </a:solidFill>
                <a:latin typeface="Verdana" pitchFamily="34" charset="0"/>
              </a:rPr>
              <a:t>Body Balance: General</a:t>
            </a:r>
          </a:p>
          <a:p>
            <a:pPr marL="533400" indent="-533400">
              <a:spcBef>
                <a:spcPct val="20000"/>
              </a:spcBef>
              <a:spcAft>
                <a:spcPct val="20000"/>
              </a:spcAft>
              <a:buClr>
                <a:schemeClr val="bg1"/>
              </a:buClr>
              <a:buFont typeface="Wingdings" pitchFamily="2" charset="2"/>
              <a:buChar char="§"/>
            </a:pPr>
            <a:r>
              <a:rPr lang="en-GB" sz="2200" dirty="0" smtClean="0">
                <a:solidFill>
                  <a:srgbClr val="FFFF00"/>
                </a:solidFill>
                <a:latin typeface="Verdana" pitchFamily="34" charset="0"/>
              </a:rPr>
              <a:t>Body Balance: Specific</a:t>
            </a:r>
          </a:p>
          <a:p>
            <a:pPr marL="533400" indent="-533400">
              <a:spcBef>
                <a:spcPct val="20000"/>
              </a:spcBef>
              <a:spcAft>
                <a:spcPct val="20000"/>
              </a:spcAft>
              <a:buClr>
                <a:schemeClr val="bg1"/>
              </a:buClr>
              <a:buFont typeface="Wingdings" pitchFamily="2" charset="2"/>
              <a:buChar char="§"/>
            </a:pPr>
            <a:r>
              <a:rPr lang="en-GB" sz="2200" dirty="0" smtClean="0">
                <a:solidFill>
                  <a:srgbClr val="FFFF00"/>
                </a:solidFill>
                <a:latin typeface="Verdana" pitchFamily="34" charset="0"/>
              </a:rPr>
              <a:t>Cardio: various sources of energy</a:t>
            </a:r>
            <a:endParaRPr lang="en-GB" sz="2200" dirty="0">
              <a:solidFill>
                <a:srgbClr val="FFFF00"/>
              </a:solidFill>
              <a:latin typeface="Verdana" pitchFamily="34" charset="0"/>
            </a:endParaRPr>
          </a:p>
        </p:txBody>
      </p:sp>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rPr>
              <a:t>Physical Developments</a:t>
            </a:r>
            <a:endParaRPr lang="en-GB" sz="2200" dirty="0">
              <a:solidFill>
                <a:srgbClr val="0168AC"/>
              </a:solidFill>
              <a:latin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a:off x="5500688" y="6643688"/>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rPr>
              <a:t>Pascal Colmaire – Development &amp; Education Director of WA</a:t>
            </a:r>
            <a:endParaRPr lang="en-GB" sz="800" dirty="0">
              <a:solidFill>
                <a:schemeClr val="bg1"/>
              </a:solidFill>
              <a:latin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US" dirty="0">
              <a:solidFill>
                <a:srgbClr val="FFFF00"/>
              </a:solidFill>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6613">
                                            <p:txEl>
                                              <p:pRg st="2" end="2"/>
                                            </p:txEl>
                                          </p:spTgt>
                                        </p:tgtEl>
                                        <p:attrNameLst>
                                          <p:attrName>style.visibility</p:attrName>
                                        </p:attrNameLst>
                                      </p:cBhvr>
                                      <p:to>
                                        <p:strVal val="visible"/>
                                      </p:to>
                                    </p:set>
                                    <p:anim calcmode="lin" valueType="num">
                                      <p:cBhvr additive="base">
                                        <p:cTn id="7" dur="500" fill="hold"/>
                                        <p:tgtEl>
                                          <p:spTgt spid="19661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66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6613">
                                            <p:txEl>
                                              <p:pRg st="3" end="3"/>
                                            </p:txEl>
                                          </p:spTgt>
                                        </p:tgtEl>
                                        <p:attrNameLst>
                                          <p:attrName>style.visibility</p:attrName>
                                        </p:attrNameLst>
                                      </p:cBhvr>
                                      <p:to>
                                        <p:strVal val="visible"/>
                                      </p:to>
                                    </p:set>
                                    <p:anim calcmode="lin" valueType="num">
                                      <p:cBhvr additive="base">
                                        <p:cTn id="13" dur="500" fill="hold"/>
                                        <p:tgtEl>
                                          <p:spTgt spid="19661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66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6613">
                                            <p:txEl>
                                              <p:pRg st="4" end="4"/>
                                            </p:txEl>
                                          </p:spTgt>
                                        </p:tgtEl>
                                        <p:attrNameLst>
                                          <p:attrName>style.visibility</p:attrName>
                                        </p:attrNameLst>
                                      </p:cBhvr>
                                      <p:to>
                                        <p:strVal val="visible"/>
                                      </p:to>
                                    </p:set>
                                    <p:anim calcmode="lin" valueType="num">
                                      <p:cBhvr additive="base">
                                        <p:cTn id="19" dur="500" fill="hold"/>
                                        <p:tgtEl>
                                          <p:spTgt spid="19661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66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6613">
                                            <p:txEl>
                                              <p:pRg st="5" end="5"/>
                                            </p:txEl>
                                          </p:spTgt>
                                        </p:tgtEl>
                                        <p:attrNameLst>
                                          <p:attrName>style.visibility</p:attrName>
                                        </p:attrNameLst>
                                      </p:cBhvr>
                                      <p:to>
                                        <p:strVal val="visible"/>
                                      </p:to>
                                    </p:set>
                                    <p:anim calcmode="lin" valueType="num">
                                      <p:cBhvr additive="base">
                                        <p:cTn id="25" dur="500" fill="hold"/>
                                        <p:tgtEl>
                                          <p:spTgt spid="19661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661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6613">
                                            <p:txEl>
                                              <p:pRg st="6" end="6"/>
                                            </p:txEl>
                                          </p:spTgt>
                                        </p:tgtEl>
                                        <p:attrNameLst>
                                          <p:attrName>style.visibility</p:attrName>
                                        </p:attrNameLst>
                                      </p:cBhvr>
                                      <p:to>
                                        <p:strVal val="visible"/>
                                      </p:to>
                                    </p:set>
                                    <p:anim calcmode="lin" valueType="num">
                                      <p:cBhvr additive="base">
                                        <p:cTn id="31" dur="500" fill="hold"/>
                                        <p:tgtEl>
                                          <p:spTgt spid="19661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661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6613">
                                            <p:txEl>
                                              <p:pRg st="7" end="7"/>
                                            </p:txEl>
                                          </p:spTgt>
                                        </p:tgtEl>
                                        <p:attrNameLst>
                                          <p:attrName>style.visibility</p:attrName>
                                        </p:attrNameLst>
                                      </p:cBhvr>
                                      <p:to>
                                        <p:strVal val="visible"/>
                                      </p:to>
                                    </p:set>
                                    <p:anim calcmode="lin" valueType="num">
                                      <p:cBhvr additive="base">
                                        <p:cTn id="37" dur="500" fill="hold"/>
                                        <p:tgtEl>
                                          <p:spTgt spid="19661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661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96613">
                                            <p:txEl>
                                              <p:pRg st="8" end="8"/>
                                            </p:txEl>
                                          </p:spTgt>
                                        </p:tgtEl>
                                        <p:attrNameLst>
                                          <p:attrName>style.visibility</p:attrName>
                                        </p:attrNameLst>
                                      </p:cBhvr>
                                      <p:to>
                                        <p:strVal val="visible"/>
                                      </p:to>
                                    </p:set>
                                    <p:anim calcmode="lin" valueType="num">
                                      <p:cBhvr additive="base">
                                        <p:cTn id="43" dur="500" fill="hold"/>
                                        <p:tgtEl>
                                          <p:spTgt spid="19661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9661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96613">
                                            <p:txEl>
                                              <p:pRg st="9" end="9"/>
                                            </p:txEl>
                                          </p:spTgt>
                                        </p:tgtEl>
                                        <p:attrNameLst>
                                          <p:attrName>style.visibility</p:attrName>
                                        </p:attrNameLst>
                                      </p:cBhvr>
                                      <p:to>
                                        <p:strVal val="visible"/>
                                      </p:to>
                                    </p:set>
                                    <p:anim calcmode="lin" valueType="num">
                                      <p:cBhvr additive="base">
                                        <p:cTn id="49" dur="500" fill="hold"/>
                                        <p:tgtEl>
                                          <p:spTgt spid="19661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9661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96613">
                                            <p:txEl>
                                              <p:pRg st="10" end="10"/>
                                            </p:txEl>
                                          </p:spTgt>
                                        </p:tgtEl>
                                        <p:attrNameLst>
                                          <p:attrName>style.visibility</p:attrName>
                                        </p:attrNameLst>
                                      </p:cBhvr>
                                      <p:to>
                                        <p:strVal val="visible"/>
                                      </p:to>
                                    </p:set>
                                    <p:anim calcmode="lin" valueType="num">
                                      <p:cBhvr additive="base">
                                        <p:cTn id="55" dur="500" fill="hold"/>
                                        <p:tgtEl>
                                          <p:spTgt spid="19661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9661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3" name="Rectangle 5"/>
          <p:cNvSpPr>
            <a:spLocks noChangeArrowheads="1"/>
          </p:cNvSpPr>
          <p:nvPr/>
        </p:nvSpPr>
        <p:spPr bwMode="auto">
          <a:xfrm>
            <a:off x="2888920" y="738868"/>
            <a:ext cx="3298124" cy="508041"/>
          </a:xfrm>
          <a:prstGeom prst="rect">
            <a:avLst/>
          </a:prstGeom>
          <a:noFill/>
          <a:ln w="9525">
            <a:noFill/>
            <a:miter lim="800000"/>
            <a:headEnd/>
            <a:tailEnd/>
          </a:ln>
        </p:spPr>
        <p:txBody>
          <a:bodyPr/>
          <a:lstStyle/>
          <a:p>
            <a:pPr marL="533400" indent="-533400">
              <a:spcBef>
                <a:spcPct val="20000"/>
              </a:spcBef>
              <a:spcAft>
                <a:spcPct val="20000"/>
              </a:spcAft>
              <a:buClr>
                <a:schemeClr val="bg1"/>
              </a:buClr>
            </a:pPr>
            <a:r>
              <a:rPr lang="en-GB" sz="2400" dirty="0" smtClean="0">
                <a:solidFill>
                  <a:srgbClr val="00FFFF"/>
                </a:solidFill>
                <a:latin typeface="Verdana" pitchFamily="34" charset="0"/>
                <a:ea typeface="Verdana" pitchFamily="34" charset="0"/>
                <a:cs typeface="Verdana" pitchFamily="34" charset="0"/>
              </a:rPr>
              <a:t>General Strength</a:t>
            </a:r>
          </a:p>
        </p:txBody>
      </p:sp>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ea typeface="Verdana" pitchFamily="34" charset="0"/>
                <a:cs typeface="Verdana" pitchFamily="34" charset="0"/>
              </a:rPr>
              <a:t>Physical Developments</a:t>
            </a:r>
            <a:endParaRPr lang="en-GB" sz="2200" dirty="0">
              <a:solidFill>
                <a:srgbClr val="0168AC"/>
              </a:solidFill>
              <a:latin typeface="Verdana" pitchFamily="34" charset="0"/>
              <a:ea typeface="Verdana" pitchFamily="34" charset="0"/>
              <a:cs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a:off x="5500688" y="6643688"/>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ea typeface="Verdana" pitchFamily="34" charset="0"/>
                <a:cs typeface="Verdana" pitchFamily="34" charset="0"/>
              </a:rPr>
              <a:t>Pascal Colmaire – Development &amp; Education Director of WA</a:t>
            </a:r>
            <a:endParaRPr lang="en-GB" sz="800" dirty="0">
              <a:solidFill>
                <a:schemeClr val="bg1"/>
              </a:solidFill>
              <a:latin typeface="Verdana" pitchFamily="34" charset="0"/>
              <a:ea typeface="Verdana" pitchFamily="34" charset="0"/>
              <a:cs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US" dirty="0">
              <a:solidFill>
                <a:srgbClr val="FFFF00"/>
              </a:solidFill>
              <a:latin typeface="Verdana" pitchFamily="34" charset="0"/>
              <a:ea typeface="Verdana" pitchFamily="34" charset="0"/>
              <a:cs typeface="Verdana" pitchFamily="34" charset="0"/>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US" dirty="0">
              <a:latin typeface="Verdana" pitchFamily="34" charset="0"/>
              <a:ea typeface="Verdana" pitchFamily="34" charset="0"/>
              <a:cs typeface="Verdana" pitchFamily="34" charset="0"/>
            </a:endParaRPr>
          </a:p>
        </p:txBody>
      </p:sp>
      <p:sp>
        <p:nvSpPr>
          <p:cNvPr id="68635" name="AutoShape 27" descr="data:image/jpg;base64,/9j/4AAQSkZJRgABAQAAAQABAAD/2wBDAAkGBwgHBgkIBwgKCgkLDRYPDQwMDRsUFRAWIB0iIiAdHx8kKDQsJCYxJx8fLT0tMTU3Ojo6Iys/RD84QzQ5Ojf/2wBDAQoKCg0MDRoPDxo3JR8lNzc3Nzc3Nzc3Nzc3Nzc3Nzc3Nzc3Nzc3Nzc3Nzc3Nzc3Nzc3Nzc3Nzc3Nzc3Nzc3Nzf/wAARCABYAGsDASIAAhEBAxEB/8QAGwAAAwEBAQEBAAAAAAAAAAAAAAUGBAMCAQf/xAA1EAACAgEEAQIFAQYFBQAAAAABAgMEEQAFEiExE0EGFDJRYSIVQnGBkaEWI1JisVNygoOS/8QAFAEBAAAAAAAAAAAAAAAAAAAAAP/EABQRAQAAAAAAAAAAAAAAAAAAAAD/2gAMAwEAAhEDEQA/AP06H1t+iaWKworkdNHPIArdEAcGUn2JYnvOAMHOtWyX7T2LFDcYvTs18MhDcvViJIVyfvkEH8/0HFK8mx7jasJGX220VdwgLNXkGQTxAyUPR6+k56wesu6y19wtVLcLv6PEJHJFLJEbRcg8EKleQ4qWz2B/XQU5YZx7/bX0HOvz+ltlSpct3pdpjt0o7Mtad3hEkkaqxYSgkFmA5sjeThQf3SNPUqRtHBd+F7pWB34sleQSQOM45BT10fPErkZ7yBoKTRpbtm4STSvUvRrBdiyWjBysi56dCfKnI/IPR9iWXnQGjRo0Bo0ayblcFKv6gjeWRmCRQx45SOfCjPX8z0ACT0NBr0j3OS1e3VNsqH0okjEtmY58EkBAPc9E+R4HkZBUS73usm6QxTWIqtV7UlZRTT13kZYyzAFl7IOR0vXBv5bKxbbKsm6JYjsmV2FmS1N6RwGwvZUAcQMceI7J8e4bRAu27nSgqlQlguGjK9hVXOQR+Qo7+/WnWp3YLp3PeNxmsK0ViqUgSu37kbKH5Zx2WyM/bgB5BzRaCY+L79l/R2fb8LPaIEkzD9EakNxU+/8AmFSvXgcjkHGedKtuMarFV2kV53cySWrUqvHExzlo41PkgkYAT8/c+94iWzu01NCBYmFaaB27VHiaR15YOcZjwcf6jrbtvxFVv2DBHxR4o+VgPIAYjnjx/PY89DBBBOdBv2vb4dtpiCDkcszySNjlK7HLO2Pckk/8YHWldqKXbNw47XMkCTxzWHgeLmhdSmWUAgqTyOe8E94ySS/VgwyDkaSfEcnys1W3w5kJNCELY5lkyFH5JQAfx0HD0za/w5PMzPYDmYsv6RloW5HB7Ay2MZ6yPsNUQ8aS7ZFLHukNaV+Xye3RqSB0zOSCc/8Aq/vp3oDRo0aA1LbldeT4gsqrsBRoylCBkRylQxc+2QpUDz9TfnVO5AQknAHk/bUbcI+QErxRGXdQPWMpwQszKAAfGFjTsf7c+5yDyPZak+yVaM0bKIkR1dG4yRyDvmGH72cnPvk5zk6xps+7xNMP2hSsCXjyks02ZiQMZIDhM49wozgZ8aokYMOQ8Hsa8WZlgrySuyosalmZzhVAGcn8aCS23ZDtu7XI9vmb52GpDIjyHCzlnlLhwOsMw9h+nIxgDBqaNsXacNmIFUlQMFcYK59j+RqW26xcktftS+sdefc6/o0HlTiYCAWRCMkjnktg9/owe8AZb1+9stuXb6HMVozyQBSwHL9RAJ/LHQPr6Sn4hhsV4nkNaAGREYDmHZgPP+nDHHWc/jBltwgiq3qCRCzI873IUgrcTI4SYkElgcKoZux2MkDPIjVdbtx7dudq1ZbjXFD1GP2ETMW/tINLdq2xLe6Ga2iloKx+knKSTyGV8N0RgBOxjz+NB22uxuUSCKGAWRGOBUuIViHsMFAT/HA8dAaxfEd+8u40mkgCVa5adm+XeUqQGHIADJxnHgY5Z9hqtHCCL9bnio+qRv8AknRKkc8LIcMjqVOPsejoF2wJalSS/fiMViyFHpEj/LRR0OjjOSx/8tNtLfhty+w7eWZncV0V2byWUAE/1B0y0Bo0aNAt+I5lh2O8S4VmgZEy3HLsMKAfuSQBqQ3azDc32vXpKbEW0SZnBYyFyqMoDBcsMGQgdHkc9EDTX4g4370iyNOsdGREjjgIDyTOAwOSDgAYxgZJJ9ujk2Sl6W8K0d+zKtyuSryhWaOSN+TK/wCkBsmYsDgEYbvsYCl/aEqQNM9R8BQQqcuRJ6xhlXH8T/bU/vm7V95H7GXbbEs8ki5V2iAwOJfGX7PAnGOtU7NZhpFiqT2UTOFBjDsB7fVj++pbd9lvpK++PuT1mRkmmgQF1RVwDxY4OAAWxjBOcjBIIMmsNFfjluR87axn5TbaxDMinoux6APtk4UdgEk98bHwmNyma5uNydLUvbpXcCNfYAZGTgADPv5wM4082/b4aYkZWkkmlblLNK2Xc+2T4wPYAAD2GteNBD/Ecq7uXD3YqcUkE9aJHrPMzo5CmRgCuBmM4HfXZ6yB0+HY93hv7n8jHVWNJkjmrWZJDhxEn6o5Mt+ggggEdfjsa2Wvh+eK2WrxCxBg+nmwY2jBbnxOVIZQ3YPkeMHA1n2dLO371eeyRNI/AzCI4hh/y/oUnHhVh7bzkkY7ADP8R/tee3A1lKXp0WF2aOJpJAIlyP1KQAWILY/Kk+VGn+N9eNYoztsK+BMpdyB9wpAGf4k/z8a+bAjTybjcly5mn9MMwHaxqFIHX0h/Ux98599T4sX4PhiztRYRPWgkiSaNiGRYVAYY7PIgBl+6uD7dhTfC6lNgogu0mYsh2IJcE5DHHWSDnrrvTXXKr6Xy8Xy4QQ8B6fADjxx1j8Y110Bo0aNAtv7X68z2a8whneMRyB4xJHKoPQdD5xk+CD35x1pLTpb1Fu1uWO1t0vo4jjgeq0SpGyqxKlWOMsDnIb6R41WaQ27T1/iRhEjyA14VdFBOeTyAHodYI8nAwT3oFW7XtxrbnWkfZ9slkhQ2J2S05aMEhA3IxDH1Mf8AtVvtrX8QSb1b2K8hr1dvj9By8z2DI6gKScKFA9vJb+R8a3bOguruU1hEcWJjESDkMiqEKg/YN6g/qffSe3PZm+Hr21TgPPUqOJWY8mlKL1hPJzhSQfIcYznoLBCSoJGM+x9tetcqs8VqtHYruskMqh0dfDKewdddB8PjU4sdc7buN6xM0cT23lnJOcrFIVAH8Qij+eNUbde+ozZKTNW2CvJLZIl5XpY5GypK4OfvkvIjYOR56HWApdirtV2ShXdODRVo0Zf9JCgY1gq1Kr75ucdiFfWd47CN45IY1QHP3BRx+A32bt6BgY0n3eBf2vtUjPKFkM1YiORkP6k556I/6WP56Dt8NsG2Onj6Vj4r1joHA69uhpnpN8KhIttashkzXsTRuHBBB9RjjvyMMMH7Y050Bo0aNAaSSVRb3fcVNmaMtXjiIjbGFPLsddH6sH2ydO9TG+IEsb1MrOsgowlDHKynlmVRniRkZI6OgY/CyLHsVZY1VYgG9JUGFWPk3AD8cca8PBFHvswsRq0d6FRGxH76Bgy58jKkED8NpnUgjq1oq0KhYoUVEUewAwB/Qax7/Wextkphz8xDieHz26HkB0R0cYP4J0Hn4fcfLWIDgPXtzxlR+6C5ZR/8Mv8AXTTSLa7EUO5NHGgSvfjWzWfP1niA4P8AuxxPvkE/Y6e6BF8SWxG9SlYV0p2i4nmVwvSgH08kjHLvv7KR75HnY+W5bg278PRrJGa1WIDHJMqS59vK4AHWBnJyMGjQP9LfiCnLc28/KkC3AwnrE4x6iHIB/B7U/hjo0aBXT3MS77W+WgkjazGwuQt9UZUfpZh5GMFckDOV846pgc6NGgNGjRoPh8ahq9tN6r/J1jJ85uc6y23aI4giXyFyO8BAoPYDNy98aNGgutfCMjRo0EtuVC/FWbbYakluryDVZ1kUPWIAK9sw+kg4bvAwP1eDRwer6EfrFfV4jnwzjljvH4zo0aD/2Q==">
            <a:hlinkClick r:id="rId5"/>
          </p:cNvPr>
          <p:cNvSpPr>
            <a:spLocks noChangeAspect="1" noChangeArrowheads="1"/>
          </p:cNvSpPr>
          <p:nvPr/>
        </p:nvSpPr>
        <p:spPr bwMode="auto">
          <a:xfrm>
            <a:off x="74613" y="-395288"/>
            <a:ext cx="1019175" cy="838201"/>
          </a:xfrm>
          <a:prstGeom prst="rect">
            <a:avLst/>
          </a:prstGeom>
          <a:noFill/>
        </p:spPr>
        <p:txBody>
          <a:bodyPr vert="horz" wrap="square" lIns="91440" tIns="45720" rIns="91440" bIns="45720" numCol="1" anchor="t" anchorCtr="0" compatLnSpc="1">
            <a:prstTxWarp prst="textNoShape">
              <a:avLst/>
            </a:prstTxWarp>
          </a:bodyPr>
          <a:lstStyle/>
          <a:p>
            <a:endParaRPr lang="fr-CH" dirty="0">
              <a:latin typeface="Verdana" pitchFamily="34" charset="0"/>
              <a:ea typeface="Verdana" pitchFamily="34" charset="0"/>
              <a:cs typeface="Verdana" pitchFamily="34" charset="0"/>
            </a:endParaRPr>
          </a:p>
        </p:txBody>
      </p:sp>
      <p:pic>
        <p:nvPicPr>
          <p:cNvPr id="290818" name="Picture 2" descr="Musculation : FESSIERS - Exercice : les fentes avant"/>
          <p:cNvPicPr>
            <a:picLocks noChangeAspect="1" noChangeArrowheads="1"/>
          </p:cNvPicPr>
          <p:nvPr/>
        </p:nvPicPr>
        <p:blipFill>
          <a:blip r:embed="rId6" cstate="print"/>
          <a:srcRect/>
          <a:stretch>
            <a:fillRect/>
          </a:stretch>
        </p:blipFill>
        <p:spPr bwMode="auto">
          <a:xfrm>
            <a:off x="59375" y="1099972"/>
            <a:ext cx="2667000" cy="2286001"/>
          </a:xfrm>
          <a:prstGeom prst="rect">
            <a:avLst/>
          </a:prstGeom>
          <a:noFill/>
        </p:spPr>
      </p:pic>
      <p:pic>
        <p:nvPicPr>
          <p:cNvPr id="290820" name="Picture 4" descr="Musculation : FESSIERS - Exercice : les fentes latérales"/>
          <p:cNvPicPr>
            <a:picLocks noChangeAspect="1" noChangeArrowheads="1"/>
          </p:cNvPicPr>
          <p:nvPr/>
        </p:nvPicPr>
        <p:blipFill>
          <a:blip r:embed="rId7" cstate="print"/>
          <a:srcRect/>
          <a:stretch>
            <a:fillRect/>
          </a:stretch>
        </p:blipFill>
        <p:spPr bwMode="auto">
          <a:xfrm>
            <a:off x="2823218" y="1205389"/>
            <a:ext cx="3048000" cy="2190750"/>
          </a:xfrm>
          <a:prstGeom prst="rect">
            <a:avLst/>
          </a:prstGeom>
          <a:noFill/>
        </p:spPr>
      </p:pic>
      <p:pic>
        <p:nvPicPr>
          <p:cNvPr id="290822" name="Picture 6" descr="Musculation : FESSIERS - Exercice : travail à la machine pour adducteurs"/>
          <p:cNvPicPr>
            <a:picLocks noChangeAspect="1" noChangeArrowheads="1"/>
          </p:cNvPicPr>
          <p:nvPr/>
        </p:nvPicPr>
        <p:blipFill>
          <a:blip r:embed="rId8" cstate="print"/>
          <a:srcRect/>
          <a:stretch>
            <a:fillRect/>
          </a:stretch>
        </p:blipFill>
        <p:spPr bwMode="auto">
          <a:xfrm>
            <a:off x="234393" y="3663579"/>
            <a:ext cx="3333750" cy="2190750"/>
          </a:xfrm>
          <a:prstGeom prst="rect">
            <a:avLst/>
          </a:prstGeom>
          <a:noFill/>
        </p:spPr>
      </p:pic>
      <p:pic>
        <p:nvPicPr>
          <p:cNvPr id="290823" name="Picture 7" descr="Y:\09 Technical\TECHNICAL\PHYSICAL\General Strength\Strengthening pictures\IMG_3504.JPG"/>
          <p:cNvPicPr>
            <a:picLocks noChangeAspect="1" noChangeArrowheads="1"/>
          </p:cNvPicPr>
          <p:nvPr/>
        </p:nvPicPr>
        <p:blipFill>
          <a:blip r:embed="rId9" cstate="print"/>
          <a:srcRect/>
          <a:stretch>
            <a:fillRect/>
          </a:stretch>
        </p:blipFill>
        <p:spPr bwMode="auto">
          <a:xfrm>
            <a:off x="6056417" y="1631432"/>
            <a:ext cx="2926080" cy="4389120"/>
          </a:xfrm>
          <a:prstGeom prst="rect">
            <a:avLst/>
          </a:prstGeom>
          <a:noFill/>
        </p:spPr>
      </p:pic>
      <p:sp>
        <p:nvSpPr>
          <p:cNvPr id="15" name="TextBox 14"/>
          <p:cNvSpPr txBox="1"/>
          <p:nvPr/>
        </p:nvSpPr>
        <p:spPr>
          <a:xfrm>
            <a:off x="986980" y="5805713"/>
            <a:ext cx="1723549" cy="369332"/>
          </a:xfrm>
          <a:prstGeom prst="rect">
            <a:avLst/>
          </a:prstGeom>
          <a:noFill/>
        </p:spPr>
        <p:txBody>
          <a:bodyPr wrap="none" rtlCol="0">
            <a:spAutoFit/>
          </a:bodyPr>
          <a:lstStyle/>
          <a:p>
            <a:r>
              <a:rPr lang="fr-CH" dirty="0" smtClean="0">
                <a:solidFill>
                  <a:srgbClr val="FFFF00"/>
                </a:solidFill>
                <a:latin typeface="Verdana" pitchFamily="34" charset="0"/>
                <a:ea typeface="Verdana" pitchFamily="34" charset="0"/>
                <a:cs typeface="Verdana" pitchFamily="34" charset="0"/>
              </a:rPr>
              <a:t>and reverse</a:t>
            </a:r>
            <a:endParaRPr lang="fr-CH" dirty="0">
              <a:solidFill>
                <a:srgbClr val="FFFF00"/>
              </a:solidFill>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3" name="Rectangle 5"/>
          <p:cNvSpPr>
            <a:spLocks noChangeArrowheads="1"/>
          </p:cNvSpPr>
          <p:nvPr/>
        </p:nvSpPr>
        <p:spPr bwMode="auto">
          <a:xfrm>
            <a:off x="2888920" y="738868"/>
            <a:ext cx="3298124" cy="508041"/>
          </a:xfrm>
          <a:prstGeom prst="rect">
            <a:avLst/>
          </a:prstGeom>
          <a:noFill/>
          <a:ln w="9525">
            <a:noFill/>
            <a:miter lim="800000"/>
            <a:headEnd/>
            <a:tailEnd/>
          </a:ln>
        </p:spPr>
        <p:txBody>
          <a:bodyPr/>
          <a:lstStyle/>
          <a:p>
            <a:pPr marL="533400" indent="-533400">
              <a:spcBef>
                <a:spcPct val="20000"/>
              </a:spcBef>
              <a:spcAft>
                <a:spcPct val="20000"/>
              </a:spcAft>
              <a:buClr>
                <a:schemeClr val="bg1"/>
              </a:buClr>
            </a:pPr>
            <a:r>
              <a:rPr lang="en-GB" sz="2400" dirty="0" smtClean="0">
                <a:solidFill>
                  <a:srgbClr val="00FFFF"/>
                </a:solidFill>
                <a:latin typeface="Verdana" pitchFamily="34" charset="0"/>
                <a:ea typeface="Verdana" pitchFamily="34" charset="0"/>
                <a:cs typeface="Verdana" pitchFamily="34" charset="0"/>
              </a:rPr>
              <a:t>General Strength</a:t>
            </a:r>
          </a:p>
        </p:txBody>
      </p:sp>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ea typeface="Verdana" pitchFamily="34" charset="0"/>
                <a:cs typeface="Verdana" pitchFamily="34" charset="0"/>
              </a:rPr>
              <a:t>Physical Developments</a:t>
            </a:r>
            <a:endParaRPr lang="en-GB" sz="2200" dirty="0">
              <a:solidFill>
                <a:srgbClr val="0168AC"/>
              </a:solidFill>
              <a:latin typeface="Verdana" pitchFamily="34" charset="0"/>
              <a:ea typeface="Verdana" pitchFamily="34" charset="0"/>
              <a:cs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a:off x="5500688" y="6643688"/>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ea typeface="Verdana" pitchFamily="34" charset="0"/>
                <a:cs typeface="Verdana" pitchFamily="34" charset="0"/>
              </a:rPr>
              <a:t>Pascal Colmaire – Development &amp; Education Director of WA</a:t>
            </a:r>
            <a:endParaRPr lang="en-GB" sz="800" dirty="0">
              <a:solidFill>
                <a:schemeClr val="bg1"/>
              </a:solidFill>
              <a:latin typeface="Verdana" pitchFamily="34" charset="0"/>
              <a:ea typeface="Verdana" pitchFamily="34" charset="0"/>
              <a:cs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GB" dirty="0">
              <a:solidFill>
                <a:srgbClr val="FFFF00"/>
              </a:solidFill>
              <a:latin typeface="Verdana" pitchFamily="34" charset="0"/>
              <a:ea typeface="Verdana" pitchFamily="34" charset="0"/>
              <a:cs typeface="Verdana" pitchFamily="34" charset="0"/>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GB" dirty="0">
              <a:latin typeface="Verdana" pitchFamily="34" charset="0"/>
              <a:ea typeface="Verdana" pitchFamily="34" charset="0"/>
              <a:cs typeface="Verdana" pitchFamily="34" charset="0"/>
            </a:endParaRPr>
          </a:p>
        </p:txBody>
      </p:sp>
      <p:sp>
        <p:nvSpPr>
          <p:cNvPr id="68635" name="AutoShape 27" descr="data:image/jpg;base64,/9j/4AAQSkZJRgABAQAAAQABAAD/2wBDAAkGBwgHBgkIBwgKCgkLDRYPDQwMDRsUFRAWIB0iIiAdHx8kKDQsJCYxJx8fLT0tMTU3Ojo6Iys/RD84QzQ5Ojf/2wBDAQoKCg0MDRoPDxo3JR8lNzc3Nzc3Nzc3Nzc3Nzc3Nzc3Nzc3Nzc3Nzc3Nzc3Nzc3Nzc3Nzc3Nzc3Nzc3Nzc3Nzf/wAARCABYAGsDASIAAhEBAxEB/8QAGwAAAwEBAQEBAAAAAAAAAAAAAAUGBAMCAQf/xAA1EAACAgEEAQIFAQYFBQAAAAABAgMEEQAFEiExE0EGFDJRYSIVQnGBkaEWI1JisVNygoOS/8QAFAEBAAAAAAAAAAAAAAAAAAAAAP/EABQRAQAAAAAAAAAAAAAAAAAAAAD/2gAMAwEAAhEDEQA/AP06H1t+iaWKworkdNHPIArdEAcGUn2JYnvOAMHOtWyX7T2LFDcYvTs18MhDcvViJIVyfvkEH8/0HFK8mx7jasJGX220VdwgLNXkGQTxAyUPR6+k56wesu6y19wtVLcLv6PEJHJFLJEbRcg8EKleQ4qWz2B/XQU5YZx7/bX0HOvz+ltlSpct3pdpjt0o7Mtad3hEkkaqxYSgkFmA5sjeThQf3SNPUqRtHBd+F7pWB34sleQSQOM45BT10fPErkZ7yBoKTRpbtm4STSvUvRrBdiyWjBysi56dCfKnI/IPR9iWXnQGjRo0Bo0ayblcFKv6gjeWRmCRQx45SOfCjPX8z0ACT0NBr0j3OS1e3VNsqH0okjEtmY58EkBAPc9E+R4HkZBUS73usm6QxTWIqtV7UlZRTT13kZYyzAFl7IOR0vXBv5bKxbbKsm6JYjsmV2FmS1N6RwGwvZUAcQMceI7J8e4bRAu27nSgqlQlguGjK9hVXOQR+Qo7+/WnWp3YLp3PeNxmsK0ViqUgSu37kbKH5Zx2WyM/bgB5BzRaCY+L79l/R2fb8LPaIEkzD9EakNxU+/8AmFSvXgcjkHGedKtuMarFV2kV53cySWrUqvHExzlo41PkgkYAT8/c+94iWzu01NCBYmFaaB27VHiaR15YOcZjwcf6jrbtvxFVv2DBHxR4o+VgPIAYjnjx/PY89DBBBOdBv2vb4dtpiCDkcszySNjlK7HLO2Pckk/8YHWldqKXbNw47XMkCTxzWHgeLmhdSmWUAgqTyOe8E94ySS/VgwyDkaSfEcnys1W3w5kJNCELY5lkyFH5JQAfx0HD0za/w5PMzPYDmYsv6RloW5HB7Ay2MZ6yPsNUQ8aS7ZFLHukNaV+Xye3RqSB0zOSCc/8Aq/vp3oDRo0aA1LbldeT4gsqrsBRoylCBkRylQxc+2QpUDz9TfnVO5AQknAHk/bUbcI+QErxRGXdQPWMpwQszKAAfGFjTsf7c+5yDyPZak+yVaM0bKIkR1dG4yRyDvmGH72cnPvk5zk6xps+7xNMP2hSsCXjyks02ZiQMZIDhM49wozgZ8aokYMOQ8Hsa8WZlgrySuyosalmZzhVAGcn8aCS23ZDtu7XI9vmb52GpDIjyHCzlnlLhwOsMw9h+nIxgDBqaNsXacNmIFUlQMFcYK59j+RqW26xcktftS+sdefc6/o0HlTiYCAWRCMkjnktg9/owe8AZb1+9stuXb6HMVozyQBSwHL9RAJ/LHQPr6Sn4hhsV4nkNaAGREYDmHZgPP+nDHHWc/jBltwgiq3qCRCzI873IUgrcTI4SYkElgcKoZux2MkDPIjVdbtx7dudq1ZbjXFD1GP2ETMW/tINLdq2xLe6Ga2iloKx+knKSTyGV8N0RgBOxjz+NB22uxuUSCKGAWRGOBUuIViHsMFAT/HA8dAaxfEd+8u40mkgCVa5adm+XeUqQGHIADJxnHgY5Z9hqtHCCL9bnio+qRv8AknRKkc8LIcMjqVOPsejoF2wJalSS/fiMViyFHpEj/LRR0OjjOSx/8tNtLfhty+w7eWZncV0V2byWUAE/1B0y0Bo0aNAt+I5lh2O8S4VmgZEy3HLsMKAfuSQBqQ3azDc32vXpKbEW0SZnBYyFyqMoDBcsMGQgdHkc9EDTX4g4370iyNOsdGREjjgIDyTOAwOSDgAYxgZJJ9ujk2Sl6W8K0d+zKtyuSryhWaOSN+TK/wCkBsmYsDgEYbvsYCl/aEqQNM9R8BQQqcuRJ6xhlXH8T/bU/vm7V95H7GXbbEs8ki5V2iAwOJfGX7PAnGOtU7NZhpFiqT2UTOFBjDsB7fVj++pbd9lvpK++PuT1mRkmmgQF1RVwDxY4OAAWxjBOcjBIIMmsNFfjluR87axn5TbaxDMinoux6APtk4UdgEk98bHwmNyma5uNydLUvbpXcCNfYAZGTgADPv5wM4082/b4aYkZWkkmlblLNK2Xc+2T4wPYAAD2GteNBD/Ecq7uXD3YqcUkE9aJHrPMzo5CmRgCuBmM4HfXZ6yB0+HY93hv7n8jHVWNJkjmrWZJDhxEn6o5Mt+ggggEdfjsa2Wvh+eK2WrxCxBg+nmwY2jBbnxOVIZQ3YPkeMHA1n2dLO371eeyRNI/AzCI4hh/y/oUnHhVh7bzkkY7ADP8R/tee3A1lKXp0WF2aOJpJAIlyP1KQAWILY/Kk+VGn+N9eNYoztsK+BMpdyB9wpAGf4k/z8a+bAjTybjcly5mn9MMwHaxqFIHX0h/Ux98599T4sX4PhiztRYRPWgkiSaNiGRYVAYY7PIgBl+6uD7dhTfC6lNgogu0mYsh2IJcE5DHHWSDnrrvTXXKr6Xy8Xy4QQ8B6fADjxx1j8Y110Bo0aNAtv7X68z2a8whneMRyB4xJHKoPQdD5xk+CD35x1pLTpb1Fu1uWO1t0vo4jjgeq0SpGyqxKlWOMsDnIb6R41WaQ27T1/iRhEjyA14VdFBOeTyAHodYI8nAwT3oFW7XtxrbnWkfZ9slkhQ2J2S05aMEhA3IxDH1Mf8AtVvtrX8QSb1b2K8hr1dvj9By8z2DI6gKScKFA9vJb+R8a3bOguruU1hEcWJjESDkMiqEKg/YN6g/qffSe3PZm+Hr21TgPPUqOJWY8mlKL1hPJzhSQfIcYznoLBCSoJGM+x9tetcqs8VqtHYruskMqh0dfDKewdddB8PjU4sdc7buN6xM0cT23lnJOcrFIVAH8Qij+eNUbde+ozZKTNW2CvJLZIl5XpY5GypK4OfvkvIjYOR56HWApdirtV2ShXdODRVo0Zf9JCgY1gq1Kr75ucdiFfWd47CN45IY1QHP3BRx+A32bt6BgY0n3eBf2vtUjPKFkM1YiORkP6k556I/6WP56Dt8NsG2Onj6Vj4r1joHA69uhpnpN8KhIttashkzXsTRuHBBB9RjjvyMMMH7Y050Bo0aNAaSSVRb3fcVNmaMtXjiIjbGFPLsddH6sH2ydO9TG+IEsb1MrOsgowlDHKynlmVRniRkZI6OgY/CyLHsVZY1VYgG9JUGFWPk3AD8cca8PBFHvswsRq0d6FRGxH76Bgy58jKkED8NpnUgjq1oq0KhYoUVEUewAwB/Qax7/Wextkphz8xDieHz26HkB0R0cYP4J0Hn4fcfLWIDgPXtzxlR+6C5ZR/8Mv8AXTTSLa7EUO5NHGgSvfjWzWfP1niA4P8AuxxPvkE/Y6e6BF8SWxG9SlYV0p2i4nmVwvSgH08kjHLvv7KR75HnY+W5bg278PRrJGa1WIDHJMqS59vK4AHWBnJyMGjQP9LfiCnLc28/KkC3AwnrE4x6iHIB/B7U/hjo0aBXT3MS77W+WgkjazGwuQt9UZUfpZh5GMFckDOV846pgc6NGgNGjRoPh8ahq9tN6r/J1jJ85uc6y23aI4giXyFyO8BAoPYDNy98aNGgutfCMjRo0EtuVC/FWbbYakluryDVZ1kUPWIAK9sw+kg4bvAwP1eDRwer6EfrFfV4jnwzjljvH4zo0aD/2Q==">
            <a:hlinkClick r:id="rId5"/>
          </p:cNvPr>
          <p:cNvSpPr>
            <a:spLocks noChangeAspect="1" noChangeArrowheads="1"/>
          </p:cNvSpPr>
          <p:nvPr/>
        </p:nvSpPr>
        <p:spPr bwMode="auto">
          <a:xfrm>
            <a:off x="74613" y="-395288"/>
            <a:ext cx="1019175" cy="838201"/>
          </a:xfrm>
          <a:prstGeom prst="rect">
            <a:avLst/>
          </a:prstGeom>
          <a:noFill/>
        </p:spPr>
        <p:txBody>
          <a:bodyPr vert="horz" wrap="square" lIns="91440" tIns="45720" rIns="91440" bIns="45720" numCol="1" anchor="t" anchorCtr="0" compatLnSpc="1">
            <a:prstTxWarp prst="textNoShape">
              <a:avLst/>
            </a:prstTxWarp>
          </a:bodyPr>
          <a:lstStyle/>
          <a:p>
            <a:endParaRPr lang="en-GB" dirty="0">
              <a:latin typeface="Verdana" pitchFamily="34" charset="0"/>
              <a:ea typeface="Verdana" pitchFamily="34" charset="0"/>
              <a:cs typeface="Verdana" pitchFamily="34" charset="0"/>
            </a:endParaRPr>
          </a:p>
        </p:txBody>
      </p:sp>
      <p:pic>
        <p:nvPicPr>
          <p:cNvPr id="97282" name="Picture 2"/>
          <p:cNvPicPr>
            <a:picLocks noChangeAspect="1" noChangeArrowheads="1"/>
          </p:cNvPicPr>
          <p:nvPr/>
        </p:nvPicPr>
        <p:blipFill>
          <a:blip r:embed="rId6" cstate="print"/>
          <a:srcRect/>
          <a:stretch>
            <a:fillRect/>
          </a:stretch>
        </p:blipFill>
        <p:spPr bwMode="auto">
          <a:xfrm>
            <a:off x="232232" y="1233720"/>
            <a:ext cx="1799767" cy="1769002"/>
          </a:xfrm>
          <a:prstGeom prst="rect">
            <a:avLst/>
          </a:prstGeom>
          <a:noFill/>
          <a:ln w="9525">
            <a:noFill/>
            <a:miter lim="800000"/>
            <a:headEnd/>
            <a:tailEnd/>
          </a:ln>
        </p:spPr>
      </p:pic>
      <p:pic>
        <p:nvPicPr>
          <p:cNvPr id="97283" name="Picture 3"/>
          <p:cNvPicPr>
            <a:picLocks noChangeAspect="1" noChangeArrowheads="1"/>
          </p:cNvPicPr>
          <p:nvPr/>
        </p:nvPicPr>
        <p:blipFill>
          <a:blip r:embed="rId7" cstate="print"/>
          <a:srcRect/>
          <a:stretch>
            <a:fillRect/>
          </a:stretch>
        </p:blipFill>
        <p:spPr bwMode="auto">
          <a:xfrm>
            <a:off x="232229" y="1219199"/>
            <a:ext cx="2343150" cy="1785257"/>
          </a:xfrm>
          <a:prstGeom prst="rect">
            <a:avLst/>
          </a:prstGeom>
          <a:noFill/>
          <a:ln w="9525">
            <a:noFill/>
            <a:miter lim="800000"/>
            <a:headEnd/>
            <a:tailEnd/>
          </a:ln>
        </p:spPr>
      </p:pic>
      <p:pic>
        <p:nvPicPr>
          <p:cNvPr id="97284" name="Picture 4"/>
          <p:cNvPicPr>
            <a:picLocks noChangeAspect="1" noChangeArrowheads="1"/>
          </p:cNvPicPr>
          <p:nvPr/>
        </p:nvPicPr>
        <p:blipFill>
          <a:blip r:embed="rId8" cstate="print"/>
          <a:srcRect/>
          <a:stretch>
            <a:fillRect/>
          </a:stretch>
        </p:blipFill>
        <p:spPr bwMode="auto">
          <a:xfrm>
            <a:off x="3860800" y="1393371"/>
            <a:ext cx="1244600" cy="1790700"/>
          </a:xfrm>
          <a:prstGeom prst="rect">
            <a:avLst/>
          </a:prstGeom>
          <a:noFill/>
          <a:ln w="9525">
            <a:noFill/>
            <a:miter lim="800000"/>
            <a:headEnd/>
            <a:tailEnd/>
          </a:ln>
        </p:spPr>
      </p:pic>
      <p:pic>
        <p:nvPicPr>
          <p:cNvPr id="97285" name="Picture 5"/>
          <p:cNvPicPr>
            <a:picLocks noChangeAspect="1" noChangeArrowheads="1"/>
          </p:cNvPicPr>
          <p:nvPr/>
        </p:nvPicPr>
        <p:blipFill>
          <a:blip r:embed="rId9" cstate="print"/>
          <a:srcRect/>
          <a:stretch>
            <a:fillRect/>
          </a:stretch>
        </p:blipFill>
        <p:spPr bwMode="auto">
          <a:xfrm>
            <a:off x="3854754" y="1393372"/>
            <a:ext cx="1321404" cy="1836056"/>
          </a:xfrm>
          <a:prstGeom prst="rect">
            <a:avLst/>
          </a:prstGeom>
          <a:noFill/>
          <a:ln w="9525">
            <a:noFill/>
            <a:miter lim="800000"/>
            <a:headEnd/>
            <a:tailEnd/>
          </a:ln>
        </p:spPr>
      </p:pic>
      <p:pic>
        <p:nvPicPr>
          <p:cNvPr id="97286" name="Picture 6"/>
          <p:cNvPicPr>
            <a:picLocks noChangeAspect="1" noChangeArrowheads="1"/>
          </p:cNvPicPr>
          <p:nvPr/>
        </p:nvPicPr>
        <p:blipFill>
          <a:blip r:embed="rId10" cstate="print"/>
          <a:srcRect/>
          <a:stretch>
            <a:fillRect/>
          </a:stretch>
        </p:blipFill>
        <p:spPr bwMode="auto">
          <a:xfrm>
            <a:off x="246744" y="3730172"/>
            <a:ext cx="2297723" cy="1219200"/>
          </a:xfrm>
          <a:prstGeom prst="rect">
            <a:avLst/>
          </a:prstGeom>
          <a:noFill/>
          <a:ln w="9525">
            <a:noFill/>
            <a:miter lim="800000"/>
            <a:headEnd/>
            <a:tailEnd/>
          </a:ln>
        </p:spPr>
      </p:pic>
      <p:pic>
        <p:nvPicPr>
          <p:cNvPr id="97287" name="Picture 7"/>
          <p:cNvPicPr>
            <a:picLocks noChangeAspect="1" noChangeArrowheads="1"/>
          </p:cNvPicPr>
          <p:nvPr/>
        </p:nvPicPr>
        <p:blipFill>
          <a:blip r:embed="rId11" cstate="print"/>
          <a:srcRect/>
          <a:stretch>
            <a:fillRect/>
          </a:stretch>
        </p:blipFill>
        <p:spPr bwMode="auto">
          <a:xfrm>
            <a:off x="246742" y="3715657"/>
            <a:ext cx="2322285" cy="1352015"/>
          </a:xfrm>
          <a:prstGeom prst="rect">
            <a:avLst/>
          </a:prstGeom>
          <a:noFill/>
          <a:ln w="9525">
            <a:noFill/>
            <a:miter lim="800000"/>
            <a:headEnd/>
            <a:tailEnd/>
          </a:ln>
        </p:spPr>
      </p:pic>
      <p:pic>
        <p:nvPicPr>
          <p:cNvPr id="97288" name="Picture 8"/>
          <p:cNvPicPr>
            <a:picLocks noChangeAspect="1" noChangeArrowheads="1"/>
          </p:cNvPicPr>
          <p:nvPr/>
        </p:nvPicPr>
        <p:blipFill>
          <a:blip r:embed="rId12" cstate="print"/>
          <a:srcRect/>
          <a:stretch>
            <a:fillRect/>
          </a:stretch>
        </p:blipFill>
        <p:spPr bwMode="auto">
          <a:xfrm>
            <a:off x="6574971" y="1436914"/>
            <a:ext cx="749300" cy="2057400"/>
          </a:xfrm>
          <a:prstGeom prst="rect">
            <a:avLst/>
          </a:prstGeom>
          <a:noFill/>
          <a:ln w="9525">
            <a:noFill/>
            <a:miter lim="800000"/>
            <a:headEnd/>
            <a:tailEnd/>
          </a:ln>
        </p:spPr>
      </p:pic>
      <p:sp>
        <p:nvSpPr>
          <p:cNvPr id="17" name="TextBox 16"/>
          <p:cNvSpPr txBox="1"/>
          <p:nvPr/>
        </p:nvSpPr>
        <p:spPr>
          <a:xfrm>
            <a:off x="3425372" y="3962399"/>
            <a:ext cx="3448380" cy="369332"/>
          </a:xfrm>
          <a:prstGeom prst="rect">
            <a:avLst/>
          </a:prstGeom>
          <a:noFill/>
        </p:spPr>
        <p:txBody>
          <a:bodyPr wrap="none" rtlCol="0">
            <a:spAutoFit/>
          </a:bodyPr>
          <a:lstStyle/>
          <a:p>
            <a:r>
              <a:rPr lang="en-GB" dirty="0" smtClean="0">
                <a:solidFill>
                  <a:srgbClr val="FF0000"/>
                </a:solidFill>
                <a:latin typeface="Verdana" pitchFamily="34" charset="0"/>
                <a:ea typeface="Verdana" pitchFamily="34" charset="0"/>
                <a:cs typeface="Verdana" pitchFamily="34" charset="0"/>
              </a:rPr>
              <a:t>With back leg on a bench</a:t>
            </a:r>
            <a:endParaRPr lang="en-GB" dirty="0">
              <a:solidFill>
                <a:srgbClr val="FF0000"/>
              </a:solidFill>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97283"/>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nodeType="afterEffect">
                                  <p:stCondLst>
                                    <p:cond delay="4000"/>
                                  </p:stCondLst>
                                  <p:childTnLst>
                                    <p:set>
                                      <p:cBhvr>
                                        <p:cTn id="9" dur="1" fill="hold">
                                          <p:stCondLst>
                                            <p:cond delay="0"/>
                                          </p:stCondLst>
                                        </p:cTn>
                                        <p:tgtEl>
                                          <p:spTgt spid="97286"/>
                                        </p:tgtEl>
                                        <p:attrNameLst>
                                          <p:attrName>style.visibility</p:attrName>
                                        </p:attrNameLst>
                                      </p:cBhvr>
                                      <p:to>
                                        <p:strVal val="visible"/>
                                      </p:to>
                                    </p:set>
                                  </p:childTnLst>
                                </p:cTn>
                              </p:par>
                            </p:childTnLst>
                          </p:cTn>
                        </p:par>
                        <p:par>
                          <p:cTn id="10" fill="hold">
                            <p:stCondLst>
                              <p:cond delay="6000"/>
                            </p:stCondLst>
                            <p:childTnLst>
                              <p:par>
                                <p:cTn id="11" presetID="1" presetClass="entr" presetSubtype="0" fill="hold" nodeType="afterEffect">
                                  <p:stCondLst>
                                    <p:cond delay="3000"/>
                                  </p:stCondLst>
                                  <p:childTnLst>
                                    <p:set>
                                      <p:cBhvr>
                                        <p:cTn id="12" dur="1" fill="hold">
                                          <p:stCondLst>
                                            <p:cond delay="0"/>
                                          </p:stCondLst>
                                        </p:cTn>
                                        <p:tgtEl>
                                          <p:spTgt spid="97287"/>
                                        </p:tgtEl>
                                        <p:attrNameLst>
                                          <p:attrName>style.visibility</p:attrName>
                                        </p:attrNameLst>
                                      </p:cBhvr>
                                      <p:to>
                                        <p:strVal val="visible"/>
                                      </p:to>
                                    </p:set>
                                  </p:childTnLst>
                                </p:cTn>
                              </p:par>
                            </p:childTnLst>
                          </p:cTn>
                        </p:par>
                        <p:par>
                          <p:cTn id="13" fill="hold">
                            <p:stCondLst>
                              <p:cond delay="9000"/>
                            </p:stCondLst>
                            <p:childTnLst>
                              <p:par>
                                <p:cTn id="14" presetID="1" presetClass="entr" presetSubtype="0" fill="hold" nodeType="afterEffect">
                                  <p:stCondLst>
                                    <p:cond delay="4000"/>
                                  </p:stCondLst>
                                  <p:childTnLst>
                                    <p:set>
                                      <p:cBhvr>
                                        <p:cTn id="15" dur="1" fill="hold">
                                          <p:stCondLst>
                                            <p:cond delay="0"/>
                                          </p:stCondLst>
                                        </p:cTn>
                                        <p:tgtEl>
                                          <p:spTgt spid="9728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3000"/>
                                  </p:stCondLst>
                                  <p:childTnLst>
                                    <p:set>
                                      <p:cBhvr>
                                        <p:cTn id="19" dur="1" fill="hold">
                                          <p:stCondLst>
                                            <p:cond delay="0"/>
                                          </p:stCondLst>
                                        </p:cTn>
                                        <p:tgtEl>
                                          <p:spTgt spid="97285"/>
                                        </p:tgtEl>
                                        <p:attrNameLst>
                                          <p:attrName>style.visibility</p:attrName>
                                        </p:attrNameLst>
                                      </p:cBhvr>
                                      <p:to>
                                        <p:strVal val="visible"/>
                                      </p:to>
                                    </p:set>
                                  </p:childTnLst>
                                </p:cTn>
                              </p:par>
                            </p:childTnLst>
                          </p:cTn>
                        </p:par>
                        <p:par>
                          <p:cTn id="20" fill="hold">
                            <p:stCondLst>
                              <p:cond delay="3000"/>
                            </p:stCondLst>
                            <p:childTnLst>
                              <p:par>
                                <p:cTn id="21" presetID="1" presetClass="entr" presetSubtype="0" fill="hold" nodeType="afterEffect">
                                  <p:stCondLst>
                                    <p:cond delay="4000"/>
                                  </p:stCondLst>
                                  <p:childTnLst>
                                    <p:set>
                                      <p:cBhvr>
                                        <p:cTn id="22" dur="1" fill="hold">
                                          <p:stCondLst>
                                            <p:cond delay="0"/>
                                          </p:stCondLst>
                                        </p:cTn>
                                        <p:tgtEl>
                                          <p:spTgt spid="972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3" name="Rectangle 5"/>
          <p:cNvSpPr>
            <a:spLocks noChangeArrowheads="1"/>
          </p:cNvSpPr>
          <p:nvPr/>
        </p:nvSpPr>
        <p:spPr bwMode="auto">
          <a:xfrm>
            <a:off x="2888920" y="738868"/>
            <a:ext cx="3298124" cy="508041"/>
          </a:xfrm>
          <a:prstGeom prst="rect">
            <a:avLst/>
          </a:prstGeom>
          <a:noFill/>
          <a:ln w="9525">
            <a:noFill/>
            <a:miter lim="800000"/>
            <a:headEnd/>
            <a:tailEnd/>
          </a:ln>
        </p:spPr>
        <p:txBody>
          <a:bodyPr/>
          <a:lstStyle/>
          <a:p>
            <a:pPr marL="533400" indent="-533400">
              <a:spcBef>
                <a:spcPct val="20000"/>
              </a:spcBef>
              <a:spcAft>
                <a:spcPct val="20000"/>
              </a:spcAft>
              <a:buClr>
                <a:schemeClr val="bg1"/>
              </a:buClr>
            </a:pPr>
            <a:r>
              <a:rPr lang="en-GB" sz="2400" dirty="0" smtClean="0">
                <a:solidFill>
                  <a:srgbClr val="00FFFF"/>
                </a:solidFill>
                <a:latin typeface="Verdana" pitchFamily="34" charset="0"/>
              </a:rPr>
              <a:t>General Strength</a:t>
            </a:r>
          </a:p>
        </p:txBody>
      </p:sp>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rPr>
              <a:t>Physical Developments</a:t>
            </a:r>
            <a:endParaRPr lang="en-GB" sz="2200" dirty="0">
              <a:solidFill>
                <a:srgbClr val="0168AC"/>
              </a:solidFill>
              <a:latin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a:off x="5500688" y="6643688"/>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rPr>
              <a:t>Pascal Colmaire – Development &amp; Education Director of WA</a:t>
            </a:r>
            <a:endParaRPr lang="en-GB" sz="800" dirty="0">
              <a:solidFill>
                <a:schemeClr val="bg1"/>
              </a:solidFill>
              <a:latin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US" dirty="0">
              <a:solidFill>
                <a:srgbClr val="FFFF00"/>
              </a:solidFill>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US" dirty="0"/>
          </a:p>
        </p:txBody>
      </p:sp>
      <p:sp>
        <p:nvSpPr>
          <p:cNvPr id="68635" name="AutoShape 27" descr="data:image/jpg;base64,/9j/4AAQSkZJRgABAQAAAQABAAD/2wBDAAkGBwgHBgkIBwgKCgkLDRYPDQwMDRsUFRAWIB0iIiAdHx8kKDQsJCYxJx8fLT0tMTU3Ojo6Iys/RD84QzQ5Ojf/2wBDAQoKCg0MDRoPDxo3JR8lNzc3Nzc3Nzc3Nzc3Nzc3Nzc3Nzc3Nzc3Nzc3Nzc3Nzc3Nzc3Nzc3Nzc3Nzc3Nzc3Nzf/wAARCABYAGsDASIAAhEBAxEB/8QAGwAAAwEBAQEBAAAAAAAAAAAAAAUGBAMCAQf/xAA1EAACAgEEAQIFAQYFBQAAAAABAgMEEQAFEiExE0EGFDJRYSIVQnGBkaEWI1JisVNygoOS/8QAFAEBAAAAAAAAAAAAAAAAAAAAAP/EABQRAQAAAAAAAAAAAAAAAAAAAAD/2gAMAwEAAhEDEQA/AP06H1t+iaWKworkdNHPIArdEAcGUn2JYnvOAMHOtWyX7T2LFDcYvTs18MhDcvViJIVyfvkEH8/0HFK8mx7jasJGX220VdwgLNXkGQTxAyUPR6+k56wesu6y19wtVLcLv6PEJHJFLJEbRcg8EKleQ4qWz2B/XQU5YZx7/bX0HOvz+ltlSpct3pdpjt0o7Mtad3hEkkaqxYSgkFmA5sjeThQf3SNPUqRtHBd+F7pWB34sleQSQOM45BT10fPErkZ7yBoKTRpbtm4STSvUvRrBdiyWjBysi56dCfKnI/IPR9iWXnQGjRo0Bo0ayblcFKv6gjeWRmCRQx45SOfCjPX8z0ACT0NBr0j3OS1e3VNsqH0okjEtmY58EkBAPc9E+R4HkZBUS73usm6QxTWIqtV7UlZRTT13kZYyzAFl7IOR0vXBv5bKxbbKsm6JYjsmV2FmS1N6RwGwvZUAcQMceI7J8e4bRAu27nSgqlQlguGjK9hVXOQR+Qo7+/WnWp3YLp3PeNxmsK0ViqUgSu37kbKH5Zx2WyM/bgB5BzRaCY+L79l/R2fb8LPaIEkzD9EakNxU+/8AmFSvXgcjkHGedKtuMarFV2kV53cySWrUqvHExzlo41PkgkYAT8/c+94iWzu01NCBYmFaaB27VHiaR15YOcZjwcf6jrbtvxFVv2DBHxR4o+VgPIAYjnjx/PY89DBBBOdBv2vb4dtpiCDkcszySNjlK7HLO2Pckk/8YHWldqKXbNw47XMkCTxzWHgeLmhdSmWUAgqTyOe8E94ySS/VgwyDkaSfEcnys1W3w5kJNCELY5lkyFH5JQAfx0HD0za/w5PMzPYDmYsv6RloW5HB7Ay2MZ6yPsNUQ8aS7ZFLHukNaV+Xye3RqSB0zOSCc/8Aq/vp3oDRo0aA1LbldeT4gsqrsBRoylCBkRylQxc+2QpUDz9TfnVO5AQknAHk/bUbcI+QErxRGXdQPWMpwQszKAAfGFjTsf7c+5yDyPZak+yVaM0bKIkR1dG4yRyDvmGH72cnPvk5zk6xps+7xNMP2hSsCXjyks02ZiQMZIDhM49wozgZ8aokYMOQ8Hsa8WZlgrySuyosalmZzhVAGcn8aCS23ZDtu7XI9vmb52GpDIjyHCzlnlLhwOsMw9h+nIxgDBqaNsXacNmIFUlQMFcYK59j+RqW26xcktftS+sdefc6/o0HlTiYCAWRCMkjnktg9/owe8AZb1+9stuXb6HMVozyQBSwHL9RAJ/LHQPr6Sn4hhsV4nkNaAGREYDmHZgPP+nDHHWc/jBltwgiq3qCRCzI873IUgrcTI4SYkElgcKoZux2MkDPIjVdbtx7dudq1ZbjXFD1GP2ETMW/tINLdq2xLe6Ga2iloKx+knKSTyGV8N0RgBOxjz+NB22uxuUSCKGAWRGOBUuIViHsMFAT/HA8dAaxfEd+8u40mkgCVa5adm+XeUqQGHIADJxnHgY5Z9hqtHCCL9bnio+qRv8AknRKkc8LIcMjqVOPsejoF2wJalSS/fiMViyFHpEj/LRR0OjjOSx/8tNtLfhty+w7eWZncV0V2byWUAE/1B0y0Bo0aNAt+I5lh2O8S4VmgZEy3HLsMKAfuSQBqQ3azDc32vXpKbEW0SZnBYyFyqMoDBcsMGQgdHkc9EDTX4g4370iyNOsdGREjjgIDyTOAwOSDgAYxgZJJ9ujk2Sl6W8K0d+zKtyuSryhWaOSN+TK/wCkBsmYsDgEYbvsYCl/aEqQNM9R8BQQqcuRJ6xhlXH8T/bU/vm7V95H7GXbbEs8ki5V2iAwOJfGX7PAnGOtU7NZhpFiqT2UTOFBjDsB7fVj++pbd9lvpK++PuT1mRkmmgQF1RVwDxY4OAAWxjBOcjBIIMmsNFfjluR87axn5TbaxDMinoux6APtk4UdgEk98bHwmNyma5uNydLUvbpXcCNfYAZGTgADPv5wM4082/b4aYkZWkkmlblLNK2Xc+2T4wPYAAD2GteNBD/Ecq7uXD3YqcUkE9aJHrPMzo5CmRgCuBmM4HfXZ6yB0+HY93hv7n8jHVWNJkjmrWZJDhxEn6o5Mt+ggggEdfjsa2Wvh+eK2WrxCxBg+nmwY2jBbnxOVIZQ3YPkeMHA1n2dLO371eeyRNI/AzCI4hh/y/oUnHhVh7bzkkY7ADP8R/tee3A1lKXp0WF2aOJpJAIlyP1KQAWILY/Kk+VGn+N9eNYoztsK+BMpdyB9wpAGf4k/z8a+bAjTybjcly5mn9MMwHaxqFIHX0h/Ux98599T4sX4PhiztRYRPWgkiSaNiGRYVAYY7PIgBl+6uD7dhTfC6lNgogu0mYsh2IJcE5DHHWSDnrrvTXXKr6Xy8Xy4QQ8B6fADjxx1j8Y110Bo0aNAtv7X68z2a8whneMRyB4xJHKoPQdD5xk+CD35x1pLTpb1Fu1uWO1t0vo4jjgeq0SpGyqxKlWOMsDnIb6R41WaQ27T1/iRhEjyA14VdFBOeTyAHodYI8nAwT3oFW7XtxrbnWkfZ9slkhQ2J2S05aMEhA3IxDH1Mf8AtVvtrX8QSb1b2K8hr1dvj9By8z2DI6gKScKFA9vJb+R8a3bOguruU1hEcWJjESDkMiqEKg/YN6g/qffSe3PZm+Hr21TgPPUqOJWY8mlKL1hPJzhSQfIcYznoLBCSoJGM+x9tetcqs8VqtHYruskMqh0dfDKewdddB8PjU4sdc7buN6xM0cT23lnJOcrFIVAH8Qij+eNUbde+ozZKTNW2CvJLZIl5XpY5GypK4OfvkvIjYOR56HWApdirtV2ShXdODRVo0Zf9JCgY1gq1Kr75ucdiFfWd47CN45IY1QHP3BRx+A32bt6BgY0n3eBf2vtUjPKFkM1YiORkP6k556I/6WP56Dt8NsG2Onj6Vj4r1joHA69uhpnpN8KhIttashkzXsTRuHBBB9RjjvyMMMH7Y050Bo0aNAaSSVRb3fcVNmaMtXjiIjbGFPLsddH6sH2ydO9TG+IEsb1MrOsgowlDHKynlmVRniRkZI6OgY/CyLHsVZY1VYgG9JUGFWPk3AD8cca8PBFHvswsRq0d6FRGxH76Bgy58jKkED8NpnUgjq1oq0KhYoUVEUewAwB/Qax7/Wextkphz8xDieHz26HkB0R0cYP4J0Hn4fcfLWIDgPXtzxlR+6C5ZR/8Mv8AXTTSLa7EUO5NHGgSvfjWzWfP1niA4P8AuxxPvkE/Y6e6BF8SWxG9SlYV0p2i4nmVwvSgH08kjHLvv7KR75HnY+W5bg278PRrJGa1WIDHJMqS59vK4AHWBnJyMGjQP9LfiCnLc28/KkC3AwnrE4x6iHIB/B7U/hjo0aBXT3MS77W+WgkjazGwuQt9UZUfpZh5GMFckDOV846pgc6NGgNGjRoPh8ahq9tN6r/J1jJ85uc6y23aI4giXyFyO8BAoPYDNy98aNGgutfCMjRo0EtuVC/FWbbYakluryDVZ1kUPWIAK9sw+kg4bvAwP1eDRwer6EfrFfV4jnwzjljvH4zo0aD/2Q==">
            <a:hlinkClick r:id="rId5"/>
          </p:cNvPr>
          <p:cNvSpPr>
            <a:spLocks noChangeAspect="1" noChangeArrowheads="1"/>
          </p:cNvSpPr>
          <p:nvPr/>
        </p:nvSpPr>
        <p:spPr bwMode="auto">
          <a:xfrm>
            <a:off x="74613" y="-395288"/>
            <a:ext cx="1019175" cy="838201"/>
          </a:xfrm>
          <a:prstGeom prst="rect">
            <a:avLst/>
          </a:prstGeom>
          <a:noFill/>
        </p:spPr>
        <p:txBody>
          <a:bodyPr vert="horz" wrap="square" lIns="91440" tIns="45720" rIns="91440" bIns="45720" numCol="1" anchor="t" anchorCtr="0" compatLnSpc="1">
            <a:prstTxWarp prst="textNoShape">
              <a:avLst/>
            </a:prstTxWarp>
          </a:bodyPr>
          <a:lstStyle/>
          <a:p>
            <a:endParaRPr lang="fr-CH" dirty="0"/>
          </a:p>
        </p:txBody>
      </p:sp>
      <p:pic>
        <p:nvPicPr>
          <p:cNvPr id="288772" name="Picture 4" descr="MUSCULATION des PECTORAUX : Exercice, le développé couché"/>
          <p:cNvPicPr>
            <a:picLocks noChangeAspect="1" noChangeArrowheads="1"/>
          </p:cNvPicPr>
          <p:nvPr/>
        </p:nvPicPr>
        <p:blipFill>
          <a:blip r:embed="rId6" cstate="print"/>
          <a:srcRect/>
          <a:stretch>
            <a:fillRect/>
          </a:stretch>
        </p:blipFill>
        <p:spPr bwMode="auto">
          <a:xfrm>
            <a:off x="32518" y="1218767"/>
            <a:ext cx="3048000" cy="1619251"/>
          </a:xfrm>
          <a:prstGeom prst="rect">
            <a:avLst/>
          </a:prstGeom>
          <a:noFill/>
        </p:spPr>
      </p:pic>
      <p:pic>
        <p:nvPicPr>
          <p:cNvPr id="288774" name="Picture 6" descr="MUSCULATION des PECTORAUX : Exercice, le développé incliné"/>
          <p:cNvPicPr>
            <a:picLocks noChangeAspect="1" noChangeArrowheads="1"/>
          </p:cNvPicPr>
          <p:nvPr/>
        </p:nvPicPr>
        <p:blipFill>
          <a:blip r:embed="rId7" cstate="print"/>
          <a:srcRect/>
          <a:stretch>
            <a:fillRect/>
          </a:stretch>
        </p:blipFill>
        <p:spPr bwMode="auto">
          <a:xfrm>
            <a:off x="198768" y="2995551"/>
            <a:ext cx="2952750" cy="1428750"/>
          </a:xfrm>
          <a:prstGeom prst="rect">
            <a:avLst/>
          </a:prstGeom>
          <a:noFill/>
        </p:spPr>
      </p:pic>
      <p:pic>
        <p:nvPicPr>
          <p:cNvPr id="288780" name="Picture 12" descr="MUSCULATION des PECTORAUX : Exercice, les écartés à la poulie haute"/>
          <p:cNvPicPr>
            <a:picLocks noChangeAspect="1" noChangeArrowheads="1"/>
          </p:cNvPicPr>
          <p:nvPr/>
        </p:nvPicPr>
        <p:blipFill>
          <a:blip r:embed="rId8" cstate="print"/>
          <a:srcRect/>
          <a:stretch>
            <a:fillRect/>
          </a:stretch>
        </p:blipFill>
        <p:spPr bwMode="auto">
          <a:xfrm>
            <a:off x="6338311" y="1287061"/>
            <a:ext cx="2571750" cy="2095501"/>
          </a:xfrm>
          <a:prstGeom prst="rect">
            <a:avLst/>
          </a:prstGeom>
          <a:noFill/>
        </p:spPr>
      </p:pic>
      <p:pic>
        <p:nvPicPr>
          <p:cNvPr id="288784" name="Picture 16" descr="MUSCULATION des PECTORAUX : Exercice, les écartés à la machine BUTTERFLY"/>
          <p:cNvPicPr>
            <a:picLocks noChangeAspect="1" noChangeArrowheads="1"/>
          </p:cNvPicPr>
          <p:nvPr/>
        </p:nvPicPr>
        <p:blipFill>
          <a:blip r:embed="rId9" cstate="print"/>
          <a:srcRect/>
          <a:stretch>
            <a:fillRect/>
          </a:stretch>
        </p:blipFill>
        <p:spPr bwMode="auto">
          <a:xfrm>
            <a:off x="365018" y="4524499"/>
            <a:ext cx="2381250" cy="2286001"/>
          </a:xfrm>
          <a:prstGeom prst="rect">
            <a:avLst/>
          </a:prstGeom>
          <a:noFill/>
        </p:spPr>
      </p:pic>
      <p:pic>
        <p:nvPicPr>
          <p:cNvPr id="288786" name="Picture 18" descr="Incline Exercise Ball Flyes Chest Exercise"/>
          <p:cNvPicPr>
            <a:picLocks noChangeAspect="1" noChangeArrowheads="1" noCrop="1"/>
          </p:cNvPicPr>
          <p:nvPr/>
        </p:nvPicPr>
        <p:blipFill>
          <a:blip r:embed="rId10" cstate="print"/>
          <a:srcRect/>
          <a:stretch>
            <a:fillRect/>
          </a:stretch>
        </p:blipFill>
        <p:spPr bwMode="auto">
          <a:xfrm>
            <a:off x="3602882" y="5225143"/>
            <a:ext cx="1872343" cy="1632857"/>
          </a:xfrm>
          <a:prstGeom prst="rect">
            <a:avLst/>
          </a:prstGeom>
          <a:noFill/>
        </p:spPr>
      </p:pic>
      <p:pic>
        <p:nvPicPr>
          <p:cNvPr id="288790" name="Picture 22" descr="Exercise Ball Dumbbell Chest Pullovers Chest Exercise"/>
          <p:cNvPicPr>
            <a:picLocks noChangeAspect="1" noChangeArrowheads="1" noCrop="1"/>
          </p:cNvPicPr>
          <p:nvPr/>
        </p:nvPicPr>
        <p:blipFill>
          <a:blip r:embed="rId11" cstate="print"/>
          <a:srcRect/>
          <a:stretch>
            <a:fillRect/>
          </a:stretch>
        </p:blipFill>
        <p:spPr bwMode="auto">
          <a:xfrm>
            <a:off x="3373788" y="1266719"/>
            <a:ext cx="2524125" cy="1895476"/>
          </a:xfrm>
          <a:prstGeom prst="rect">
            <a:avLst/>
          </a:prstGeom>
          <a:noFill/>
        </p:spPr>
      </p:pic>
      <p:pic>
        <p:nvPicPr>
          <p:cNvPr id="288792" name="Picture 24" descr="Ball Incline Dumbbell Press Chest Exercise"/>
          <p:cNvPicPr>
            <a:picLocks noChangeAspect="1" noChangeArrowheads="1" noCrop="1"/>
          </p:cNvPicPr>
          <p:nvPr/>
        </p:nvPicPr>
        <p:blipFill>
          <a:blip r:embed="rId12" cstate="print"/>
          <a:srcRect/>
          <a:stretch>
            <a:fillRect/>
          </a:stretch>
        </p:blipFill>
        <p:spPr bwMode="auto">
          <a:xfrm>
            <a:off x="3540042" y="3446812"/>
            <a:ext cx="2149433" cy="1612075"/>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3" name="Rectangle 5"/>
          <p:cNvSpPr>
            <a:spLocks noChangeArrowheads="1"/>
          </p:cNvSpPr>
          <p:nvPr/>
        </p:nvSpPr>
        <p:spPr bwMode="auto">
          <a:xfrm>
            <a:off x="2888920" y="738868"/>
            <a:ext cx="3298124" cy="508041"/>
          </a:xfrm>
          <a:prstGeom prst="rect">
            <a:avLst/>
          </a:prstGeom>
          <a:noFill/>
          <a:ln w="9525">
            <a:noFill/>
            <a:miter lim="800000"/>
            <a:headEnd/>
            <a:tailEnd/>
          </a:ln>
        </p:spPr>
        <p:txBody>
          <a:bodyPr/>
          <a:lstStyle/>
          <a:p>
            <a:pPr marL="533400" indent="-533400">
              <a:spcBef>
                <a:spcPct val="20000"/>
              </a:spcBef>
              <a:spcAft>
                <a:spcPct val="20000"/>
              </a:spcAft>
              <a:buClr>
                <a:schemeClr val="bg1"/>
              </a:buClr>
            </a:pPr>
            <a:r>
              <a:rPr lang="en-GB" sz="2400" dirty="0" smtClean="0">
                <a:solidFill>
                  <a:srgbClr val="00FFFF"/>
                </a:solidFill>
                <a:latin typeface="Verdana" pitchFamily="34" charset="0"/>
                <a:ea typeface="Verdana" pitchFamily="34" charset="0"/>
                <a:cs typeface="Verdana" pitchFamily="34" charset="0"/>
              </a:rPr>
              <a:t>General Strength</a:t>
            </a:r>
          </a:p>
        </p:txBody>
      </p:sp>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ea typeface="Verdana" pitchFamily="34" charset="0"/>
                <a:cs typeface="Verdana" pitchFamily="34" charset="0"/>
              </a:rPr>
              <a:t>Physical Developments</a:t>
            </a:r>
            <a:endParaRPr lang="en-GB" sz="2200" dirty="0">
              <a:solidFill>
                <a:srgbClr val="0168AC"/>
              </a:solidFill>
              <a:latin typeface="Verdana" pitchFamily="34" charset="0"/>
              <a:ea typeface="Verdana" pitchFamily="34" charset="0"/>
              <a:cs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a:off x="5500688" y="6643688"/>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ea typeface="Verdana" pitchFamily="34" charset="0"/>
                <a:cs typeface="Verdana" pitchFamily="34" charset="0"/>
              </a:rPr>
              <a:t>Pascal Colmaire – Development &amp; Education Director of WA</a:t>
            </a:r>
            <a:endParaRPr lang="en-GB" sz="800" dirty="0">
              <a:solidFill>
                <a:schemeClr val="bg1"/>
              </a:solidFill>
              <a:latin typeface="Verdana" pitchFamily="34" charset="0"/>
              <a:ea typeface="Verdana" pitchFamily="34" charset="0"/>
              <a:cs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GB" dirty="0">
              <a:solidFill>
                <a:srgbClr val="FFFF00"/>
              </a:solidFill>
              <a:latin typeface="Verdana" pitchFamily="34" charset="0"/>
              <a:ea typeface="Verdana" pitchFamily="34" charset="0"/>
              <a:cs typeface="Verdana" pitchFamily="34" charset="0"/>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GB" dirty="0">
              <a:latin typeface="Verdana" pitchFamily="34" charset="0"/>
              <a:ea typeface="Verdana" pitchFamily="34" charset="0"/>
              <a:cs typeface="Verdana" pitchFamily="34" charset="0"/>
            </a:endParaRPr>
          </a:p>
        </p:txBody>
      </p:sp>
      <p:sp>
        <p:nvSpPr>
          <p:cNvPr id="68635" name="AutoShape 27" descr="data:image/jpg;base64,/9j/4AAQSkZJRgABAQAAAQABAAD/2wBDAAkGBwgHBgkIBwgKCgkLDRYPDQwMDRsUFRAWIB0iIiAdHx8kKDQsJCYxJx8fLT0tMTU3Ojo6Iys/RD84QzQ5Ojf/2wBDAQoKCg0MDRoPDxo3JR8lNzc3Nzc3Nzc3Nzc3Nzc3Nzc3Nzc3Nzc3Nzc3Nzc3Nzc3Nzc3Nzc3Nzc3Nzc3Nzc3Nzf/wAARCABYAGsDASIAAhEBAxEB/8QAGwAAAwEBAQEBAAAAAAAAAAAAAAUGBAMCAQf/xAA1EAACAgEEAQIFAQYFBQAAAAABAgMEEQAFEiExE0EGFDJRYSIVQnGBkaEWI1JisVNygoOS/8QAFAEBAAAAAAAAAAAAAAAAAAAAAP/EABQRAQAAAAAAAAAAAAAAAAAAAAD/2gAMAwEAAhEDEQA/AP06H1t+iaWKworkdNHPIArdEAcGUn2JYnvOAMHOtWyX7T2LFDcYvTs18MhDcvViJIVyfvkEH8/0HFK8mx7jasJGX220VdwgLNXkGQTxAyUPR6+k56wesu6y19wtVLcLv6PEJHJFLJEbRcg8EKleQ4qWz2B/XQU5YZx7/bX0HOvz+ltlSpct3pdpjt0o7Mtad3hEkkaqxYSgkFmA5sjeThQf3SNPUqRtHBd+F7pWB34sleQSQOM45BT10fPErkZ7yBoKTRpbtm4STSvUvRrBdiyWjBysi56dCfKnI/IPR9iWXnQGjRo0Bo0ayblcFKv6gjeWRmCRQx45SOfCjPX8z0ACT0NBr0j3OS1e3VNsqH0okjEtmY58EkBAPc9E+R4HkZBUS73usm6QxTWIqtV7UlZRTT13kZYyzAFl7IOR0vXBv5bKxbbKsm6JYjsmV2FmS1N6RwGwvZUAcQMceI7J8e4bRAu27nSgqlQlguGjK9hVXOQR+Qo7+/WnWp3YLp3PeNxmsK0ViqUgSu37kbKH5Zx2WyM/bgB5BzRaCY+L79l/R2fb8LPaIEkzD9EakNxU+/8AmFSvXgcjkHGedKtuMarFV2kV53cySWrUqvHExzlo41PkgkYAT8/c+94iWzu01NCBYmFaaB27VHiaR15YOcZjwcf6jrbtvxFVv2DBHxR4o+VgPIAYjnjx/PY89DBBBOdBv2vb4dtpiCDkcszySNjlK7HLO2Pckk/8YHWldqKXbNw47XMkCTxzWHgeLmhdSmWUAgqTyOe8E94ySS/VgwyDkaSfEcnys1W3w5kJNCELY5lkyFH5JQAfx0HD0za/w5PMzPYDmYsv6RloW5HB7Ay2MZ6yPsNUQ8aS7ZFLHukNaV+Xye3RqSB0zOSCc/8Aq/vp3oDRo0aA1LbldeT4gsqrsBRoylCBkRylQxc+2QpUDz9TfnVO5AQknAHk/bUbcI+QErxRGXdQPWMpwQszKAAfGFjTsf7c+5yDyPZak+yVaM0bKIkR1dG4yRyDvmGH72cnPvk5zk6xps+7xNMP2hSsCXjyks02ZiQMZIDhM49wozgZ8aokYMOQ8Hsa8WZlgrySuyosalmZzhVAGcn8aCS23ZDtu7XI9vmb52GpDIjyHCzlnlLhwOsMw9h+nIxgDBqaNsXacNmIFUlQMFcYK59j+RqW26xcktftS+sdefc6/o0HlTiYCAWRCMkjnktg9/owe8AZb1+9stuXb6HMVozyQBSwHL9RAJ/LHQPr6Sn4hhsV4nkNaAGREYDmHZgPP+nDHHWc/jBltwgiq3qCRCzI873IUgrcTI4SYkElgcKoZux2MkDPIjVdbtx7dudq1ZbjXFD1GP2ETMW/tINLdq2xLe6Ga2iloKx+knKSTyGV8N0RgBOxjz+NB22uxuUSCKGAWRGOBUuIViHsMFAT/HA8dAaxfEd+8u40mkgCVa5adm+XeUqQGHIADJxnHgY5Z9hqtHCCL9bnio+qRv8AknRKkc8LIcMjqVOPsejoF2wJalSS/fiMViyFHpEj/LRR0OjjOSx/8tNtLfhty+w7eWZncV0V2byWUAE/1B0y0Bo0aNAt+I5lh2O8S4VmgZEy3HLsMKAfuSQBqQ3azDc32vXpKbEW0SZnBYyFyqMoDBcsMGQgdHkc9EDTX4g4370iyNOsdGREjjgIDyTOAwOSDgAYxgZJJ9ujk2Sl6W8K0d+zKtyuSryhWaOSN+TK/wCkBsmYsDgEYbvsYCl/aEqQNM9R8BQQqcuRJ6xhlXH8T/bU/vm7V95H7GXbbEs8ki5V2iAwOJfGX7PAnGOtU7NZhpFiqT2UTOFBjDsB7fVj++pbd9lvpK++PuT1mRkmmgQF1RVwDxY4OAAWxjBOcjBIIMmsNFfjluR87axn5TbaxDMinoux6APtk4UdgEk98bHwmNyma5uNydLUvbpXcCNfYAZGTgADPv5wM4082/b4aYkZWkkmlblLNK2Xc+2T4wPYAAD2GteNBD/Ecq7uXD3YqcUkE9aJHrPMzo5CmRgCuBmM4HfXZ6yB0+HY93hv7n8jHVWNJkjmrWZJDhxEn6o5Mt+ggggEdfjsa2Wvh+eK2WrxCxBg+nmwY2jBbnxOVIZQ3YPkeMHA1n2dLO371eeyRNI/AzCI4hh/y/oUnHhVh7bzkkY7ADP8R/tee3A1lKXp0WF2aOJpJAIlyP1KQAWILY/Kk+VGn+N9eNYoztsK+BMpdyB9wpAGf4k/z8a+bAjTybjcly5mn9MMwHaxqFIHX0h/Ux98599T4sX4PhiztRYRPWgkiSaNiGRYVAYY7PIgBl+6uD7dhTfC6lNgogu0mYsh2IJcE5DHHWSDnrrvTXXKr6Xy8Xy4QQ8B6fADjxx1j8Y110Bo0aNAtv7X68z2a8whneMRyB4xJHKoPQdD5xk+CD35x1pLTpb1Fu1uWO1t0vo4jjgeq0SpGyqxKlWOMsDnIb6R41WaQ27T1/iRhEjyA14VdFBOeTyAHodYI8nAwT3oFW7XtxrbnWkfZ9slkhQ2J2S05aMEhA3IxDH1Mf8AtVvtrX8QSb1b2K8hr1dvj9By8z2DI6gKScKFA9vJb+R8a3bOguruU1hEcWJjESDkMiqEKg/YN6g/qffSe3PZm+Hr21TgPPUqOJWY8mlKL1hPJzhSQfIcYznoLBCSoJGM+x9tetcqs8VqtHYruskMqh0dfDKewdddB8PjU4sdc7buN6xM0cT23lnJOcrFIVAH8Qij+eNUbde+ozZKTNW2CvJLZIl5XpY5GypK4OfvkvIjYOR56HWApdirtV2ShXdODRVo0Zf9JCgY1gq1Kr75ucdiFfWd47CN45IY1QHP3BRx+A32bt6BgY0n3eBf2vtUjPKFkM1YiORkP6k556I/6WP56Dt8NsG2Onj6Vj4r1joHA69uhpnpN8KhIttashkzXsTRuHBBB9RjjvyMMMH7Y050Bo0aNAaSSVRb3fcVNmaMtXjiIjbGFPLsddH6sH2ydO9TG+IEsb1MrOsgowlDHKynlmVRniRkZI6OgY/CyLHsVZY1VYgG9JUGFWPk3AD8cca8PBFHvswsRq0d6FRGxH76Bgy58jKkED8NpnUgjq1oq0KhYoUVEUewAwB/Qax7/Wextkphz8xDieHz26HkB0R0cYP4J0Hn4fcfLWIDgPXtzxlR+6C5ZR/8Mv8AXTTSLa7EUO5NHGgSvfjWzWfP1niA4P8AuxxPvkE/Y6e6BF8SWxG9SlYV0p2i4nmVwvSgH08kjHLvv7KR75HnY+W5bg278PRrJGa1WIDHJMqS59vK4AHWBnJyMGjQP9LfiCnLc28/KkC3AwnrE4x6iHIB/B7U/hjo0aBXT3MS77W+WgkjazGwuQt9UZUfpZh5GMFckDOV846pgc6NGgNGjRoPh8ahq9tN6r/J1jJ85uc6y23aI4giXyFyO8BAoPYDNy98aNGgutfCMjRo0EtuVC/FWbbYakluryDVZ1kUPWIAK9sw+kg4bvAwP1eDRwer6EfrFfV4jnwzjljvH4zo0aD/2Q==">
            <a:hlinkClick r:id="rId5"/>
          </p:cNvPr>
          <p:cNvSpPr>
            <a:spLocks noChangeAspect="1" noChangeArrowheads="1"/>
          </p:cNvSpPr>
          <p:nvPr/>
        </p:nvSpPr>
        <p:spPr bwMode="auto">
          <a:xfrm>
            <a:off x="74613" y="-395288"/>
            <a:ext cx="1019175" cy="838201"/>
          </a:xfrm>
          <a:prstGeom prst="rect">
            <a:avLst/>
          </a:prstGeom>
          <a:noFill/>
        </p:spPr>
        <p:txBody>
          <a:bodyPr vert="horz" wrap="square" lIns="91440" tIns="45720" rIns="91440" bIns="45720" numCol="1" anchor="t" anchorCtr="0" compatLnSpc="1">
            <a:prstTxWarp prst="textNoShape">
              <a:avLst/>
            </a:prstTxWarp>
          </a:bodyPr>
          <a:lstStyle/>
          <a:p>
            <a:endParaRPr lang="en-GB" dirty="0">
              <a:latin typeface="Verdana" pitchFamily="34" charset="0"/>
              <a:ea typeface="Verdana" pitchFamily="34" charset="0"/>
              <a:cs typeface="Verdana" pitchFamily="34" charset="0"/>
            </a:endParaRPr>
          </a:p>
        </p:txBody>
      </p:sp>
      <p:pic>
        <p:nvPicPr>
          <p:cNvPr id="296962" name="Picture 2" descr="Dumbbell Stability Ball Seated Tricep Extension Tricep Exercise"/>
          <p:cNvPicPr>
            <a:picLocks noChangeAspect="1" noChangeArrowheads="1" noCrop="1"/>
          </p:cNvPicPr>
          <p:nvPr/>
        </p:nvPicPr>
        <p:blipFill>
          <a:blip r:embed="rId6" cstate="print"/>
          <a:srcRect/>
          <a:stretch>
            <a:fillRect/>
          </a:stretch>
        </p:blipFill>
        <p:spPr bwMode="auto">
          <a:xfrm>
            <a:off x="262454" y="3998995"/>
            <a:ext cx="1567029" cy="2449307"/>
          </a:xfrm>
          <a:prstGeom prst="rect">
            <a:avLst/>
          </a:prstGeom>
          <a:noFill/>
        </p:spPr>
      </p:pic>
      <p:pic>
        <p:nvPicPr>
          <p:cNvPr id="296963" name="Picture 3" descr="Y:\09 Technical\TECHNICAL\PHYSICAL\General Strength\Strengthening pictures\IMG_3373.JPG"/>
          <p:cNvPicPr>
            <a:picLocks noChangeAspect="1" noChangeArrowheads="1"/>
          </p:cNvPicPr>
          <p:nvPr/>
        </p:nvPicPr>
        <p:blipFill>
          <a:blip r:embed="rId7" cstate="print"/>
          <a:srcRect/>
          <a:stretch>
            <a:fillRect/>
          </a:stretch>
        </p:blipFill>
        <p:spPr bwMode="auto">
          <a:xfrm>
            <a:off x="2507004" y="1398320"/>
            <a:ext cx="3477985" cy="2318657"/>
          </a:xfrm>
          <a:prstGeom prst="rect">
            <a:avLst/>
          </a:prstGeom>
          <a:noFill/>
        </p:spPr>
      </p:pic>
      <p:pic>
        <p:nvPicPr>
          <p:cNvPr id="296964" name="Picture 4" descr="Y:\09 Technical\TECHNICAL\PHYSICAL\General Strength\Strengthening pictures\IMG_3375.JPG"/>
          <p:cNvPicPr>
            <a:picLocks noChangeAspect="1" noChangeArrowheads="1"/>
          </p:cNvPicPr>
          <p:nvPr/>
        </p:nvPicPr>
        <p:blipFill>
          <a:blip r:embed="rId8" cstate="print"/>
          <a:srcRect/>
          <a:stretch>
            <a:fillRect/>
          </a:stretch>
        </p:blipFill>
        <p:spPr bwMode="auto">
          <a:xfrm>
            <a:off x="2495127" y="1388225"/>
            <a:ext cx="3493127" cy="2328751"/>
          </a:xfrm>
          <a:prstGeom prst="rect">
            <a:avLst/>
          </a:prstGeom>
          <a:noFill/>
        </p:spPr>
      </p:pic>
      <p:pic>
        <p:nvPicPr>
          <p:cNvPr id="296966" name="Picture 6" descr="Musculation : TRICEPS - Exercice : extension des bras à la barre droite"/>
          <p:cNvPicPr>
            <a:picLocks noChangeAspect="1" noChangeArrowheads="1"/>
          </p:cNvPicPr>
          <p:nvPr/>
        </p:nvPicPr>
        <p:blipFill>
          <a:blip r:embed="rId9" cstate="print"/>
          <a:srcRect/>
          <a:stretch>
            <a:fillRect/>
          </a:stretch>
        </p:blipFill>
        <p:spPr bwMode="auto">
          <a:xfrm>
            <a:off x="281895" y="1281030"/>
            <a:ext cx="1524000" cy="2476501"/>
          </a:xfrm>
          <a:prstGeom prst="rect">
            <a:avLst/>
          </a:prstGeom>
          <a:noFill/>
        </p:spPr>
      </p:pic>
      <p:pic>
        <p:nvPicPr>
          <p:cNvPr id="296968" name="Picture 8" descr="Musculation : BICEPS - Exercice : flexion des avants-bras avec barre EZ"/>
          <p:cNvPicPr>
            <a:picLocks noChangeAspect="1" noChangeArrowheads="1"/>
          </p:cNvPicPr>
          <p:nvPr/>
        </p:nvPicPr>
        <p:blipFill>
          <a:blip r:embed="rId10" cstate="print"/>
          <a:srcRect/>
          <a:stretch>
            <a:fillRect/>
          </a:stretch>
        </p:blipFill>
        <p:spPr bwMode="auto">
          <a:xfrm>
            <a:off x="6433314" y="1346365"/>
            <a:ext cx="2190750" cy="2143125"/>
          </a:xfrm>
          <a:prstGeom prst="rect">
            <a:avLst/>
          </a:prstGeom>
          <a:noFill/>
        </p:spPr>
      </p:pic>
      <p:pic>
        <p:nvPicPr>
          <p:cNvPr id="296970" name="Picture 10" descr="Musculation : BICEPS - Exercice : le curls en concentration avec haltère"/>
          <p:cNvPicPr>
            <a:picLocks noChangeAspect="1" noChangeArrowheads="1"/>
          </p:cNvPicPr>
          <p:nvPr/>
        </p:nvPicPr>
        <p:blipFill>
          <a:blip r:embed="rId11" cstate="print"/>
          <a:srcRect/>
          <a:stretch>
            <a:fillRect/>
          </a:stretch>
        </p:blipFill>
        <p:spPr bwMode="auto">
          <a:xfrm>
            <a:off x="6326436" y="3871356"/>
            <a:ext cx="2667000" cy="1905000"/>
          </a:xfrm>
          <a:prstGeom prst="rect">
            <a:avLst/>
          </a:prstGeom>
          <a:noFill/>
        </p:spPr>
      </p:pic>
      <p:pic>
        <p:nvPicPr>
          <p:cNvPr id="25601" name="Picture 1"/>
          <p:cNvPicPr>
            <a:picLocks noChangeAspect="1" noChangeArrowheads="1"/>
          </p:cNvPicPr>
          <p:nvPr/>
        </p:nvPicPr>
        <p:blipFill>
          <a:blip r:embed="rId12" cstate="print"/>
          <a:srcRect/>
          <a:stretch>
            <a:fillRect/>
          </a:stretch>
        </p:blipFill>
        <p:spPr bwMode="auto">
          <a:xfrm>
            <a:off x="2090058" y="3889829"/>
            <a:ext cx="1752600" cy="2171700"/>
          </a:xfrm>
          <a:prstGeom prst="rect">
            <a:avLst/>
          </a:prstGeom>
          <a:noFill/>
          <a:ln w="9525">
            <a:noFill/>
            <a:miter lim="800000"/>
            <a:headEnd/>
            <a:tailEnd/>
          </a:ln>
        </p:spPr>
      </p:pic>
      <p:pic>
        <p:nvPicPr>
          <p:cNvPr id="25602" name="Picture 2"/>
          <p:cNvPicPr>
            <a:picLocks noChangeAspect="1" noChangeArrowheads="1"/>
          </p:cNvPicPr>
          <p:nvPr/>
        </p:nvPicPr>
        <p:blipFill>
          <a:blip r:embed="rId13" cstate="print"/>
          <a:srcRect/>
          <a:stretch>
            <a:fillRect/>
          </a:stretch>
        </p:blipFill>
        <p:spPr bwMode="auto">
          <a:xfrm>
            <a:off x="2104571" y="3889829"/>
            <a:ext cx="1727199" cy="2171700"/>
          </a:xfrm>
          <a:prstGeom prst="rect">
            <a:avLst/>
          </a:prstGeom>
          <a:noFill/>
          <a:ln w="9525">
            <a:noFill/>
            <a:miter lim="800000"/>
            <a:headEnd/>
            <a:tailEnd/>
          </a:ln>
        </p:spPr>
      </p:pic>
      <p:pic>
        <p:nvPicPr>
          <p:cNvPr id="25603" name="Picture 3"/>
          <p:cNvPicPr>
            <a:picLocks noChangeAspect="1" noChangeArrowheads="1"/>
          </p:cNvPicPr>
          <p:nvPr/>
        </p:nvPicPr>
        <p:blipFill>
          <a:blip r:embed="rId14" cstate="print"/>
          <a:srcRect/>
          <a:stretch>
            <a:fillRect/>
          </a:stretch>
        </p:blipFill>
        <p:spPr bwMode="auto">
          <a:xfrm>
            <a:off x="4005943" y="3976914"/>
            <a:ext cx="2159000" cy="1358900"/>
          </a:xfrm>
          <a:prstGeom prst="rect">
            <a:avLst/>
          </a:prstGeom>
          <a:noFill/>
          <a:ln w="9525">
            <a:noFill/>
            <a:miter lim="800000"/>
            <a:headEnd/>
            <a:tailEnd/>
          </a:ln>
        </p:spPr>
      </p:pic>
      <p:pic>
        <p:nvPicPr>
          <p:cNvPr id="25604" name="Picture 4"/>
          <p:cNvPicPr>
            <a:picLocks noChangeAspect="1" noChangeArrowheads="1"/>
          </p:cNvPicPr>
          <p:nvPr/>
        </p:nvPicPr>
        <p:blipFill>
          <a:blip r:embed="rId15" cstate="print"/>
          <a:srcRect/>
          <a:stretch>
            <a:fillRect/>
          </a:stretch>
        </p:blipFill>
        <p:spPr bwMode="auto">
          <a:xfrm>
            <a:off x="3904345" y="3976913"/>
            <a:ext cx="2387600" cy="1364343"/>
          </a:xfrm>
          <a:prstGeom prst="rect">
            <a:avLst/>
          </a:prstGeom>
          <a:noFill/>
          <a:ln w="9525">
            <a:noFill/>
            <a:miter lim="800000"/>
            <a:headEnd/>
            <a:tailEnd/>
          </a:ln>
        </p:spPr>
      </p:pic>
      <p:sp>
        <p:nvSpPr>
          <p:cNvPr id="20" name="TextBox 19"/>
          <p:cNvSpPr txBox="1"/>
          <p:nvPr/>
        </p:nvSpPr>
        <p:spPr>
          <a:xfrm>
            <a:off x="4005946" y="5297715"/>
            <a:ext cx="2116285" cy="307777"/>
          </a:xfrm>
          <a:prstGeom prst="rect">
            <a:avLst/>
          </a:prstGeom>
          <a:noFill/>
        </p:spPr>
        <p:txBody>
          <a:bodyPr wrap="none" rtlCol="0">
            <a:spAutoFit/>
          </a:bodyPr>
          <a:lstStyle/>
          <a:p>
            <a:r>
              <a:rPr lang="en-GB" sz="1400" dirty="0" smtClean="0">
                <a:solidFill>
                  <a:srgbClr val="FFFF00"/>
                </a:solidFill>
                <a:latin typeface="Verdana" pitchFamily="34" charset="0"/>
                <a:ea typeface="Verdana" pitchFamily="34" charset="0"/>
                <a:cs typeface="Verdana" pitchFamily="34" charset="0"/>
              </a:rPr>
              <a:t>Same in supination</a:t>
            </a:r>
            <a:endParaRPr lang="en-GB" sz="1400" dirty="0">
              <a:solidFill>
                <a:srgbClr val="FFFF00"/>
              </a:solidFill>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296963"/>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nodeType="afterEffect">
                                  <p:stCondLst>
                                    <p:cond delay="1000"/>
                                  </p:stCondLst>
                                  <p:childTnLst>
                                    <p:set>
                                      <p:cBhvr>
                                        <p:cTn id="9" dur="1" fill="hold">
                                          <p:stCondLst>
                                            <p:cond delay="0"/>
                                          </p:stCondLst>
                                        </p:cTn>
                                        <p:tgtEl>
                                          <p:spTgt spid="296964"/>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nodeType="afterEffect">
                                  <p:stCondLst>
                                    <p:cond delay="4000"/>
                                  </p:stCondLst>
                                  <p:childTnLst>
                                    <p:set>
                                      <p:cBhvr>
                                        <p:cTn id="12" dur="1" fill="hold">
                                          <p:stCondLst>
                                            <p:cond delay="0"/>
                                          </p:stCondLst>
                                        </p:cTn>
                                        <p:tgtEl>
                                          <p:spTgt spid="25601"/>
                                        </p:tgtEl>
                                        <p:attrNameLst>
                                          <p:attrName>style.visibility</p:attrName>
                                        </p:attrNameLst>
                                      </p:cBhvr>
                                      <p:to>
                                        <p:strVal val="visible"/>
                                      </p:to>
                                    </p:set>
                                  </p:childTnLst>
                                </p:cTn>
                              </p:par>
                            </p:childTnLst>
                          </p:cTn>
                        </p:par>
                        <p:par>
                          <p:cTn id="13" fill="hold">
                            <p:stCondLst>
                              <p:cond delay="7000"/>
                            </p:stCondLst>
                            <p:childTnLst>
                              <p:par>
                                <p:cTn id="14" presetID="1" presetClass="entr" presetSubtype="0" fill="hold" nodeType="afterEffect">
                                  <p:stCondLst>
                                    <p:cond delay="3000"/>
                                  </p:stCondLst>
                                  <p:childTnLst>
                                    <p:set>
                                      <p:cBhvr>
                                        <p:cTn id="15" dur="1" fill="hold">
                                          <p:stCondLst>
                                            <p:cond delay="0"/>
                                          </p:stCondLst>
                                        </p:cTn>
                                        <p:tgtEl>
                                          <p:spTgt spid="25602"/>
                                        </p:tgtEl>
                                        <p:attrNameLst>
                                          <p:attrName>style.visibility</p:attrName>
                                        </p:attrNameLst>
                                      </p:cBhvr>
                                      <p:to>
                                        <p:strVal val="visible"/>
                                      </p:to>
                                    </p:set>
                                  </p:childTnLst>
                                </p:cTn>
                              </p:par>
                            </p:childTnLst>
                          </p:cTn>
                        </p:par>
                        <p:par>
                          <p:cTn id="16" fill="hold">
                            <p:stCondLst>
                              <p:cond delay="10000"/>
                            </p:stCondLst>
                            <p:childTnLst>
                              <p:par>
                                <p:cTn id="17" presetID="1" presetClass="entr" presetSubtype="0" fill="hold" nodeType="afterEffect">
                                  <p:stCondLst>
                                    <p:cond delay="4000"/>
                                  </p:stCondLst>
                                  <p:childTnLst>
                                    <p:set>
                                      <p:cBhvr>
                                        <p:cTn id="18" dur="1" fill="hold">
                                          <p:stCondLst>
                                            <p:cond delay="0"/>
                                          </p:stCondLst>
                                        </p:cTn>
                                        <p:tgtEl>
                                          <p:spTgt spid="25603"/>
                                        </p:tgtEl>
                                        <p:attrNameLst>
                                          <p:attrName>style.visibility</p:attrName>
                                        </p:attrNameLst>
                                      </p:cBhvr>
                                      <p:to>
                                        <p:strVal val="visible"/>
                                      </p:to>
                                    </p:set>
                                  </p:childTnLst>
                                </p:cTn>
                              </p:par>
                            </p:childTnLst>
                          </p:cTn>
                        </p:par>
                        <p:par>
                          <p:cTn id="19" fill="hold">
                            <p:stCondLst>
                              <p:cond delay="14000"/>
                            </p:stCondLst>
                            <p:childTnLst>
                              <p:par>
                                <p:cTn id="20" presetID="1" presetClass="entr" presetSubtype="0" fill="hold" nodeType="afterEffect">
                                  <p:stCondLst>
                                    <p:cond delay="3000"/>
                                  </p:stCondLst>
                                  <p:childTnLst>
                                    <p:set>
                                      <p:cBhvr>
                                        <p:cTn id="21" dur="1" fill="hold">
                                          <p:stCondLst>
                                            <p:cond delay="0"/>
                                          </p:stCondLst>
                                        </p:cTn>
                                        <p:tgtEl>
                                          <p:spTgt spid="25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3" name="Rectangle 5"/>
          <p:cNvSpPr>
            <a:spLocks noChangeArrowheads="1"/>
          </p:cNvSpPr>
          <p:nvPr/>
        </p:nvSpPr>
        <p:spPr bwMode="auto">
          <a:xfrm>
            <a:off x="323850" y="1000125"/>
            <a:ext cx="8496300" cy="5643563"/>
          </a:xfrm>
          <a:prstGeom prst="rect">
            <a:avLst/>
          </a:prstGeom>
          <a:noFill/>
          <a:ln w="9525">
            <a:noFill/>
            <a:miter lim="800000"/>
            <a:headEnd/>
            <a:tailEnd/>
          </a:ln>
        </p:spPr>
        <p:txBody>
          <a:bodyPr/>
          <a:lstStyle/>
          <a:p>
            <a:pPr marL="533400" indent="-533400">
              <a:spcBef>
                <a:spcPct val="20000"/>
              </a:spcBef>
              <a:spcAft>
                <a:spcPct val="20000"/>
              </a:spcAft>
              <a:buClr>
                <a:schemeClr val="bg1"/>
              </a:buClr>
            </a:pPr>
            <a:r>
              <a:rPr lang="en-GB" sz="2400" dirty="0" smtClean="0">
                <a:solidFill>
                  <a:srgbClr val="00FFFF"/>
                </a:solidFill>
                <a:latin typeface="Verdana" pitchFamily="34" charset="0"/>
              </a:rPr>
              <a:t>Content of the physical program</a:t>
            </a:r>
          </a:p>
          <a:p>
            <a:pPr marL="533400" indent="-533400">
              <a:spcBef>
                <a:spcPct val="20000"/>
              </a:spcBef>
              <a:spcAft>
                <a:spcPct val="20000"/>
              </a:spcAft>
              <a:buClr>
                <a:schemeClr val="bg1"/>
              </a:buClr>
              <a:buFont typeface="Wingdings" pitchFamily="2" charset="2"/>
              <a:buAutoNum type="arabicPeriod"/>
            </a:pPr>
            <a:endParaRPr lang="en-GB" sz="2200" dirty="0" smtClean="0">
              <a:solidFill>
                <a:srgbClr val="00FFFF"/>
              </a:solidFill>
              <a:latin typeface="Verdana" pitchFamily="34" charset="0"/>
            </a:endParaRP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Cardiac frequency</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Strength: firm trunk</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Yoga or equivalent</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Strength: Various types</a:t>
            </a:r>
          </a:p>
          <a:p>
            <a:pPr marL="533400" indent="-533400">
              <a:spcBef>
                <a:spcPct val="20000"/>
              </a:spcBef>
              <a:spcAft>
                <a:spcPct val="20000"/>
              </a:spcAft>
              <a:buClr>
                <a:schemeClr val="bg1"/>
              </a:buClr>
              <a:buFont typeface="Wingdings" pitchFamily="2" charset="2"/>
              <a:buChar char="§"/>
            </a:pPr>
            <a:r>
              <a:rPr lang="en-GB" sz="2200" dirty="0" smtClean="0">
                <a:solidFill>
                  <a:srgbClr val="FFFF00"/>
                </a:solidFill>
                <a:latin typeface="Verdana" pitchFamily="34" charset="0"/>
              </a:rPr>
              <a:t>Strength: Specific</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Stretching</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Body Balance: General</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Body Balance: Specific</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Cardio: various sources of energy</a:t>
            </a:r>
            <a:endParaRPr lang="en-GB" sz="2200" dirty="0">
              <a:solidFill>
                <a:schemeClr val="bg1"/>
              </a:solidFill>
              <a:latin typeface="Verdana" pitchFamily="34" charset="0"/>
            </a:endParaRPr>
          </a:p>
        </p:txBody>
      </p:sp>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rPr>
              <a:t>Physical Developments</a:t>
            </a:r>
            <a:endParaRPr lang="en-GB" sz="2200" dirty="0">
              <a:solidFill>
                <a:srgbClr val="0168AC"/>
              </a:solidFill>
              <a:latin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a:off x="5500688" y="6643688"/>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rPr>
              <a:t>Pascal Colmaire – Development &amp; Education Director of WA</a:t>
            </a:r>
            <a:endParaRPr lang="en-GB" sz="800" dirty="0">
              <a:solidFill>
                <a:schemeClr val="bg1"/>
              </a:solidFill>
              <a:latin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US" dirty="0">
              <a:solidFill>
                <a:srgbClr val="FFFF00"/>
              </a:solidFill>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6613">
                                            <p:txEl>
                                              <p:pRg st="2" end="2"/>
                                            </p:txEl>
                                          </p:spTgt>
                                        </p:tgtEl>
                                        <p:attrNameLst>
                                          <p:attrName>style.visibility</p:attrName>
                                        </p:attrNameLst>
                                      </p:cBhvr>
                                      <p:to>
                                        <p:strVal val="visible"/>
                                      </p:to>
                                    </p:set>
                                    <p:anim calcmode="lin" valueType="num">
                                      <p:cBhvr additive="base">
                                        <p:cTn id="7" dur="500" fill="hold"/>
                                        <p:tgtEl>
                                          <p:spTgt spid="19661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66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6613">
                                            <p:txEl>
                                              <p:pRg st="3" end="3"/>
                                            </p:txEl>
                                          </p:spTgt>
                                        </p:tgtEl>
                                        <p:attrNameLst>
                                          <p:attrName>style.visibility</p:attrName>
                                        </p:attrNameLst>
                                      </p:cBhvr>
                                      <p:to>
                                        <p:strVal val="visible"/>
                                      </p:to>
                                    </p:set>
                                    <p:anim calcmode="lin" valueType="num">
                                      <p:cBhvr additive="base">
                                        <p:cTn id="13" dur="500" fill="hold"/>
                                        <p:tgtEl>
                                          <p:spTgt spid="19661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66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6613">
                                            <p:txEl>
                                              <p:pRg st="4" end="4"/>
                                            </p:txEl>
                                          </p:spTgt>
                                        </p:tgtEl>
                                        <p:attrNameLst>
                                          <p:attrName>style.visibility</p:attrName>
                                        </p:attrNameLst>
                                      </p:cBhvr>
                                      <p:to>
                                        <p:strVal val="visible"/>
                                      </p:to>
                                    </p:set>
                                    <p:anim calcmode="lin" valueType="num">
                                      <p:cBhvr additive="base">
                                        <p:cTn id="19" dur="500" fill="hold"/>
                                        <p:tgtEl>
                                          <p:spTgt spid="19661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66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6613">
                                            <p:txEl>
                                              <p:pRg st="5" end="5"/>
                                            </p:txEl>
                                          </p:spTgt>
                                        </p:tgtEl>
                                        <p:attrNameLst>
                                          <p:attrName>style.visibility</p:attrName>
                                        </p:attrNameLst>
                                      </p:cBhvr>
                                      <p:to>
                                        <p:strVal val="visible"/>
                                      </p:to>
                                    </p:set>
                                    <p:anim calcmode="lin" valueType="num">
                                      <p:cBhvr additive="base">
                                        <p:cTn id="25" dur="500" fill="hold"/>
                                        <p:tgtEl>
                                          <p:spTgt spid="19661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661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6613">
                                            <p:txEl>
                                              <p:pRg st="6" end="6"/>
                                            </p:txEl>
                                          </p:spTgt>
                                        </p:tgtEl>
                                        <p:attrNameLst>
                                          <p:attrName>style.visibility</p:attrName>
                                        </p:attrNameLst>
                                      </p:cBhvr>
                                      <p:to>
                                        <p:strVal val="visible"/>
                                      </p:to>
                                    </p:set>
                                    <p:anim calcmode="lin" valueType="num">
                                      <p:cBhvr additive="base">
                                        <p:cTn id="31" dur="500" fill="hold"/>
                                        <p:tgtEl>
                                          <p:spTgt spid="19661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661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6613">
                                            <p:txEl>
                                              <p:pRg st="7" end="7"/>
                                            </p:txEl>
                                          </p:spTgt>
                                        </p:tgtEl>
                                        <p:attrNameLst>
                                          <p:attrName>style.visibility</p:attrName>
                                        </p:attrNameLst>
                                      </p:cBhvr>
                                      <p:to>
                                        <p:strVal val="visible"/>
                                      </p:to>
                                    </p:set>
                                    <p:anim calcmode="lin" valueType="num">
                                      <p:cBhvr additive="base">
                                        <p:cTn id="37" dur="500" fill="hold"/>
                                        <p:tgtEl>
                                          <p:spTgt spid="19661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661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96613">
                                            <p:txEl>
                                              <p:pRg st="8" end="8"/>
                                            </p:txEl>
                                          </p:spTgt>
                                        </p:tgtEl>
                                        <p:attrNameLst>
                                          <p:attrName>style.visibility</p:attrName>
                                        </p:attrNameLst>
                                      </p:cBhvr>
                                      <p:to>
                                        <p:strVal val="visible"/>
                                      </p:to>
                                    </p:set>
                                    <p:anim calcmode="lin" valueType="num">
                                      <p:cBhvr additive="base">
                                        <p:cTn id="43" dur="500" fill="hold"/>
                                        <p:tgtEl>
                                          <p:spTgt spid="19661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9661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96613">
                                            <p:txEl>
                                              <p:pRg st="9" end="9"/>
                                            </p:txEl>
                                          </p:spTgt>
                                        </p:tgtEl>
                                        <p:attrNameLst>
                                          <p:attrName>style.visibility</p:attrName>
                                        </p:attrNameLst>
                                      </p:cBhvr>
                                      <p:to>
                                        <p:strVal val="visible"/>
                                      </p:to>
                                    </p:set>
                                    <p:anim calcmode="lin" valueType="num">
                                      <p:cBhvr additive="base">
                                        <p:cTn id="49" dur="500" fill="hold"/>
                                        <p:tgtEl>
                                          <p:spTgt spid="19661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9661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96613">
                                            <p:txEl>
                                              <p:pRg st="10" end="10"/>
                                            </p:txEl>
                                          </p:spTgt>
                                        </p:tgtEl>
                                        <p:attrNameLst>
                                          <p:attrName>style.visibility</p:attrName>
                                        </p:attrNameLst>
                                      </p:cBhvr>
                                      <p:to>
                                        <p:strVal val="visible"/>
                                      </p:to>
                                    </p:set>
                                    <p:anim calcmode="lin" valueType="num">
                                      <p:cBhvr additive="base">
                                        <p:cTn id="55" dur="500" fill="hold"/>
                                        <p:tgtEl>
                                          <p:spTgt spid="19661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9661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3" name="Rectangle 5"/>
          <p:cNvSpPr>
            <a:spLocks noChangeArrowheads="1"/>
          </p:cNvSpPr>
          <p:nvPr/>
        </p:nvSpPr>
        <p:spPr bwMode="auto">
          <a:xfrm>
            <a:off x="323850" y="1000126"/>
            <a:ext cx="8496300" cy="1161184"/>
          </a:xfrm>
          <a:prstGeom prst="rect">
            <a:avLst/>
          </a:prstGeom>
          <a:noFill/>
          <a:ln w="9525">
            <a:noFill/>
            <a:miter lim="800000"/>
            <a:headEnd/>
            <a:tailEnd/>
          </a:ln>
        </p:spPr>
        <p:txBody>
          <a:bodyPr/>
          <a:lstStyle/>
          <a:p>
            <a:pPr marL="533400" indent="-533400">
              <a:spcBef>
                <a:spcPct val="20000"/>
              </a:spcBef>
              <a:spcAft>
                <a:spcPct val="20000"/>
              </a:spcAft>
              <a:buClr>
                <a:schemeClr val="bg1"/>
              </a:buClr>
            </a:pPr>
            <a:r>
              <a:rPr lang="en-GB" sz="2400" dirty="0" smtClean="0">
                <a:solidFill>
                  <a:srgbClr val="00FFFF"/>
                </a:solidFill>
                <a:latin typeface="Verdana" pitchFamily="34" charset="0"/>
              </a:rPr>
              <a:t>Specific Strength</a:t>
            </a:r>
          </a:p>
          <a:p>
            <a:pPr marL="533400" indent="-533400">
              <a:spcBef>
                <a:spcPct val="20000"/>
              </a:spcBef>
              <a:spcAft>
                <a:spcPct val="20000"/>
              </a:spcAft>
              <a:buClr>
                <a:schemeClr val="bg1"/>
              </a:buClr>
              <a:buFont typeface="Wingdings" pitchFamily="2" charset="2"/>
              <a:buAutoNum type="arabicPeriod"/>
            </a:pPr>
            <a:endParaRPr lang="en-GB" sz="1000" dirty="0" smtClean="0">
              <a:solidFill>
                <a:srgbClr val="FF0000"/>
              </a:solidFill>
              <a:latin typeface="Verdana" pitchFamily="34" charset="0"/>
            </a:endParaRPr>
          </a:p>
          <a:p>
            <a:pPr marL="533400" indent="-533400">
              <a:spcBef>
                <a:spcPct val="20000"/>
              </a:spcBef>
              <a:spcAft>
                <a:spcPct val="20000"/>
              </a:spcAft>
              <a:buClr>
                <a:schemeClr val="bg1"/>
              </a:buClr>
            </a:pPr>
            <a:r>
              <a:rPr lang="en-GB" sz="2200" dirty="0" smtClean="0">
                <a:solidFill>
                  <a:srgbClr val="FFFF00"/>
                </a:solidFill>
                <a:latin typeface="Verdana" pitchFamily="34" charset="0"/>
              </a:rPr>
              <a:t>Same criteria progression as in General strength</a:t>
            </a:r>
          </a:p>
          <a:p>
            <a:pPr marL="533400" indent="-533400">
              <a:spcBef>
                <a:spcPct val="20000"/>
              </a:spcBef>
              <a:spcAft>
                <a:spcPct val="20000"/>
              </a:spcAft>
              <a:buClr>
                <a:schemeClr val="bg1"/>
              </a:buClr>
            </a:pPr>
            <a:endParaRPr lang="en-GB" sz="1000" dirty="0" smtClean="0">
              <a:solidFill>
                <a:srgbClr val="FFFF00"/>
              </a:solidFill>
              <a:latin typeface="Verdana" pitchFamily="34" charset="0"/>
            </a:endParaRPr>
          </a:p>
        </p:txBody>
      </p:sp>
      <p:sp>
        <p:nvSpPr>
          <p:cNvPr id="5123"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rPr>
              <a:t>Shooting Sequence Steps</a:t>
            </a:r>
            <a:endParaRPr lang="en-GB" sz="2200" dirty="0">
              <a:solidFill>
                <a:srgbClr val="0168AC"/>
              </a:solidFill>
              <a:latin typeface="Verdana" pitchFamily="34" charset="0"/>
            </a:endParaRPr>
          </a:p>
        </p:txBody>
      </p:sp>
      <p:pic>
        <p:nvPicPr>
          <p:cNvPr id="5124"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5125"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5126" name="Text Box 20"/>
          <p:cNvSpPr txBox="1">
            <a:spLocks noChangeArrowheads="1"/>
          </p:cNvSpPr>
          <p:nvPr/>
        </p:nvSpPr>
        <p:spPr bwMode="auto">
          <a:xfrm>
            <a:off x="5500688" y="6643688"/>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rPr>
              <a:t>Pascal Colmaire – Development &amp; Education Director of WA</a:t>
            </a:r>
            <a:endParaRPr lang="en-GB" sz="800" dirty="0">
              <a:solidFill>
                <a:schemeClr val="bg1"/>
              </a:solidFill>
              <a:latin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GB" dirty="0">
              <a:solidFill>
                <a:srgbClr val="FFFF00"/>
              </a:solidFill>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GB" dirty="0"/>
          </a:p>
        </p:txBody>
      </p:sp>
      <p:graphicFrame>
        <p:nvGraphicFramePr>
          <p:cNvPr id="9" name="Table 8"/>
          <p:cNvGraphicFramePr>
            <a:graphicFrameLocks noGrp="1"/>
          </p:cNvGraphicFramePr>
          <p:nvPr/>
        </p:nvGraphicFramePr>
        <p:xfrm>
          <a:off x="106880" y="2291939"/>
          <a:ext cx="8942120" cy="3535600"/>
        </p:xfrm>
        <a:graphic>
          <a:graphicData uri="http://schemas.openxmlformats.org/drawingml/2006/table">
            <a:tbl>
              <a:tblPr firstRow="1" bandRow="1">
                <a:tableStyleId>{5C22544A-7EE6-4342-B048-85BDC9FD1C3A}</a:tableStyleId>
              </a:tblPr>
              <a:tblGrid>
                <a:gridCol w="4471060"/>
                <a:gridCol w="4471060"/>
              </a:tblGrid>
              <a:tr h="707120">
                <a:tc>
                  <a:txBody>
                    <a:bodyPr/>
                    <a:lstStyle/>
                    <a:p>
                      <a:r>
                        <a:rPr lang="en-GB" b="1" noProof="0" dirty="0" smtClean="0">
                          <a:solidFill>
                            <a:srgbClr val="0000CC"/>
                          </a:solidFill>
                          <a:latin typeface="Verdana" pitchFamily="34" charset="0"/>
                          <a:ea typeface="Verdana" pitchFamily="34" charset="0"/>
                          <a:cs typeface="Verdana" pitchFamily="34" charset="0"/>
                        </a:rPr>
                        <a:t>General strength</a:t>
                      </a:r>
                      <a:endParaRPr lang="en-GB" b="1" noProof="0" dirty="0">
                        <a:solidFill>
                          <a:srgbClr val="0000CC"/>
                        </a:solidFill>
                        <a:latin typeface="Verdana" pitchFamily="34" charset="0"/>
                        <a:ea typeface="Verdana" pitchFamily="34" charset="0"/>
                        <a:cs typeface="Verdana" pitchFamily="34" charset="0"/>
                      </a:endParaRPr>
                    </a:p>
                  </a:txBody>
                  <a:tcPr/>
                </a:tc>
                <a:tc>
                  <a:txBody>
                    <a:bodyPr/>
                    <a:lstStyle/>
                    <a:p>
                      <a:r>
                        <a:rPr lang="en-GB" noProof="0" dirty="0" smtClean="0">
                          <a:solidFill>
                            <a:srgbClr val="FF0000"/>
                          </a:solidFill>
                        </a:rPr>
                        <a:t>Specific</a:t>
                      </a:r>
                      <a:r>
                        <a:rPr lang="en-GB" baseline="0" noProof="0" dirty="0" smtClean="0">
                          <a:solidFill>
                            <a:srgbClr val="FF0000"/>
                          </a:solidFill>
                        </a:rPr>
                        <a:t> Strength</a:t>
                      </a:r>
                      <a:endParaRPr lang="en-GB" noProof="0" dirty="0">
                        <a:solidFill>
                          <a:srgbClr val="FF0000"/>
                        </a:solidFill>
                      </a:endParaRPr>
                    </a:p>
                  </a:txBody>
                  <a:tcPr/>
                </a:tc>
              </a:tr>
              <a:tr h="7071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0" noProof="0" dirty="0" smtClean="0">
                          <a:solidFill>
                            <a:srgbClr val="0000CC"/>
                          </a:solidFill>
                          <a:latin typeface="Verdana" pitchFamily="34" charset="0"/>
                          <a:ea typeface="Verdana" pitchFamily="34" charset="0"/>
                          <a:cs typeface="Verdana" pitchFamily="34" charset="0"/>
                        </a:rPr>
                        <a:t>More weight</a:t>
                      </a:r>
                    </a:p>
                  </a:txBody>
                  <a:tcPr/>
                </a:tc>
                <a:tc>
                  <a:txBody>
                    <a:bodyPr/>
                    <a:lstStyle/>
                    <a:p>
                      <a:r>
                        <a:rPr lang="en-GB" noProof="0" dirty="0" smtClean="0">
                          <a:solidFill>
                            <a:srgbClr val="FF0000"/>
                          </a:solidFill>
                        </a:rPr>
                        <a:t>More tension</a:t>
                      </a:r>
                      <a:r>
                        <a:rPr lang="en-GB" baseline="0" noProof="0" dirty="0" smtClean="0">
                          <a:solidFill>
                            <a:srgbClr val="FF0000"/>
                          </a:solidFill>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solidFill>
                            <a:srgbClr val="FF0000"/>
                          </a:solidFill>
                        </a:rPr>
                        <a:t>More mass (kg)</a:t>
                      </a:r>
                    </a:p>
                  </a:txBody>
                  <a:tcPr/>
                </a:tc>
              </a:tr>
              <a:tr h="707120">
                <a:tc>
                  <a:txBody>
                    <a:bodyPr/>
                    <a:lstStyle/>
                    <a:p>
                      <a:r>
                        <a:rPr lang="en-GB" b="0" noProof="0" dirty="0" smtClean="0">
                          <a:solidFill>
                            <a:srgbClr val="0000CC"/>
                          </a:solidFill>
                          <a:latin typeface="Verdana" pitchFamily="34" charset="0"/>
                          <a:ea typeface="Verdana" pitchFamily="34" charset="0"/>
                          <a:cs typeface="Verdana" pitchFamily="34" charset="0"/>
                        </a:rPr>
                        <a:t>More repetitions</a:t>
                      </a:r>
                      <a:endParaRPr lang="en-GB" b="0" noProof="0" dirty="0">
                        <a:solidFill>
                          <a:srgbClr val="0000CC"/>
                        </a:solidFill>
                        <a:latin typeface="Verdana" pitchFamily="34" charset="0"/>
                        <a:ea typeface="Verdana" pitchFamily="34" charset="0"/>
                        <a:cs typeface="Verdana" pitchFamily="34" charset="0"/>
                      </a:endParaRPr>
                    </a:p>
                  </a:txBody>
                  <a:tcPr/>
                </a:tc>
                <a:tc>
                  <a:txBody>
                    <a:bodyPr/>
                    <a:lstStyle/>
                    <a:p>
                      <a:r>
                        <a:rPr lang="en-GB" noProof="0" dirty="0" smtClean="0">
                          <a:solidFill>
                            <a:srgbClr val="FF0000"/>
                          </a:solidFill>
                        </a:rPr>
                        <a:t>More arrows</a:t>
                      </a:r>
                      <a:endParaRPr lang="en-GB" noProof="0" dirty="0">
                        <a:solidFill>
                          <a:srgbClr val="FF0000"/>
                        </a:solidFill>
                      </a:endParaRPr>
                    </a:p>
                  </a:txBody>
                  <a:tcPr/>
                </a:tc>
              </a:tr>
              <a:tr h="707120">
                <a:tc>
                  <a:txBody>
                    <a:bodyPr/>
                    <a:lstStyle/>
                    <a:p>
                      <a:r>
                        <a:rPr lang="en-GB" b="0" noProof="0" dirty="0" smtClean="0">
                          <a:solidFill>
                            <a:srgbClr val="0000CC"/>
                          </a:solidFill>
                          <a:latin typeface="Verdana" pitchFamily="34" charset="0"/>
                          <a:ea typeface="Verdana" pitchFamily="34" charset="0"/>
                          <a:cs typeface="Verdana" pitchFamily="34" charset="0"/>
                        </a:rPr>
                        <a:t>Less rests</a:t>
                      </a:r>
                      <a:endParaRPr lang="en-GB" b="0" noProof="0" dirty="0">
                        <a:solidFill>
                          <a:srgbClr val="0000CC"/>
                        </a:solidFill>
                        <a:latin typeface="Verdana" pitchFamily="34" charset="0"/>
                        <a:ea typeface="Verdana" pitchFamily="34" charset="0"/>
                        <a:cs typeface="Verdana" pitchFamily="34" charset="0"/>
                      </a:endParaRPr>
                    </a:p>
                  </a:txBody>
                  <a:tcPr/>
                </a:tc>
                <a:tc>
                  <a:txBody>
                    <a:bodyPr/>
                    <a:lstStyle/>
                    <a:p>
                      <a:r>
                        <a:rPr lang="en-GB" noProof="0" dirty="0" smtClean="0">
                          <a:solidFill>
                            <a:srgbClr val="FF0000"/>
                          </a:solidFill>
                        </a:rPr>
                        <a:t>Burst of arrows</a:t>
                      </a:r>
                      <a:endParaRPr lang="en-GB" noProof="0" dirty="0">
                        <a:solidFill>
                          <a:srgbClr val="FF0000"/>
                        </a:solidFill>
                      </a:endParaRPr>
                    </a:p>
                  </a:txBody>
                  <a:tcPr/>
                </a:tc>
              </a:tr>
              <a:tr h="707120">
                <a:tc>
                  <a:txBody>
                    <a:bodyPr/>
                    <a:lstStyle/>
                    <a:p>
                      <a:r>
                        <a:rPr lang="en-GB" b="0" noProof="0" dirty="0" smtClean="0">
                          <a:solidFill>
                            <a:srgbClr val="0000CC"/>
                          </a:solidFill>
                          <a:latin typeface="Verdana" pitchFamily="34" charset="0"/>
                          <a:ea typeface="Verdana" pitchFamily="34" charset="0"/>
                          <a:cs typeface="Verdana" pitchFamily="34" charset="0"/>
                        </a:rPr>
                        <a:t>More time </a:t>
                      </a:r>
                      <a:r>
                        <a:rPr lang="en-GB" b="0" baseline="0" noProof="0" dirty="0" smtClean="0">
                          <a:solidFill>
                            <a:srgbClr val="0000CC"/>
                          </a:solidFill>
                          <a:latin typeface="Verdana" pitchFamily="34" charset="0"/>
                          <a:ea typeface="Verdana" pitchFamily="34" charset="0"/>
                          <a:cs typeface="Verdana" pitchFamily="34" charset="0"/>
                        </a:rPr>
                        <a:t>under the load</a:t>
                      </a:r>
                      <a:endParaRPr lang="en-GB" b="0" noProof="0" dirty="0">
                        <a:solidFill>
                          <a:srgbClr val="0000CC"/>
                        </a:solidFill>
                        <a:latin typeface="Verdana" pitchFamily="34" charset="0"/>
                        <a:ea typeface="Verdana" pitchFamily="34" charset="0"/>
                        <a:cs typeface="Verdana" pitchFamily="34" charset="0"/>
                      </a:endParaRPr>
                    </a:p>
                  </a:txBody>
                  <a:tcPr/>
                </a:tc>
                <a:tc>
                  <a:txBody>
                    <a:bodyPr/>
                    <a:lstStyle/>
                    <a:p>
                      <a:r>
                        <a:rPr lang="en-GB" noProof="0" dirty="0" smtClean="0">
                          <a:solidFill>
                            <a:srgbClr val="FF0000"/>
                          </a:solidFill>
                        </a:rPr>
                        <a:t>Long time @ full draw</a:t>
                      </a:r>
                      <a:endParaRPr lang="en-GB" noProof="0" dirty="0">
                        <a:solidFill>
                          <a:srgbClr val="FF0000"/>
                        </a:solidFill>
                      </a:endParaRPr>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6613">
                                            <p:txEl>
                                              <p:pRg st="2" end="2"/>
                                            </p:txEl>
                                          </p:spTgt>
                                        </p:tgtEl>
                                        <p:attrNameLst>
                                          <p:attrName>style.visibility</p:attrName>
                                        </p:attrNameLst>
                                      </p:cBhvr>
                                      <p:to>
                                        <p:strVal val="visible"/>
                                      </p:to>
                                    </p:set>
                                    <p:anim calcmode="lin" valueType="num">
                                      <p:cBhvr additive="base">
                                        <p:cTn id="7" dur="500" fill="hold"/>
                                        <p:tgtEl>
                                          <p:spTgt spid="19661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661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3" name="Rectangle 5"/>
          <p:cNvSpPr>
            <a:spLocks noChangeArrowheads="1"/>
          </p:cNvSpPr>
          <p:nvPr/>
        </p:nvSpPr>
        <p:spPr bwMode="auto">
          <a:xfrm>
            <a:off x="2888920" y="738868"/>
            <a:ext cx="3298124" cy="508041"/>
          </a:xfrm>
          <a:prstGeom prst="rect">
            <a:avLst/>
          </a:prstGeom>
          <a:noFill/>
          <a:ln w="9525">
            <a:noFill/>
            <a:miter lim="800000"/>
            <a:headEnd/>
            <a:tailEnd/>
          </a:ln>
        </p:spPr>
        <p:txBody>
          <a:bodyPr/>
          <a:lstStyle/>
          <a:p>
            <a:pPr marL="533400" indent="-533400">
              <a:spcBef>
                <a:spcPct val="20000"/>
              </a:spcBef>
              <a:spcAft>
                <a:spcPct val="20000"/>
              </a:spcAft>
              <a:buClr>
                <a:schemeClr val="bg1"/>
              </a:buClr>
            </a:pPr>
            <a:r>
              <a:rPr lang="en-GB" sz="2400" dirty="0" smtClean="0">
                <a:solidFill>
                  <a:srgbClr val="00FFFF"/>
                </a:solidFill>
                <a:latin typeface="Verdana" pitchFamily="34" charset="0"/>
                <a:ea typeface="Verdana" pitchFamily="34" charset="0"/>
                <a:cs typeface="Verdana" pitchFamily="34" charset="0"/>
              </a:rPr>
              <a:t>Specific Strength</a:t>
            </a:r>
          </a:p>
        </p:txBody>
      </p:sp>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ea typeface="Verdana" pitchFamily="34" charset="0"/>
                <a:cs typeface="Verdana" pitchFamily="34" charset="0"/>
              </a:rPr>
              <a:t>Physical Developments</a:t>
            </a:r>
            <a:endParaRPr lang="en-GB" sz="2200" dirty="0">
              <a:solidFill>
                <a:srgbClr val="0168AC"/>
              </a:solidFill>
              <a:latin typeface="Verdana" pitchFamily="34" charset="0"/>
              <a:ea typeface="Verdana" pitchFamily="34" charset="0"/>
              <a:cs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a:off x="5500688" y="6643688"/>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ea typeface="Verdana" pitchFamily="34" charset="0"/>
                <a:cs typeface="Verdana" pitchFamily="34" charset="0"/>
              </a:rPr>
              <a:t>Pascal Colmaire – Development &amp; Education Director of WA</a:t>
            </a:r>
            <a:endParaRPr lang="en-GB" sz="800" dirty="0">
              <a:solidFill>
                <a:schemeClr val="bg1"/>
              </a:solidFill>
              <a:latin typeface="Verdana" pitchFamily="34" charset="0"/>
              <a:ea typeface="Verdana" pitchFamily="34" charset="0"/>
              <a:cs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GB" dirty="0">
              <a:solidFill>
                <a:srgbClr val="FFFF00"/>
              </a:solidFill>
              <a:latin typeface="Verdana" pitchFamily="34" charset="0"/>
              <a:ea typeface="Verdana" pitchFamily="34" charset="0"/>
              <a:cs typeface="Verdana" pitchFamily="34" charset="0"/>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GB" dirty="0">
              <a:latin typeface="Verdana" pitchFamily="34" charset="0"/>
              <a:ea typeface="Verdana" pitchFamily="34" charset="0"/>
              <a:cs typeface="Verdana" pitchFamily="34" charset="0"/>
            </a:endParaRPr>
          </a:p>
        </p:txBody>
      </p:sp>
      <p:sp>
        <p:nvSpPr>
          <p:cNvPr id="68635" name="AutoShape 27" descr="data:image/jpg;base64,/9j/4AAQSkZJRgABAQAAAQABAAD/2wBDAAkGBwgHBgkIBwgKCgkLDRYPDQwMDRsUFRAWIB0iIiAdHx8kKDQsJCYxJx8fLT0tMTU3Ojo6Iys/RD84QzQ5Ojf/2wBDAQoKCg0MDRoPDxo3JR8lNzc3Nzc3Nzc3Nzc3Nzc3Nzc3Nzc3Nzc3Nzc3Nzc3Nzc3Nzc3Nzc3Nzc3Nzc3Nzc3Nzf/wAARCABYAGsDASIAAhEBAxEB/8QAGwAAAwEBAQEBAAAAAAAAAAAAAAUGBAMCAQf/xAA1EAACAgEEAQIFAQYFBQAAAAABAgMEEQAFEiExE0EGFDJRYSIVQnGBkaEWI1JisVNygoOS/8QAFAEBAAAAAAAAAAAAAAAAAAAAAP/EABQRAQAAAAAAAAAAAAAAAAAAAAD/2gAMAwEAAhEDEQA/AP06H1t+iaWKworkdNHPIArdEAcGUn2JYnvOAMHOtWyX7T2LFDcYvTs18MhDcvViJIVyfvkEH8/0HFK8mx7jasJGX220VdwgLNXkGQTxAyUPR6+k56wesu6y19wtVLcLv6PEJHJFLJEbRcg8EKleQ4qWz2B/XQU5YZx7/bX0HOvz+ltlSpct3pdpjt0o7Mtad3hEkkaqxYSgkFmA5sjeThQf3SNPUqRtHBd+F7pWB34sleQSQOM45BT10fPErkZ7yBoKTRpbtm4STSvUvRrBdiyWjBysi56dCfKnI/IPR9iWXnQGjRo0Bo0ayblcFKv6gjeWRmCRQx45SOfCjPX8z0ACT0NBr0j3OS1e3VNsqH0okjEtmY58EkBAPc9E+R4HkZBUS73usm6QxTWIqtV7UlZRTT13kZYyzAFl7IOR0vXBv5bKxbbKsm6JYjsmV2FmS1N6RwGwvZUAcQMceI7J8e4bRAu27nSgqlQlguGjK9hVXOQR+Qo7+/WnWp3YLp3PeNxmsK0ViqUgSu37kbKH5Zx2WyM/bgB5BzRaCY+L79l/R2fb8LPaIEkzD9EakNxU+/8AmFSvXgcjkHGedKtuMarFV2kV53cySWrUqvHExzlo41PkgkYAT8/c+94iWzu01NCBYmFaaB27VHiaR15YOcZjwcf6jrbtvxFVv2DBHxR4o+VgPIAYjnjx/PY89DBBBOdBv2vb4dtpiCDkcszySNjlK7HLO2Pckk/8YHWldqKXbNw47XMkCTxzWHgeLmhdSmWUAgqTyOe8E94ySS/VgwyDkaSfEcnys1W3w5kJNCELY5lkyFH5JQAfx0HD0za/w5PMzPYDmYsv6RloW5HB7Ay2MZ6yPsNUQ8aS7ZFLHukNaV+Xye3RqSB0zOSCc/8Aq/vp3oDRo0aA1LbldeT4gsqrsBRoylCBkRylQxc+2QpUDz9TfnVO5AQknAHk/bUbcI+QErxRGXdQPWMpwQszKAAfGFjTsf7c+5yDyPZak+yVaM0bKIkR1dG4yRyDvmGH72cnPvk5zk6xps+7xNMP2hSsCXjyks02ZiQMZIDhM49wozgZ8aokYMOQ8Hsa8WZlgrySuyosalmZzhVAGcn8aCS23ZDtu7XI9vmb52GpDIjyHCzlnlLhwOsMw9h+nIxgDBqaNsXacNmIFUlQMFcYK59j+RqW26xcktftS+sdefc6/o0HlTiYCAWRCMkjnktg9/owe8AZb1+9stuXb6HMVozyQBSwHL9RAJ/LHQPr6Sn4hhsV4nkNaAGREYDmHZgPP+nDHHWc/jBltwgiq3qCRCzI873IUgrcTI4SYkElgcKoZux2MkDPIjVdbtx7dudq1ZbjXFD1GP2ETMW/tINLdq2xLe6Ga2iloKx+knKSTyGV8N0RgBOxjz+NB22uxuUSCKGAWRGOBUuIViHsMFAT/HA8dAaxfEd+8u40mkgCVa5adm+XeUqQGHIADJxnHgY5Z9hqtHCCL9bnio+qRv8AknRKkc8LIcMjqVOPsejoF2wJalSS/fiMViyFHpEj/LRR0OjjOSx/8tNtLfhty+w7eWZncV0V2byWUAE/1B0y0Bo0aNAt+I5lh2O8S4VmgZEy3HLsMKAfuSQBqQ3azDc32vXpKbEW0SZnBYyFyqMoDBcsMGQgdHkc9EDTX4g4370iyNOsdGREjjgIDyTOAwOSDgAYxgZJJ9ujk2Sl6W8K0d+zKtyuSryhWaOSN+TK/wCkBsmYsDgEYbvsYCl/aEqQNM9R8BQQqcuRJ6xhlXH8T/bU/vm7V95H7GXbbEs8ki5V2iAwOJfGX7PAnGOtU7NZhpFiqT2UTOFBjDsB7fVj++pbd9lvpK++PuT1mRkmmgQF1RVwDxY4OAAWxjBOcjBIIMmsNFfjluR87axn5TbaxDMinoux6APtk4UdgEk98bHwmNyma5uNydLUvbpXcCNfYAZGTgADPv5wM4082/b4aYkZWkkmlblLNK2Xc+2T4wPYAAD2GteNBD/Ecq7uXD3YqcUkE9aJHrPMzo5CmRgCuBmM4HfXZ6yB0+HY93hv7n8jHVWNJkjmrWZJDhxEn6o5Mt+ggggEdfjsa2Wvh+eK2WrxCxBg+nmwY2jBbnxOVIZQ3YPkeMHA1n2dLO371eeyRNI/AzCI4hh/y/oUnHhVh7bzkkY7ADP8R/tee3A1lKXp0WF2aOJpJAIlyP1KQAWILY/Kk+VGn+N9eNYoztsK+BMpdyB9wpAGf4k/z8a+bAjTybjcly5mn9MMwHaxqFIHX0h/Ux98599T4sX4PhiztRYRPWgkiSaNiGRYVAYY7PIgBl+6uD7dhTfC6lNgogu0mYsh2IJcE5DHHWSDnrrvTXXKr6Xy8Xy4QQ8B6fADjxx1j8Y110Bo0aNAtv7X68z2a8whneMRyB4xJHKoPQdD5xk+CD35x1pLTpb1Fu1uWO1t0vo4jjgeq0SpGyqxKlWOMsDnIb6R41WaQ27T1/iRhEjyA14VdFBOeTyAHodYI8nAwT3oFW7XtxrbnWkfZ9slkhQ2J2S05aMEhA3IxDH1Mf8AtVvtrX8QSb1b2K8hr1dvj9By8z2DI6gKScKFA9vJb+R8a3bOguruU1hEcWJjESDkMiqEKg/YN6g/qffSe3PZm+Hr21TgPPUqOJWY8mlKL1hPJzhSQfIcYznoLBCSoJGM+x9tetcqs8VqtHYruskMqh0dfDKewdddB8PjU4sdc7buN6xM0cT23lnJOcrFIVAH8Qij+eNUbde+ozZKTNW2CvJLZIl5XpY5GypK4OfvkvIjYOR56HWApdirtV2ShXdODRVo0Zf9JCgY1gq1Kr75ucdiFfWd47CN45IY1QHP3BRx+A32bt6BgY0n3eBf2vtUjPKFkM1YiORkP6k556I/6WP56Dt8NsG2Onj6Vj4r1joHA69uhpnpN8KhIttashkzXsTRuHBBB9RjjvyMMMH7Y050Bo0aNAaSSVRb3fcVNmaMtXjiIjbGFPLsddH6sH2ydO9TG+IEsb1MrOsgowlDHKynlmVRniRkZI6OgY/CyLHsVZY1VYgG9JUGFWPk3AD8cca8PBFHvswsRq0d6FRGxH76Bgy58jKkED8NpnUgjq1oq0KhYoUVEUewAwB/Qax7/Wextkphz8xDieHz26HkB0R0cYP4J0Hn4fcfLWIDgPXtzxlR+6C5ZR/8Mv8AXTTSLa7EUO5NHGgSvfjWzWfP1niA4P8AuxxPvkE/Y6e6BF8SWxG9SlYV0p2i4nmVwvSgH08kjHLvv7KR75HnY+W5bg278PRrJGa1WIDHJMqS59vK4AHWBnJyMGjQP9LfiCnLc28/KkC3AwnrE4x6iHIB/B7U/hjo0aBXT3MS77W+WgkjazGwuQt9UZUfpZh5GMFckDOV846pgc6NGgNGjRoPh8ahq9tN6r/J1jJ85uc6y23aI4giXyFyO8BAoPYDNy98aNGgutfCMjRo0EtuVC/FWbbYakluryDVZ1kUPWIAK9sw+kg4bvAwP1eDRwer6EfrFfV4jnwzjljvH4zo0aD/2Q==">
            <a:hlinkClick r:id="rId5"/>
          </p:cNvPr>
          <p:cNvSpPr>
            <a:spLocks noChangeAspect="1" noChangeArrowheads="1"/>
          </p:cNvSpPr>
          <p:nvPr/>
        </p:nvSpPr>
        <p:spPr bwMode="auto">
          <a:xfrm>
            <a:off x="74613" y="-395288"/>
            <a:ext cx="1019175" cy="838201"/>
          </a:xfrm>
          <a:prstGeom prst="rect">
            <a:avLst/>
          </a:prstGeom>
          <a:noFill/>
        </p:spPr>
        <p:txBody>
          <a:bodyPr vert="horz" wrap="square" lIns="91440" tIns="45720" rIns="91440" bIns="45720" numCol="1" anchor="t" anchorCtr="0" compatLnSpc="1">
            <a:prstTxWarp prst="textNoShape">
              <a:avLst/>
            </a:prstTxWarp>
          </a:bodyPr>
          <a:lstStyle/>
          <a:p>
            <a:endParaRPr lang="en-GB" dirty="0">
              <a:latin typeface="Verdana" pitchFamily="34" charset="0"/>
              <a:ea typeface="Verdana" pitchFamily="34" charset="0"/>
              <a:cs typeface="Verdana" pitchFamily="34" charset="0"/>
            </a:endParaRPr>
          </a:p>
        </p:txBody>
      </p:sp>
      <p:sp>
        <p:nvSpPr>
          <p:cNvPr id="10" name="Rectangle 9"/>
          <p:cNvSpPr/>
          <p:nvPr/>
        </p:nvSpPr>
        <p:spPr>
          <a:xfrm>
            <a:off x="3178610" y="1422177"/>
            <a:ext cx="2467426" cy="400110"/>
          </a:xfrm>
          <a:prstGeom prst="rect">
            <a:avLst/>
          </a:prstGeom>
        </p:spPr>
        <p:txBody>
          <a:bodyPr wrap="square">
            <a:spAutoFit/>
          </a:bodyPr>
          <a:lstStyle/>
          <a:p>
            <a:r>
              <a:rPr lang="en-GB" sz="2000" dirty="0" smtClean="0">
                <a:solidFill>
                  <a:srgbClr val="FFFF00"/>
                </a:solidFill>
                <a:latin typeface="Verdana" pitchFamily="34" charset="0"/>
                <a:ea typeface="Verdana" pitchFamily="34" charset="0"/>
                <a:cs typeface="Verdana" pitchFamily="34" charset="0"/>
              </a:rPr>
              <a:t>More mass (kg)</a:t>
            </a:r>
          </a:p>
        </p:txBody>
      </p:sp>
      <p:pic>
        <p:nvPicPr>
          <p:cNvPr id="98306" name="Picture 2" descr="Y:\09 Technical\TECHNICAL\PHYSICAL\Shooting Strength\Heavier Bow Mass\Elastic 1.JPG"/>
          <p:cNvPicPr>
            <a:picLocks noChangeAspect="1" noChangeArrowheads="1"/>
          </p:cNvPicPr>
          <p:nvPr/>
        </p:nvPicPr>
        <p:blipFill>
          <a:blip r:embed="rId6" cstate="print"/>
          <a:srcRect/>
          <a:stretch>
            <a:fillRect/>
          </a:stretch>
        </p:blipFill>
        <p:spPr bwMode="auto">
          <a:xfrm>
            <a:off x="290287" y="2286000"/>
            <a:ext cx="3454400" cy="2590800"/>
          </a:xfrm>
          <a:prstGeom prst="rect">
            <a:avLst/>
          </a:prstGeom>
          <a:noFill/>
        </p:spPr>
      </p:pic>
      <p:pic>
        <p:nvPicPr>
          <p:cNvPr id="98307" name="Picture 3" descr="Y:\09 Technical\TECHNICAL\PHYSICAL\Shooting Strength\Heavier Bow Mass\Elastic 2.JPG"/>
          <p:cNvPicPr>
            <a:picLocks noChangeAspect="1" noChangeArrowheads="1"/>
          </p:cNvPicPr>
          <p:nvPr/>
        </p:nvPicPr>
        <p:blipFill>
          <a:blip r:embed="rId7" cstate="print"/>
          <a:srcRect/>
          <a:stretch>
            <a:fillRect/>
          </a:stretch>
        </p:blipFill>
        <p:spPr bwMode="auto">
          <a:xfrm>
            <a:off x="304801" y="2300514"/>
            <a:ext cx="3454400" cy="2590800"/>
          </a:xfrm>
          <a:prstGeom prst="rect">
            <a:avLst/>
          </a:prstGeom>
          <a:noFill/>
        </p:spPr>
      </p:pic>
      <p:pic>
        <p:nvPicPr>
          <p:cNvPr id="98308" name="Picture 4" descr="Y:\09 Technical\TECHNICAL\PHYSICAL\Shooting Strength\Heavier Bow Mass\Elastic 3.JPG"/>
          <p:cNvPicPr>
            <a:picLocks noChangeAspect="1" noChangeArrowheads="1"/>
          </p:cNvPicPr>
          <p:nvPr/>
        </p:nvPicPr>
        <p:blipFill>
          <a:blip r:embed="rId8" cstate="print"/>
          <a:srcRect/>
          <a:stretch>
            <a:fillRect/>
          </a:stretch>
        </p:blipFill>
        <p:spPr bwMode="auto">
          <a:xfrm>
            <a:off x="290287" y="2300515"/>
            <a:ext cx="3454400" cy="2590800"/>
          </a:xfrm>
          <a:prstGeom prst="rect">
            <a:avLst/>
          </a:prstGeom>
          <a:noFill/>
        </p:spPr>
      </p:pic>
      <p:pic>
        <p:nvPicPr>
          <p:cNvPr id="98309" name="Picture 5" descr="Y:\09 Technical\TECHNICAL\PHYSICAL\Shooting Strength\Heavier Bow Mass\Drawing with weights on wrists.jpg"/>
          <p:cNvPicPr>
            <a:picLocks noChangeAspect="1" noChangeArrowheads="1"/>
          </p:cNvPicPr>
          <p:nvPr/>
        </p:nvPicPr>
        <p:blipFill>
          <a:blip r:embed="rId9" cstate="print"/>
          <a:srcRect/>
          <a:stretch>
            <a:fillRect/>
          </a:stretch>
        </p:blipFill>
        <p:spPr bwMode="auto">
          <a:xfrm>
            <a:off x="4702627" y="2300515"/>
            <a:ext cx="3585029" cy="268877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0"/>
                                  </p:stCondLst>
                                  <p:childTnLst>
                                    <p:set>
                                      <p:cBhvr>
                                        <p:cTn id="6" dur="1" fill="hold">
                                          <p:stCondLst>
                                            <p:cond delay="0"/>
                                          </p:stCondLst>
                                        </p:cTn>
                                        <p:tgtEl>
                                          <p:spTgt spid="98307"/>
                                        </p:tgtEl>
                                        <p:attrNameLst>
                                          <p:attrName>style.visibility</p:attrName>
                                        </p:attrNameLst>
                                      </p:cBhvr>
                                      <p:to>
                                        <p:strVal val="visible"/>
                                      </p:to>
                                    </p:set>
                                  </p:childTnLst>
                                </p:cTn>
                              </p:par>
                            </p:childTnLst>
                          </p:cTn>
                        </p:par>
                        <p:par>
                          <p:cTn id="7" fill="hold">
                            <p:stCondLst>
                              <p:cond delay="3000"/>
                            </p:stCondLst>
                            <p:childTnLst>
                              <p:par>
                                <p:cTn id="8" presetID="1" presetClass="entr" presetSubtype="0" fill="hold" nodeType="afterEffect">
                                  <p:stCondLst>
                                    <p:cond delay="3000"/>
                                  </p:stCondLst>
                                  <p:childTnLst>
                                    <p:set>
                                      <p:cBhvr>
                                        <p:cTn id="9" dur="1" fill="hold">
                                          <p:stCondLst>
                                            <p:cond delay="0"/>
                                          </p:stCondLst>
                                        </p:cTn>
                                        <p:tgtEl>
                                          <p:spTgt spid="983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3" name="Rectangle 5"/>
          <p:cNvSpPr>
            <a:spLocks noChangeArrowheads="1"/>
          </p:cNvSpPr>
          <p:nvPr/>
        </p:nvSpPr>
        <p:spPr bwMode="auto">
          <a:xfrm>
            <a:off x="2888920" y="738868"/>
            <a:ext cx="3298124" cy="508041"/>
          </a:xfrm>
          <a:prstGeom prst="rect">
            <a:avLst/>
          </a:prstGeom>
          <a:noFill/>
          <a:ln w="9525">
            <a:noFill/>
            <a:miter lim="800000"/>
            <a:headEnd/>
            <a:tailEnd/>
          </a:ln>
        </p:spPr>
        <p:txBody>
          <a:bodyPr/>
          <a:lstStyle/>
          <a:p>
            <a:pPr marL="533400" indent="-533400">
              <a:spcBef>
                <a:spcPct val="20000"/>
              </a:spcBef>
              <a:spcAft>
                <a:spcPct val="20000"/>
              </a:spcAft>
              <a:buClr>
                <a:schemeClr val="bg1"/>
              </a:buClr>
            </a:pPr>
            <a:r>
              <a:rPr lang="en-GB" sz="2400" dirty="0" smtClean="0">
                <a:solidFill>
                  <a:srgbClr val="00FFFF"/>
                </a:solidFill>
                <a:latin typeface="Verdana" pitchFamily="34" charset="0"/>
                <a:ea typeface="Verdana" pitchFamily="34" charset="0"/>
                <a:cs typeface="Verdana" pitchFamily="34" charset="0"/>
              </a:rPr>
              <a:t>Specific Strength</a:t>
            </a:r>
          </a:p>
        </p:txBody>
      </p:sp>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ea typeface="Verdana" pitchFamily="34" charset="0"/>
                <a:cs typeface="Verdana" pitchFamily="34" charset="0"/>
              </a:rPr>
              <a:t>Physical Developments</a:t>
            </a:r>
            <a:endParaRPr lang="en-GB" sz="2200" dirty="0">
              <a:solidFill>
                <a:srgbClr val="0168AC"/>
              </a:solidFill>
              <a:latin typeface="Verdana" pitchFamily="34" charset="0"/>
              <a:ea typeface="Verdana" pitchFamily="34" charset="0"/>
              <a:cs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a:off x="5500688" y="6643688"/>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ea typeface="Verdana" pitchFamily="34" charset="0"/>
                <a:cs typeface="Verdana" pitchFamily="34" charset="0"/>
              </a:rPr>
              <a:t>Pascal Colmaire – Development &amp; Education Director of WA</a:t>
            </a:r>
            <a:endParaRPr lang="en-GB" sz="800" dirty="0">
              <a:solidFill>
                <a:schemeClr val="bg1"/>
              </a:solidFill>
              <a:latin typeface="Verdana" pitchFamily="34" charset="0"/>
              <a:ea typeface="Verdana" pitchFamily="34" charset="0"/>
              <a:cs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GB" dirty="0">
              <a:solidFill>
                <a:srgbClr val="FFFF00"/>
              </a:solidFill>
              <a:latin typeface="Verdana" pitchFamily="34" charset="0"/>
              <a:ea typeface="Verdana" pitchFamily="34" charset="0"/>
              <a:cs typeface="Verdana" pitchFamily="34" charset="0"/>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GB" dirty="0">
              <a:latin typeface="Verdana" pitchFamily="34" charset="0"/>
              <a:ea typeface="Verdana" pitchFamily="34" charset="0"/>
              <a:cs typeface="Verdana" pitchFamily="34" charset="0"/>
            </a:endParaRPr>
          </a:p>
        </p:txBody>
      </p:sp>
      <p:sp>
        <p:nvSpPr>
          <p:cNvPr id="68635" name="AutoShape 27" descr="data:image/jpg;base64,/9j/4AAQSkZJRgABAQAAAQABAAD/2wBDAAkGBwgHBgkIBwgKCgkLDRYPDQwMDRsUFRAWIB0iIiAdHx8kKDQsJCYxJx8fLT0tMTU3Ojo6Iys/RD84QzQ5Ojf/2wBDAQoKCg0MDRoPDxo3JR8lNzc3Nzc3Nzc3Nzc3Nzc3Nzc3Nzc3Nzc3Nzc3Nzc3Nzc3Nzc3Nzc3Nzc3Nzc3Nzc3Nzf/wAARCABYAGsDASIAAhEBAxEB/8QAGwAAAwEBAQEBAAAAAAAAAAAAAAUGBAMCAQf/xAA1EAACAgEEAQIFAQYFBQAAAAABAgMEEQAFEiExE0EGFDJRYSIVQnGBkaEWI1JisVNygoOS/8QAFAEBAAAAAAAAAAAAAAAAAAAAAP/EABQRAQAAAAAAAAAAAAAAAAAAAAD/2gAMAwEAAhEDEQA/AP06H1t+iaWKworkdNHPIArdEAcGUn2JYnvOAMHOtWyX7T2LFDcYvTs18MhDcvViJIVyfvkEH8/0HFK8mx7jasJGX220VdwgLNXkGQTxAyUPR6+k56wesu6y19wtVLcLv6PEJHJFLJEbRcg8EKleQ4qWz2B/XQU5YZx7/bX0HOvz+ltlSpct3pdpjt0o7Mtad3hEkkaqxYSgkFmA5sjeThQf3SNPUqRtHBd+F7pWB34sleQSQOM45BT10fPErkZ7yBoKTRpbtm4STSvUvRrBdiyWjBysi56dCfKnI/IPR9iWXnQGjRo0Bo0ayblcFKv6gjeWRmCRQx45SOfCjPX8z0ACT0NBr0j3OS1e3VNsqH0okjEtmY58EkBAPc9E+R4HkZBUS73usm6QxTWIqtV7UlZRTT13kZYyzAFl7IOR0vXBv5bKxbbKsm6JYjsmV2FmS1N6RwGwvZUAcQMceI7J8e4bRAu27nSgqlQlguGjK9hVXOQR+Qo7+/WnWp3YLp3PeNxmsK0ViqUgSu37kbKH5Zx2WyM/bgB5BzRaCY+L79l/R2fb8LPaIEkzD9EakNxU+/8AmFSvXgcjkHGedKtuMarFV2kV53cySWrUqvHExzlo41PkgkYAT8/c+94iWzu01NCBYmFaaB27VHiaR15YOcZjwcf6jrbtvxFVv2DBHxR4o+VgPIAYjnjx/PY89DBBBOdBv2vb4dtpiCDkcszySNjlK7HLO2Pckk/8YHWldqKXbNw47XMkCTxzWHgeLmhdSmWUAgqTyOe8E94ySS/VgwyDkaSfEcnys1W3w5kJNCELY5lkyFH5JQAfx0HD0za/w5PMzPYDmYsv6RloW5HB7Ay2MZ6yPsNUQ8aS7ZFLHukNaV+Xye3RqSB0zOSCc/8Aq/vp3oDRo0aA1LbldeT4gsqrsBRoylCBkRylQxc+2QpUDz9TfnVO5AQknAHk/bUbcI+QErxRGXdQPWMpwQszKAAfGFjTsf7c+5yDyPZak+yVaM0bKIkR1dG4yRyDvmGH72cnPvk5zk6xps+7xNMP2hSsCXjyks02ZiQMZIDhM49wozgZ8aokYMOQ8Hsa8WZlgrySuyosalmZzhVAGcn8aCS23ZDtu7XI9vmb52GpDIjyHCzlnlLhwOsMw9h+nIxgDBqaNsXacNmIFUlQMFcYK59j+RqW26xcktftS+sdefc6/o0HlTiYCAWRCMkjnktg9/owe8AZb1+9stuXb6HMVozyQBSwHL9RAJ/LHQPr6Sn4hhsV4nkNaAGREYDmHZgPP+nDHHWc/jBltwgiq3qCRCzI873IUgrcTI4SYkElgcKoZux2MkDPIjVdbtx7dudq1ZbjXFD1GP2ETMW/tINLdq2xLe6Ga2iloKx+knKSTyGV8N0RgBOxjz+NB22uxuUSCKGAWRGOBUuIViHsMFAT/HA8dAaxfEd+8u40mkgCVa5adm+XeUqQGHIADJxnHgY5Z9hqtHCCL9bnio+qRv8AknRKkc8LIcMjqVOPsejoF2wJalSS/fiMViyFHpEj/LRR0OjjOSx/8tNtLfhty+w7eWZncV0V2byWUAE/1B0y0Bo0aNAt+I5lh2O8S4VmgZEy3HLsMKAfuSQBqQ3azDc32vXpKbEW0SZnBYyFyqMoDBcsMGQgdHkc9EDTX4g4370iyNOsdGREjjgIDyTOAwOSDgAYxgZJJ9ujk2Sl6W8K0d+zKtyuSryhWaOSN+TK/wCkBsmYsDgEYbvsYCl/aEqQNM9R8BQQqcuRJ6xhlXH8T/bU/vm7V95H7GXbbEs8ki5V2iAwOJfGX7PAnGOtU7NZhpFiqT2UTOFBjDsB7fVj++pbd9lvpK++PuT1mRkmmgQF1RVwDxY4OAAWxjBOcjBIIMmsNFfjluR87axn5TbaxDMinoux6APtk4UdgEk98bHwmNyma5uNydLUvbpXcCNfYAZGTgADPv5wM4082/b4aYkZWkkmlblLNK2Xc+2T4wPYAAD2GteNBD/Ecq7uXD3YqcUkE9aJHrPMzo5CmRgCuBmM4HfXZ6yB0+HY93hv7n8jHVWNJkjmrWZJDhxEn6o5Mt+ggggEdfjsa2Wvh+eK2WrxCxBg+nmwY2jBbnxOVIZQ3YPkeMHA1n2dLO371eeyRNI/AzCI4hh/y/oUnHhVh7bzkkY7ADP8R/tee3A1lKXp0WF2aOJpJAIlyP1KQAWILY/Kk+VGn+N9eNYoztsK+BMpdyB9wpAGf4k/z8a+bAjTybjcly5mn9MMwHaxqFIHX0h/Ux98599T4sX4PhiztRYRPWgkiSaNiGRYVAYY7PIgBl+6uD7dhTfC6lNgogu0mYsh2IJcE5DHHWSDnrrvTXXKr6Xy8Xy4QQ8B6fADjxx1j8Y110Bo0aNAtv7X68z2a8whneMRyB4xJHKoPQdD5xk+CD35x1pLTpb1Fu1uWO1t0vo4jjgeq0SpGyqxKlWOMsDnIb6R41WaQ27T1/iRhEjyA14VdFBOeTyAHodYI8nAwT3oFW7XtxrbnWkfZ9slkhQ2J2S05aMEhA3IxDH1Mf8AtVvtrX8QSb1b2K8hr1dvj9By8z2DI6gKScKFA9vJb+R8a3bOguruU1hEcWJjESDkMiqEKg/YN6g/qffSe3PZm+Hr21TgPPUqOJWY8mlKL1hPJzhSQfIcYznoLBCSoJGM+x9tetcqs8VqtHYruskMqh0dfDKewdddB8PjU4sdc7buN6xM0cT23lnJOcrFIVAH8Qij+eNUbde+ozZKTNW2CvJLZIl5XpY5GypK4OfvkvIjYOR56HWApdirtV2ShXdODRVo0Zf9JCgY1gq1Kr75ucdiFfWd47CN45IY1QHP3BRx+A32bt6BgY0n3eBf2vtUjPKFkM1YiORkP6k556I/6WP56Dt8NsG2Onj6Vj4r1joHA69uhpnpN8KhIttashkzXsTRuHBBB9RjjvyMMMH7Y050Bo0aNAaSSVRb3fcVNmaMtXjiIjbGFPLsddH6sH2ydO9TG+IEsb1MrOsgowlDHKynlmVRniRkZI6OgY/CyLHsVZY1VYgG9JUGFWPk3AD8cca8PBFHvswsRq0d6FRGxH76Bgy58jKkED8NpnUgjq1oq0KhYoUVEUewAwB/Qax7/Wextkphz8xDieHz26HkB0R0cYP4J0Hn4fcfLWIDgPXtzxlR+6C5ZR/8Mv8AXTTSLa7EUO5NHGgSvfjWzWfP1niA4P8AuxxPvkE/Y6e6BF8SWxG9SlYV0p2i4nmVwvSgH08kjHLvv7KR75HnY+W5bg278PRrJGa1WIDHJMqS59vK4AHWBnJyMGjQP9LfiCnLc28/KkC3AwnrE4x6iHIB/B7U/hjo0aBXT3MS77W+WgkjazGwuQt9UZUfpZh5GMFckDOV846pgc6NGgNGjRoPh8ahq9tN6r/J1jJ85uc6y23aI4giXyFyO8BAoPYDNy98aNGgutfCMjRo0EtuVC/FWbbYakluryDVZ1kUPWIAK9sw+kg4bvAwP1eDRwer6EfrFfV4jnwzjljvH4zo0aD/2Q==">
            <a:hlinkClick r:id="rId5"/>
          </p:cNvPr>
          <p:cNvSpPr>
            <a:spLocks noChangeAspect="1" noChangeArrowheads="1"/>
          </p:cNvSpPr>
          <p:nvPr/>
        </p:nvSpPr>
        <p:spPr bwMode="auto">
          <a:xfrm>
            <a:off x="74613" y="-395288"/>
            <a:ext cx="1019175" cy="838201"/>
          </a:xfrm>
          <a:prstGeom prst="rect">
            <a:avLst/>
          </a:prstGeom>
          <a:noFill/>
        </p:spPr>
        <p:txBody>
          <a:bodyPr vert="horz" wrap="square" lIns="91440" tIns="45720" rIns="91440" bIns="45720" numCol="1" anchor="t" anchorCtr="0" compatLnSpc="1">
            <a:prstTxWarp prst="textNoShape">
              <a:avLst/>
            </a:prstTxWarp>
          </a:bodyPr>
          <a:lstStyle/>
          <a:p>
            <a:endParaRPr lang="en-GB" dirty="0">
              <a:latin typeface="Verdana" pitchFamily="34" charset="0"/>
              <a:ea typeface="Verdana" pitchFamily="34" charset="0"/>
              <a:cs typeface="Verdana" pitchFamily="34" charset="0"/>
            </a:endParaRPr>
          </a:p>
        </p:txBody>
      </p:sp>
      <p:sp>
        <p:nvSpPr>
          <p:cNvPr id="10" name="Rectangle 9"/>
          <p:cNvSpPr/>
          <p:nvPr/>
        </p:nvSpPr>
        <p:spPr>
          <a:xfrm>
            <a:off x="3106040" y="1262523"/>
            <a:ext cx="2627104" cy="400110"/>
          </a:xfrm>
          <a:prstGeom prst="rect">
            <a:avLst/>
          </a:prstGeom>
        </p:spPr>
        <p:txBody>
          <a:bodyPr wrap="square">
            <a:spAutoFit/>
          </a:bodyPr>
          <a:lstStyle/>
          <a:p>
            <a:r>
              <a:rPr lang="en-GB" sz="2000" dirty="0" smtClean="0">
                <a:solidFill>
                  <a:srgbClr val="FFFF00"/>
                </a:solidFill>
                <a:latin typeface="Verdana" pitchFamily="34" charset="0"/>
                <a:ea typeface="Verdana" pitchFamily="34" charset="0"/>
                <a:cs typeface="Verdana" pitchFamily="34" charset="0"/>
              </a:rPr>
              <a:t>More tension (#)</a:t>
            </a:r>
          </a:p>
        </p:txBody>
      </p:sp>
      <p:pic>
        <p:nvPicPr>
          <p:cNvPr id="98310" name="Picture 6" descr="Y:\09 Technical\TECHNICAL\PHYSICAL\Shooting Strength\Heavier Bow Tension\Elastic riser-string.JPG"/>
          <p:cNvPicPr>
            <a:picLocks noChangeAspect="1" noChangeArrowheads="1"/>
          </p:cNvPicPr>
          <p:nvPr/>
        </p:nvPicPr>
        <p:blipFill>
          <a:blip r:embed="rId6" cstate="print"/>
          <a:srcRect/>
          <a:stretch>
            <a:fillRect/>
          </a:stretch>
        </p:blipFill>
        <p:spPr bwMode="auto">
          <a:xfrm>
            <a:off x="0" y="1313542"/>
            <a:ext cx="3048000" cy="2286000"/>
          </a:xfrm>
          <a:prstGeom prst="rect">
            <a:avLst/>
          </a:prstGeom>
          <a:noFill/>
        </p:spPr>
      </p:pic>
      <p:sp>
        <p:nvSpPr>
          <p:cNvPr id="16" name="TextBox 15"/>
          <p:cNvSpPr txBox="1"/>
          <p:nvPr/>
        </p:nvSpPr>
        <p:spPr>
          <a:xfrm>
            <a:off x="5979889" y="2554517"/>
            <a:ext cx="2302233" cy="307777"/>
          </a:xfrm>
          <a:prstGeom prst="rect">
            <a:avLst/>
          </a:prstGeom>
          <a:noFill/>
        </p:spPr>
        <p:txBody>
          <a:bodyPr wrap="none" rtlCol="0">
            <a:spAutoFit/>
          </a:bodyPr>
          <a:lstStyle/>
          <a:p>
            <a:r>
              <a:rPr lang="en-GB" sz="1400" dirty="0" smtClean="0">
                <a:solidFill>
                  <a:schemeClr val="bg1"/>
                </a:solidFill>
                <a:latin typeface="Verdana" pitchFamily="34" charset="0"/>
                <a:ea typeface="Verdana" pitchFamily="34" charset="0"/>
                <a:cs typeface="Verdana" pitchFamily="34" charset="0"/>
              </a:rPr>
              <a:t>With 2# heavier bow</a:t>
            </a:r>
            <a:endParaRPr lang="en-GB" sz="1400" dirty="0">
              <a:solidFill>
                <a:schemeClr val="bg1"/>
              </a:solidFill>
              <a:latin typeface="Verdana" pitchFamily="34" charset="0"/>
              <a:ea typeface="Verdana" pitchFamily="34" charset="0"/>
              <a:cs typeface="Verdana" pitchFamily="34" charset="0"/>
            </a:endParaRPr>
          </a:p>
        </p:txBody>
      </p:sp>
      <p:sp>
        <p:nvSpPr>
          <p:cNvPr id="17" name="TextBox 16"/>
          <p:cNvSpPr txBox="1"/>
          <p:nvPr/>
        </p:nvSpPr>
        <p:spPr>
          <a:xfrm>
            <a:off x="471717" y="3563258"/>
            <a:ext cx="1928733" cy="307777"/>
          </a:xfrm>
          <a:prstGeom prst="rect">
            <a:avLst/>
          </a:prstGeom>
          <a:noFill/>
        </p:spPr>
        <p:txBody>
          <a:bodyPr wrap="none" rtlCol="0">
            <a:spAutoFit/>
          </a:bodyPr>
          <a:lstStyle/>
          <a:p>
            <a:r>
              <a:rPr lang="en-GB" sz="1400" dirty="0" smtClean="0">
                <a:solidFill>
                  <a:schemeClr val="bg1"/>
                </a:solidFill>
                <a:latin typeface="Verdana" pitchFamily="34" charset="0"/>
                <a:ea typeface="Verdana" pitchFamily="34" charset="0"/>
                <a:cs typeface="Verdana" pitchFamily="34" charset="0"/>
              </a:rPr>
              <a:t>Without shooting</a:t>
            </a:r>
            <a:endParaRPr lang="en-GB" sz="1400" dirty="0">
              <a:solidFill>
                <a:schemeClr val="bg1"/>
              </a:solidFill>
              <a:latin typeface="Verdana" pitchFamily="34" charset="0"/>
              <a:ea typeface="Verdana" pitchFamily="34" charset="0"/>
              <a:cs typeface="Verdana" pitchFamily="34" charset="0"/>
            </a:endParaRPr>
          </a:p>
        </p:txBody>
      </p:sp>
      <p:sp>
        <p:nvSpPr>
          <p:cNvPr id="18" name="TextBox 17"/>
          <p:cNvSpPr txBox="1"/>
          <p:nvPr/>
        </p:nvSpPr>
        <p:spPr>
          <a:xfrm>
            <a:off x="3367317" y="1959438"/>
            <a:ext cx="1654625" cy="1600438"/>
          </a:xfrm>
          <a:prstGeom prst="rect">
            <a:avLst/>
          </a:prstGeom>
          <a:noFill/>
        </p:spPr>
        <p:txBody>
          <a:bodyPr wrap="square" rtlCol="0">
            <a:spAutoFit/>
          </a:bodyPr>
          <a:lstStyle/>
          <a:p>
            <a:pPr algn="ctr"/>
            <a:r>
              <a:rPr lang="en-GB" sz="1400" dirty="0" smtClean="0">
                <a:solidFill>
                  <a:schemeClr val="bg1"/>
                </a:solidFill>
                <a:latin typeface="Verdana" pitchFamily="34" charset="0"/>
                <a:ea typeface="Verdana" pitchFamily="34" charset="0"/>
                <a:cs typeface="Verdana" pitchFamily="34" charset="0"/>
              </a:rPr>
              <a:t>2 similar elastics as on the left, </a:t>
            </a:r>
            <a:r>
              <a:rPr lang="en-GB" sz="1400" b="0" dirty="0" smtClean="0">
                <a:solidFill>
                  <a:schemeClr val="bg1"/>
                </a:solidFill>
                <a:latin typeface="Verdana" pitchFamily="34" charset="0"/>
                <a:ea typeface="Verdana" pitchFamily="34" charset="0"/>
                <a:cs typeface="Verdana" pitchFamily="34" charset="0"/>
              </a:rPr>
              <a:t>but one at each end of the riser. Elastic attached to the string</a:t>
            </a:r>
            <a:endParaRPr lang="en-GB" sz="1400" b="0" dirty="0">
              <a:solidFill>
                <a:schemeClr val="bg1"/>
              </a:solidFill>
              <a:latin typeface="Verdana" pitchFamily="34" charset="0"/>
              <a:ea typeface="Verdana" pitchFamily="34" charset="0"/>
              <a:cs typeface="Verdana" pitchFamily="34" charset="0"/>
            </a:endParaRPr>
          </a:p>
        </p:txBody>
      </p:sp>
      <p:pic>
        <p:nvPicPr>
          <p:cNvPr id="98311" name="Picture 7" descr="Y:\09 Technical\TECHNICAL\PHYSICAL\Shooting Strength\Heavier Bow Tension\Heavier bow at full draw.JPG"/>
          <p:cNvPicPr>
            <a:picLocks noChangeAspect="1" noChangeArrowheads="1"/>
          </p:cNvPicPr>
          <p:nvPr/>
        </p:nvPicPr>
        <p:blipFill>
          <a:blip r:embed="rId7" cstate="print"/>
          <a:srcRect/>
          <a:stretch>
            <a:fillRect/>
          </a:stretch>
        </p:blipFill>
        <p:spPr bwMode="auto">
          <a:xfrm>
            <a:off x="217714" y="4041202"/>
            <a:ext cx="6952343" cy="2254544"/>
          </a:xfrm>
          <a:prstGeom prst="rect">
            <a:avLst/>
          </a:prstGeom>
          <a:noFill/>
        </p:spPr>
      </p:pic>
      <p:pic>
        <p:nvPicPr>
          <p:cNvPr id="98312" name="Picture 8" descr="Y:\09 Technical\TECHNICAL\PHYSICAL\Shooting Strength\Heavier Bow Tension\IMG_3567.JPG"/>
          <p:cNvPicPr>
            <a:picLocks noChangeAspect="1" noChangeArrowheads="1"/>
          </p:cNvPicPr>
          <p:nvPr/>
        </p:nvPicPr>
        <p:blipFill>
          <a:blip r:embed="rId8" cstate="print"/>
          <a:srcRect/>
          <a:stretch>
            <a:fillRect/>
          </a:stretch>
        </p:blipFill>
        <p:spPr bwMode="auto">
          <a:xfrm>
            <a:off x="7217446" y="4775199"/>
            <a:ext cx="1926554" cy="1284369"/>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3" name="Rectangle 5"/>
          <p:cNvSpPr>
            <a:spLocks noChangeArrowheads="1"/>
          </p:cNvSpPr>
          <p:nvPr/>
        </p:nvSpPr>
        <p:spPr bwMode="auto">
          <a:xfrm>
            <a:off x="2888920" y="738868"/>
            <a:ext cx="3298124" cy="508041"/>
          </a:xfrm>
          <a:prstGeom prst="rect">
            <a:avLst/>
          </a:prstGeom>
          <a:noFill/>
          <a:ln w="9525">
            <a:noFill/>
            <a:miter lim="800000"/>
            <a:headEnd/>
            <a:tailEnd/>
          </a:ln>
        </p:spPr>
        <p:txBody>
          <a:bodyPr/>
          <a:lstStyle/>
          <a:p>
            <a:pPr marL="533400" indent="-533400">
              <a:spcBef>
                <a:spcPct val="20000"/>
              </a:spcBef>
              <a:spcAft>
                <a:spcPct val="20000"/>
              </a:spcAft>
              <a:buClr>
                <a:schemeClr val="bg1"/>
              </a:buClr>
            </a:pPr>
            <a:r>
              <a:rPr lang="en-GB" sz="2400" dirty="0" smtClean="0">
                <a:solidFill>
                  <a:srgbClr val="00FFFF"/>
                </a:solidFill>
                <a:latin typeface="Verdana" pitchFamily="34" charset="0"/>
                <a:ea typeface="Verdana" pitchFamily="34" charset="0"/>
                <a:cs typeface="Verdana" pitchFamily="34" charset="0"/>
              </a:rPr>
              <a:t>Specific Strength</a:t>
            </a:r>
          </a:p>
        </p:txBody>
      </p:sp>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ea typeface="Verdana" pitchFamily="34" charset="0"/>
                <a:cs typeface="Verdana" pitchFamily="34" charset="0"/>
              </a:rPr>
              <a:t>Physical Developments</a:t>
            </a:r>
            <a:endParaRPr lang="en-GB" sz="2200" dirty="0">
              <a:solidFill>
                <a:srgbClr val="0168AC"/>
              </a:solidFill>
              <a:latin typeface="Verdana" pitchFamily="34" charset="0"/>
              <a:ea typeface="Verdana" pitchFamily="34" charset="0"/>
              <a:cs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a:off x="5500688" y="6643688"/>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ea typeface="Verdana" pitchFamily="34" charset="0"/>
                <a:cs typeface="Verdana" pitchFamily="34" charset="0"/>
              </a:rPr>
              <a:t>Pascal Colmaire – Development &amp; Education Director of WA</a:t>
            </a:r>
            <a:endParaRPr lang="en-GB" sz="800" dirty="0">
              <a:solidFill>
                <a:schemeClr val="bg1"/>
              </a:solidFill>
              <a:latin typeface="Verdana" pitchFamily="34" charset="0"/>
              <a:ea typeface="Verdana" pitchFamily="34" charset="0"/>
              <a:cs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GB" dirty="0">
              <a:solidFill>
                <a:srgbClr val="FFFF00"/>
              </a:solidFill>
              <a:latin typeface="Verdana" pitchFamily="34" charset="0"/>
              <a:ea typeface="Verdana" pitchFamily="34" charset="0"/>
              <a:cs typeface="Verdana" pitchFamily="34" charset="0"/>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GB" dirty="0">
              <a:latin typeface="Verdana" pitchFamily="34" charset="0"/>
              <a:ea typeface="Verdana" pitchFamily="34" charset="0"/>
              <a:cs typeface="Verdana" pitchFamily="34" charset="0"/>
            </a:endParaRPr>
          </a:p>
        </p:txBody>
      </p:sp>
      <p:sp>
        <p:nvSpPr>
          <p:cNvPr id="68635" name="AutoShape 27" descr="data:image/jpg;base64,/9j/4AAQSkZJRgABAQAAAQABAAD/2wBDAAkGBwgHBgkIBwgKCgkLDRYPDQwMDRsUFRAWIB0iIiAdHx8kKDQsJCYxJx8fLT0tMTU3Ojo6Iys/RD84QzQ5Ojf/2wBDAQoKCg0MDRoPDxo3JR8lNzc3Nzc3Nzc3Nzc3Nzc3Nzc3Nzc3Nzc3Nzc3Nzc3Nzc3Nzc3Nzc3Nzc3Nzc3Nzc3Nzf/wAARCABYAGsDASIAAhEBAxEB/8QAGwAAAwEBAQEBAAAAAAAAAAAAAAUGBAMCAQf/xAA1EAACAgEEAQIFAQYFBQAAAAABAgMEEQAFEiExE0EGFDJRYSIVQnGBkaEWI1JisVNygoOS/8QAFAEBAAAAAAAAAAAAAAAAAAAAAP/EABQRAQAAAAAAAAAAAAAAAAAAAAD/2gAMAwEAAhEDEQA/AP06H1t+iaWKworkdNHPIArdEAcGUn2JYnvOAMHOtWyX7T2LFDcYvTs18MhDcvViJIVyfvkEH8/0HFK8mx7jasJGX220VdwgLNXkGQTxAyUPR6+k56wesu6y19wtVLcLv6PEJHJFLJEbRcg8EKleQ4qWz2B/XQU5YZx7/bX0HOvz+ltlSpct3pdpjt0o7Mtad3hEkkaqxYSgkFmA5sjeThQf3SNPUqRtHBd+F7pWB34sleQSQOM45BT10fPErkZ7yBoKTRpbtm4STSvUvRrBdiyWjBysi56dCfKnI/IPR9iWXnQGjRo0Bo0ayblcFKv6gjeWRmCRQx45SOfCjPX8z0ACT0NBr0j3OS1e3VNsqH0okjEtmY58EkBAPc9E+R4HkZBUS73usm6QxTWIqtV7UlZRTT13kZYyzAFl7IOR0vXBv5bKxbbKsm6JYjsmV2FmS1N6RwGwvZUAcQMceI7J8e4bRAu27nSgqlQlguGjK9hVXOQR+Qo7+/WnWp3YLp3PeNxmsK0ViqUgSu37kbKH5Zx2WyM/bgB5BzRaCY+L79l/R2fb8LPaIEkzD9EakNxU+/8AmFSvXgcjkHGedKtuMarFV2kV53cySWrUqvHExzlo41PkgkYAT8/c+94iWzu01NCBYmFaaB27VHiaR15YOcZjwcf6jrbtvxFVv2DBHxR4o+VgPIAYjnjx/PY89DBBBOdBv2vb4dtpiCDkcszySNjlK7HLO2Pckk/8YHWldqKXbNw47XMkCTxzWHgeLmhdSmWUAgqTyOe8E94ySS/VgwyDkaSfEcnys1W3w5kJNCELY5lkyFH5JQAfx0HD0za/w5PMzPYDmYsv6RloW5HB7Ay2MZ6yPsNUQ8aS7ZFLHukNaV+Xye3RqSB0zOSCc/8Aq/vp3oDRo0aA1LbldeT4gsqrsBRoylCBkRylQxc+2QpUDz9TfnVO5AQknAHk/bUbcI+QErxRGXdQPWMpwQszKAAfGFjTsf7c+5yDyPZak+yVaM0bKIkR1dG4yRyDvmGH72cnPvk5zk6xps+7xNMP2hSsCXjyks02ZiQMZIDhM49wozgZ8aokYMOQ8Hsa8WZlgrySuyosalmZzhVAGcn8aCS23ZDtu7XI9vmb52GpDIjyHCzlnlLhwOsMw9h+nIxgDBqaNsXacNmIFUlQMFcYK59j+RqW26xcktftS+sdefc6/o0HlTiYCAWRCMkjnktg9/owe8AZb1+9stuXb6HMVozyQBSwHL9RAJ/LHQPr6Sn4hhsV4nkNaAGREYDmHZgPP+nDHHWc/jBltwgiq3qCRCzI873IUgrcTI4SYkElgcKoZux2MkDPIjVdbtx7dudq1ZbjXFD1GP2ETMW/tINLdq2xLe6Ga2iloKx+knKSTyGV8N0RgBOxjz+NB22uxuUSCKGAWRGOBUuIViHsMFAT/HA8dAaxfEd+8u40mkgCVa5adm+XeUqQGHIADJxnHgY5Z9hqtHCCL9bnio+qRv8AknRKkc8LIcMjqVOPsejoF2wJalSS/fiMViyFHpEj/LRR0OjjOSx/8tNtLfhty+w7eWZncV0V2byWUAE/1B0y0Bo0aNAt+I5lh2O8S4VmgZEy3HLsMKAfuSQBqQ3azDc32vXpKbEW0SZnBYyFyqMoDBcsMGQgdHkc9EDTX4g4370iyNOsdGREjjgIDyTOAwOSDgAYxgZJJ9ujk2Sl6W8K0d+zKtyuSryhWaOSN+TK/wCkBsmYsDgEYbvsYCl/aEqQNM9R8BQQqcuRJ6xhlXH8T/bU/vm7V95H7GXbbEs8ki5V2iAwOJfGX7PAnGOtU7NZhpFiqT2UTOFBjDsB7fVj++pbd9lvpK++PuT1mRkmmgQF1RVwDxY4OAAWxjBOcjBIIMmsNFfjluR87axn5TbaxDMinoux6APtk4UdgEk98bHwmNyma5uNydLUvbpXcCNfYAZGTgADPv5wM4082/b4aYkZWkkmlblLNK2Xc+2T4wPYAAD2GteNBD/Ecq7uXD3YqcUkE9aJHrPMzo5CmRgCuBmM4HfXZ6yB0+HY93hv7n8jHVWNJkjmrWZJDhxEn6o5Mt+ggggEdfjsa2Wvh+eK2WrxCxBg+nmwY2jBbnxOVIZQ3YPkeMHA1n2dLO371eeyRNI/AzCI4hh/y/oUnHhVh7bzkkY7ADP8R/tee3A1lKXp0WF2aOJpJAIlyP1KQAWILY/Kk+VGn+N9eNYoztsK+BMpdyB9wpAGf4k/z8a+bAjTybjcly5mn9MMwHaxqFIHX0h/Ux98599T4sX4PhiztRYRPWgkiSaNiGRYVAYY7PIgBl+6uD7dhTfC6lNgogu0mYsh2IJcE5DHHWSDnrrvTXXKr6Xy8Xy4QQ8B6fADjxx1j8Y110Bo0aNAtv7X68z2a8whneMRyB4xJHKoPQdD5xk+CD35x1pLTpb1Fu1uWO1t0vo4jjgeq0SpGyqxKlWOMsDnIb6R41WaQ27T1/iRhEjyA14VdFBOeTyAHodYI8nAwT3oFW7XtxrbnWkfZ9slkhQ2J2S05aMEhA3IxDH1Mf8AtVvtrX8QSb1b2K8hr1dvj9By8z2DI6gKScKFA9vJb+R8a3bOguruU1hEcWJjESDkMiqEKg/YN6g/qffSe3PZm+Hr21TgPPUqOJWY8mlKL1hPJzhSQfIcYznoLBCSoJGM+x9tetcqs8VqtHYruskMqh0dfDKewdddB8PjU4sdc7buN6xM0cT23lnJOcrFIVAH8Qij+eNUbde+ozZKTNW2CvJLZIl5XpY5GypK4OfvkvIjYOR56HWApdirtV2ShXdODRVo0Zf9JCgY1gq1Kr75ucdiFfWd47CN45IY1QHP3BRx+A32bt6BgY0n3eBf2vtUjPKFkM1YiORkP6k556I/6WP56Dt8NsG2Onj6Vj4r1joHA69uhpnpN8KhIttashkzXsTRuHBBB9RjjvyMMMH7Y050Bo0aNAaSSVRb3fcVNmaMtXjiIjbGFPLsddH6sH2ydO9TG+IEsb1MrOsgowlDHKynlmVRniRkZI6OgY/CyLHsVZY1VYgG9JUGFWPk3AD8cca8PBFHvswsRq0d6FRGxH76Bgy58jKkED8NpnUgjq1oq0KhYoUVEUewAwB/Qax7/Wextkphz8xDieHz26HkB0R0cYP4J0Hn4fcfLWIDgPXtzxlR+6C5ZR/8Mv8AXTTSLa7EUO5NHGgSvfjWzWfP1niA4P8AuxxPvkE/Y6e6BF8SWxG9SlYV0p2i4nmVwvSgH08kjHLvv7KR75HnY+W5bg278PRrJGa1WIDHJMqS59vK4AHWBnJyMGjQP9LfiCnLc28/KkC3AwnrE4x6iHIB/B7U/hjo0aBXT3MS77W+WgkjazGwuQt9UZUfpZh5GMFckDOV846pgc6NGgNGjRoPh8ahq9tN6r/J1jJ85uc6y23aI4giXyFyO8BAoPYDNy98aNGgutfCMjRo0EtuVC/FWbbYakluryDVZ1kUPWIAK9sw+kg4bvAwP1eDRwer6EfrFfV4jnwzjljvH4zo0aD/2Q==">
            <a:hlinkClick r:id="rId5"/>
          </p:cNvPr>
          <p:cNvSpPr>
            <a:spLocks noChangeAspect="1" noChangeArrowheads="1"/>
          </p:cNvSpPr>
          <p:nvPr/>
        </p:nvSpPr>
        <p:spPr bwMode="auto">
          <a:xfrm>
            <a:off x="74613" y="-395288"/>
            <a:ext cx="1019175" cy="838201"/>
          </a:xfrm>
          <a:prstGeom prst="rect">
            <a:avLst/>
          </a:prstGeom>
          <a:noFill/>
        </p:spPr>
        <p:txBody>
          <a:bodyPr vert="horz" wrap="square" lIns="91440" tIns="45720" rIns="91440" bIns="45720" numCol="1" anchor="t" anchorCtr="0" compatLnSpc="1">
            <a:prstTxWarp prst="textNoShape">
              <a:avLst/>
            </a:prstTxWarp>
          </a:bodyPr>
          <a:lstStyle/>
          <a:p>
            <a:endParaRPr lang="en-GB" dirty="0">
              <a:latin typeface="Verdana" pitchFamily="34" charset="0"/>
              <a:ea typeface="Verdana" pitchFamily="34" charset="0"/>
              <a:cs typeface="Verdana" pitchFamily="34" charset="0"/>
            </a:endParaRPr>
          </a:p>
        </p:txBody>
      </p:sp>
      <p:sp>
        <p:nvSpPr>
          <p:cNvPr id="10" name="Rectangle 9"/>
          <p:cNvSpPr/>
          <p:nvPr/>
        </p:nvSpPr>
        <p:spPr>
          <a:xfrm>
            <a:off x="928897" y="5834516"/>
            <a:ext cx="2467426" cy="400110"/>
          </a:xfrm>
          <a:prstGeom prst="rect">
            <a:avLst/>
          </a:prstGeom>
        </p:spPr>
        <p:txBody>
          <a:bodyPr wrap="square">
            <a:spAutoFit/>
          </a:bodyPr>
          <a:lstStyle/>
          <a:p>
            <a:r>
              <a:rPr lang="en-GB" sz="2000" dirty="0" smtClean="0">
                <a:solidFill>
                  <a:srgbClr val="FFFF00"/>
                </a:solidFill>
                <a:latin typeface="Verdana" pitchFamily="34" charset="0"/>
                <a:ea typeface="Verdana" pitchFamily="34" charset="0"/>
                <a:cs typeface="Verdana" pitchFamily="34" charset="0"/>
              </a:rPr>
              <a:t>More arrows</a:t>
            </a:r>
          </a:p>
        </p:txBody>
      </p:sp>
      <p:sp>
        <p:nvSpPr>
          <p:cNvPr id="15" name="Rectangle 14"/>
          <p:cNvSpPr/>
          <p:nvPr/>
        </p:nvSpPr>
        <p:spPr>
          <a:xfrm>
            <a:off x="3243925" y="1226238"/>
            <a:ext cx="2467426" cy="400110"/>
          </a:xfrm>
          <a:prstGeom prst="rect">
            <a:avLst/>
          </a:prstGeom>
        </p:spPr>
        <p:txBody>
          <a:bodyPr wrap="square">
            <a:spAutoFit/>
          </a:bodyPr>
          <a:lstStyle/>
          <a:p>
            <a:r>
              <a:rPr lang="en-GB" sz="2000" dirty="0" smtClean="0">
                <a:solidFill>
                  <a:srgbClr val="FFFF00"/>
                </a:solidFill>
                <a:latin typeface="Verdana" pitchFamily="34" charset="0"/>
                <a:ea typeface="Verdana" pitchFamily="34" charset="0"/>
                <a:cs typeface="Verdana" pitchFamily="34" charset="0"/>
              </a:rPr>
              <a:t>Reduced rests</a:t>
            </a:r>
          </a:p>
        </p:txBody>
      </p:sp>
      <p:sp>
        <p:nvSpPr>
          <p:cNvPr id="18" name="TextBox 17"/>
          <p:cNvSpPr txBox="1"/>
          <p:nvPr/>
        </p:nvSpPr>
        <p:spPr>
          <a:xfrm>
            <a:off x="3787569" y="3210970"/>
            <a:ext cx="5065485" cy="369332"/>
          </a:xfrm>
          <a:prstGeom prst="rect">
            <a:avLst/>
          </a:prstGeom>
          <a:noFill/>
        </p:spPr>
        <p:txBody>
          <a:bodyPr wrap="square" rtlCol="0">
            <a:spAutoFit/>
          </a:bodyPr>
          <a:lstStyle/>
          <a:p>
            <a:pPr algn="ctr"/>
            <a:r>
              <a:rPr lang="en-CA" dirty="0" smtClean="0">
                <a:solidFill>
                  <a:schemeClr val="bg1"/>
                </a:solidFill>
                <a:latin typeface="Verdana" pitchFamily="34" charset="0"/>
                <a:ea typeface="Verdana" pitchFamily="34" charset="0"/>
                <a:cs typeface="Verdana" pitchFamily="34" charset="0"/>
              </a:rPr>
              <a:t>Quick arrows retrieving</a:t>
            </a:r>
          </a:p>
        </p:txBody>
      </p:sp>
      <p:pic>
        <p:nvPicPr>
          <p:cNvPr id="3074" name="Picture 2" descr="Y:\09 Technical\TECHNICAL\PHYSICAL\Shooting Strength\Reduced Rests\Electric transporter - 2.JPG"/>
          <p:cNvPicPr>
            <a:picLocks noChangeAspect="1" noChangeArrowheads="1"/>
          </p:cNvPicPr>
          <p:nvPr/>
        </p:nvPicPr>
        <p:blipFill>
          <a:blip r:embed="rId6" cstate="print"/>
          <a:srcRect/>
          <a:stretch>
            <a:fillRect/>
          </a:stretch>
        </p:blipFill>
        <p:spPr bwMode="auto">
          <a:xfrm>
            <a:off x="311728" y="1579418"/>
            <a:ext cx="3345872" cy="501880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3" name="Rectangle 5"/>
          <p:cNvSpPr>
            <a:spLocks noChangeArrowheads="1"/>
          </p:cNvSpPr>
          <p:nvPr/>
        </p:nvSpPr>
        <p:spPr bwMode="auto">
          <a:xfrm>
            <a:off x="2888920" y="738868"/>
            <a:ext cx="3298124" cy="508041"/>
          </a:xfrm>
          <a:prstGeom prst="rect">
            <a:avLst/>
          </a:prstGeom>
          <a:noFill/>
          <a:ln w="9525">
            <a:noFill/>
            <a:miter lim="800000"/>
            <a:headEnd/>
            <a:tailEnd/>
          </a:ln>
        </p:spPr>
        <p:txBody>
          <a:bodyPr/>
          <a:lstStyle/>
          <a:p>
            <a:pPr marL="533400" indent="-533400">
              <a:spcBef>
                <a:spcPct val="20000"/>
              </a:spcBef>
              <a:spcAft>
                <a:spcPct val="20000"/>
              </a:spcAft>
              <a:buClr>
                <a:schemeClr val="bg1"/>
              </a:buClr>
            </a:pPr>
            <a:r>
              <a:rPr lang="en-GB" sz="2400" dirty="0" smtClean="0">
                <a:solidFill>
                  <a:srgbClr val="00FFFF"/>
                </a:solidFill>
                <a:latin typeface="Verdana" pitchFamily="34" charset="0"/>
                <a:ea typeface="Verdana" pitchFamily="34" charset="0"/>
                <a:cs typeface="Verdana" pitchFamily="34" charset="0"/>
              </a:rPr>
              <a:t>Specific Strength</a:t>
            </a:r>
          </a:p>
        </p:txBody>
      </p:sp>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ea typeface="Verdana" pitchFamily="34" charset="0"/>
                <a:cs typeface="Verdana" pitchFamily="34" charset="0"/>
              </a:rPr>
              <a:t>Physical Developments</a:t>
            </a:r>
            <a:endParaRPr lang="en-GB" sz="2200" dirty="0">
              <a:solidFill>
                <a:srgbClr val="0168AC"/>
              </a:solidFill>
              <a:latin typeface="Verdana" pitchFamily="34" charset="0"/>
              <a:ea typeface="Verdana" pitchFamily="34" charset="0"/>
              <a:cs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a:off x="5500688" y="6643688"/>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ea typeface="Verdana" pitchFamily="34" charset="0"/>
                <a:cs typeface="Verdana" pitchFamily="34" charset="0"/>
              </a:rPr>
              <a:t>Pascal Colmaire – Development &amp; Education Director of WA</a:t>
            </a:r>
            <a:endParaRPr lang="en-GB" sz="800" dirty="0">
              <a:solidFill>
                <a:schemeClr val="bg1"/>
              </a:solidFill>
              <a:latin typeface="Verdana" pitchFamily="34" charset="0"/>
              <a:ea typeface="Verdana" pitchFamily="34" charset="0"/>
              <a:cs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GB" dirty="0">
              <a:solidFill>
                <a:srgbClr val="FFFF00"/>
              </a:solidFill>
              <a:latin typeface="Verdana" pitchFamily="34" charset="0"/>
              <a:ea typeface="Verdana" pitchFamily="34" charset="0"/>
              <a:cs typeface="Verdana" pitchFamily="34" charset="0"/>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GB" dirty="0">
              <a:latin typeface="Verdana" pitchFamily="34" charset="0"/>
              <a:ea typeface="Verdana" pitchFamily="34" charset="0"/>
              <a:cs typeface="Verdana" pitchFamily="34" charset="0"/>
            </a:endParaRPr>
          </a:p>
        </p:txBody>
      </p:sp>
      <p:sp>
        <p:nvSpPr>
          <p:cNvPr id="68635" name="AutoShape 27" descr="data:image/jpg;base64,/9j/4AAQSkZJRgABAQAAAQABAAD/2wBDAAkGBwgHBgkIBwgKCgkLDRYPDQwMDRsUFRAWIB0iIiAdHx8kKDQsJCYxJx8fLT0tMTU3Ojo6Iys/RD84QzQ5Ojf/2wBDAQoKCg0MDRoPDxo3JR8lNzc3Nzc3Nzc3Nzc3Nzc3Nzc3Nzc3Nzc3Nzc3Nzc3Nzc3Nzc3Nzc3Nzc3Nzc3Nzc3Nzf/wAARCABYAGsDASIAAhEBAxEB/8QAGwAAAwEBAQEBAAAAAAAAAAAAAAUGBAMCAQf/xAA1EAACAgEEAQIFAQYFBQAAAAABAgMEEQAFEiExE0EGFDJRYSIVQnGBkaEWI1JisVNygoOS/8QAFAEBAAAAAAAAAAAAAAAAAAAAAP/EABQRAQAAAAAAAAAAAAAAAAAAAAD/2gAMAwEAAhEDEQA/AP06H1t+iaWKworkdNHPIArdEAcGUn2JYnvOAMHOtWyX7T2LFDcYvTs18MhDcvViJIVyfvkEH8/0HFK8mx7jasJGX220VdwgLNXkGQTxAyUPR6+k56wesu6y19wtVLcLv6PEJHJFLJEbRcg8EKleQ4qWz2B/XQU5YZx7/bX0HOvz+ltlSpct3pdpjt0o7Mtad3hEkkaqxYSgkFmA5sjeThQf3SNPUqRtHBd+F7pWB34sleQSQOM45BT10fPErkZ7yBoKTRpbtm4STSvUvRrBdiyWjBysi56dCfKnI/IPR9iWXnQGjRo0Bo0ayblcFKv6gjeWRmCRQx45SOfCjPX8z0ACT0NBr0j3OS1e3VNsqH0okjEtmY58EkBAPc9E+R4HkZBUS73usm6QxTWIqtV7UlZRTT13kZYyzAFl7IOR0vXBv5bKxbbKsm6JYjsmV2FmS1N6RwGwvZUAcQMceI7J8e4bRAu27nSgqlQlguGjK9hVXOQR+Qo7+/WnWp3YLp3PeNxmsK0ViqUgSu37kbKH5Zx2WyM/bgB5BzRaCY+L79l/R2fb8LPaIEkzD9EakNxU+/8AmFSvXgcjkHGedKtuMarFV2kV53cySWrUqvHExzlo41PkgkYAT8/c+94iWzu01NCBYmFaaB27VHiaR15YOcZjwcf6jrbtvxFVv2DBHxR4o+VgPIAYjnjx/PY89DBBBOdBv2vb4dtpiCDkcszySNjlK7HLO2Pckk/8YHWldqKXbNw47XMkCTxzWHgeLmhdSmWUAgqTyOe8E94ySS/VgwyDkaSfEcnys1W3w5kJNCELY5lkyFH5JQAfx0HD0za/w5PMzPYDmYsv6RloW5HB7Ay2MZ6yPsNUQ8aS7ZFLHukNaV+Xye3RqSB0zOSCc/8Aq/vp3oDRo0aA1LbldeT4gsqrsBRoylCBkRylQxc+2QpUDz9TfnVO5AQknAHk/bUbcI+QErxRGXdQPWMpwQszKAAfGFjTsf7c+5yDyPZak+yVaM0bKIkR1dG4yRyDvmGH72cnPvk5zk6xps+7xNMP2hSsCXjyks02ZiQMZIDhM49wozgZ8aokYMOQ8Hsa8WZlgrySuyosalmZzhVAGcn8aCS23ZDtu7XI9vmb52GpDIjyHCzlnlLhwOsMw9h+nIxgDBqaNsXacNmIFUlQMFcYK59j+RqW26xcktftS+sdefc6/o0HlTiYCAWRCMkjnktg9/owe8AZb1+9stuXb6HMVozyQBSwHL9RAJ/LHQPr6Sn4hhsV4nkNaAGREYDmHZgPP+nDHHWc/jBltwgiq3qCRCzI873IUgrcTI4SYkElgcKoZux2MkDPIjVdbtx7dudq1ZbjXFD1GP2ETMW/tINLdq2xLe6Ga2iloKx+knKSTyGV8N0RgBOxjz+NB22uxuUSCKGAWRGOBUuIViHsMFAT/HA8dAaxfEd+8u40mkgCVa5adm+XeUqQGHIADJxnHgY5Z9hqtHCCL9bnio+qRv8AknRKkc8LIcMjqVOPsejoF2wJalSS/fiMViyFHpEj/LRR0OjjOSx/8tNtLfhty+w7eWZncV0V2byWUAE/1B0y0Bo0aNAt+I5lh2O8S4VmgZEy3HLsMKAfuSQBqQ3azDc32vXpKbEW0SZnBYyFyqMoDBcsMGQgdHkc9EDTX4g4370iyNOsdGREjjgIDyTOAwOSDgAYxgZJJ9ujk2Sl6W8K0d+zKtyuSryhWaOSN+TK/wCkBsmYsDgEYbvsYCl/aEqQNM9R8BQQqcuRJ6xhlXH8T/bU/vm7V95H7GXbbEs8ki5V2iAwOJfGX7PAnGOtU7NZhpFiqT2UTOFBjDsB7fVj++pbd9lvpK++PuT1mRkmmgQF1RVwDxY4OAAWxjBOcjBIIMmsNFfjluR87axn5TbaxDMinoux6APtk4UdgEk98bHwmNyma5uNydLUvbpXcCNfYAZGTgADPv5wM4082/b4aYkZWkkmlblLNK2Xc+2T4wPYAAD2GteNBD/Ecq7uXD3YqcUkE9aJHrPMzo5CmRgCuBmM4HfXZ6yB0+HY93hv7n8jHVWNJkjmrWZJDhxEn6o5Mt+ggggEdfjsa2Wvh+eK2WrxCxBg+nmwY2jBbnxOVIZQ3YPkeMHA1n2dLO371eeyRNI/AzCI4hh/y/oUnHhVh7bzkkY7ADP8R/tee3A1lKXp0WF2aOJpJAIlyP1KQAWILY/Kk+VGn+N9eNYoztsK+BMpdyB9wpAGf4k/z8a+bAjTybjcly5mn9MMwHaxqFIHX0h/Ux98599T4sX4PhiztRYRPWgkiSaNiGRYVAYY7PIgBl+6uD7dhTfC6lNgogu0mYsh2IJcE5DHHWSDnrrvTXXKr6Xy8Xy4QQ8B6fADjxx1j8Y110Bo0aNAtv7X68z2a8whneMRyB4xJHKoPQdD5xk+CD35x1pLTpb1Fu1uWO1t0vo4jjgeq0SpGyqxKlWOMsDnIb6R41WaQ27T1/iRhEjyA14VdFBOeTyAHodYI8nAwT3oFW7XtxrbnWkfZ9slkhQ2J2S05aMEhA3IxDH1Mf8AtVvtrX8QSb1b2K8hr1dvj9By8z2DI6gKScKFA9vJb+R8a3bOguruU1hEcWJjESDkMiqEKg/YN6g/qffSe3PZm+Hr21TgPPUqOJWY8mlKL1hPJzhSQfIcYznoLBCSoJGM+x9tetcqs8VqtHYruskMqh0dfDKewdddB8PjU4sdc7buN6xM0cT23lnJOcrFIVAH8Qij+eNUbde+ozZKTNW2CvJLZIl5XpY5GypK4OfvkvIjYOR56HWApdirtV2ShXdODRVo0Zf9JCgY1gq1Kr75ucdiFfWd47CN45IY1QHP3BRx+A32bt6BgY0n3eBf2vtUjPKFkM1YiORkP6k556I/6WP56Dt8NsG2Onj6Vj4r1joHA69uhpnpN8KhIttashkzXsTRuHBBB9RjjvyMMMH7Y050Bo0aNAaSSVRb3fcVNmaMtXjiIjbGFPLsddH6sH2ydO9TG+IEsb1MrOsgowlDHKynlmVRniRkZI6OgY/CyLHsVZY1VYgG9JUGFWPk3AD8cca8PBFHvswsRq0d6FRGxH76Bgy58jKkED8NpnUgjq1oq0KhYoUVEUewAwB/Qax7/Wextkphz8xDieHz26HkB0R0cYP4J0Hn4fcfLWIDgPXtzxlR+6C5ZR/8Mv8AXTTSLa7EUO5NHGgSvfjWzWfP1niA4P8AuxxPvkE/Y6e6BF8SWxG9SlYV0p2i4nmVwvSgH08kjHLvv7KR75HnY+W5bg278PRrJGa1WIDHJMqS59vK4AHWBnJyMGjQP9LfiCnLc28/KkC3AwnrE4x6iHIB/B7U/hjo0aBXT3MS77W+WgkjazGwuQt9UZUfpZh5GMFckDOV846pgc6NGgNGjRoPh8ahq9tN6r/J1jJ85uc6y23aI4giXyFyO8BAoPYDNy98aNGgutfCMjRo0EtuVC/FWbbYakluryDVZ1kUPWIAK9sw+kg4bvAwP1eDRwer6EfrFfV4jnwzjljvH4zo0aD/2Q==">
            <a:hlinkClick r:id="rId5"/>
          </p:cNvPr>
          <p:cNvSpPr>
            <a:spLocks noChangeAspect="1" noChangeArrowheads="1"/>
          </p:cNvSpPr>
          <p:nvPr/>
        </p:nvSpPr>
        <p:spPr bwMode="auto">
          <a:xfrm>
            <a:off x="74613" y="-395288"/>
            <a:ext cx="1019175" cy="838201"/>
          </a:xfrm>
          <a:prstGeom prst="rect">
            <a:avLst/>
          </a:prstGeom>
          <a:noFill/>
        </p:spPr>
        <p:txBody>
          <a:bodyPr vert="horz" wrap="square" lIns="91440" tIns="45720" rIns="91440" bIns="45720" numCol="1" anchor="t" anchorCtr="0" compatLnSpc="1">
            <a:prstTxWarp prst="textNoShape">
              <a:avLst/>
            </a:prstTxWarp>
          </a:bodyPr>
          <a:lstStyle/>
          <a:p>
            <a:endParaRPr lang="en-GB" dirty="0">
              <a:latin typeface="Verdana" pitchFamily="34" charset="0"/>
              <a:ea typeface="Verdana" pitchFamily="34" charset="0"/>
              <a:cs typeface="Verdana" pitchFamily="34" charset="0"/>
            </a:endParaRPr>
          </a:p>
        </p:txBody>
      </p:sp>
      <p:sp>
        <p:nvSpPr>
          <p:cNvPr id="10" name="Rectangle 9"/>
          <p:cNvSpPr/>
          <p:nvPr/>
        </p:nvSpPr>
        <p:spPr>
          <a:xfrm>
            <a:off x="2196598" y="5834516"/>
            <a:ext cx="5243303" cy="400110"/>
          </a:xfrm>
          <a:prstGeom prst="rect">
            <a:avLst/>
          </a:prstGeom>
        </p:spPr>
        <p:txBody>
          <a:bodyPr wrap="square">
            <a:spAutoFit/>
          </a:bodyPr>
          <a:lstStyle/>
          <a:p>
            <a:r>
              <a:rPr lang="en-GB" sz="2000" dirty="0" smtClean="0">
                <a:solidFill>
                  <a:srgbClr val="FFFF00"/>
                </a:solidFill>
                <a:latin typeface="Verdana" pitchFamily="34" charset="0"/>
                <a:ea typeface="Verdana" pitchFamily="34" charset="0"/>
                <a:cs typeface="Verdana" pitchFamily="34" charset="0"/>
              </a:rPr>
              <a:t>More arrows: </a:t>
            </a:r>
            <a:r>
              <a:rPr lang="en-GB" sz="2000" b="0" dirty="0" smtClean="0">
                <a:solidFill>
                  <a:schemeClr val="bg1"/>
                </a:solidFill>
                <a:latin typeface="Verdana" pitchFamily="34" charset="0"/>
                <a:ea typeface="Verdana" pitchFamily="34" charset="0"/>
                <a:cs typeface="Verdana" pitchFamily="34" charset="0"/>
              </a:rPr>
              <a:t>per end and total</a:t>
            </a:r>
          </a:p>
        </p:txBody>
      </p:sp>
      <p:sp>
        <p:nvSpPr>
          <p:cNvPr id="15" name="Rectangle 14"/>
          <p:cNvSpPr/>
          <p:nvPr/>
        </p:nvSpPr>
        <p:spPr>
          <a:xfrm>
            <a:off x="3243925" y="1226238"/>
            <a:ext cx="2467426" cy="400110"/>
          </a:xfrm>
          <a:prstGeom prst="rect">
            <a:avLst/>
          </a:prstGeom>
        </p:spPr>
        <p:txBody>
          <a:bodyPr wrap="square">
            <a:spAutoFit/>
          </a:bodyPr>
          <a:lstStyle/>
          <a:p>
            <a:r>
              <a:rPr lang="en-GB" sz="2000" dirty="0" smtClean="0">
                <a:solidFill>
                  <a:srgbClr val="FFFF00"/>
                </a:solidFill>
                <a:latin typeface="Verdana" pitchFamily="34" charset="0"/>
                <a:ea typeface="Verdana" pitchFamily="34" charset="0"/>
                <a:cs typeface="Verdana" pitchFamily="34" charset="0"/>
              </a:rPr>
              <a:t>Reduced rests</a:t>
            </a:r>
          </a:p>
        </p:txBody>
      </p:sp>
      <p:pic>
        <p:nvPicPr>
          <p:cNvPr id="99330" name="Picture 2" descr="Y:\09 Technical\TECHNICAL\PHYSICAL\Shooting Strength\Reduced Rests\With reduced rest 1.JPG"/>
          <p:cNvPicPr>
            <a:picLocks noChangeAspect="1" noChangeArrowheads="1"/>
          </p:cNvPicPr>
          <p:nvPr/>
        </p:nvPicPr>
        <p:blipFill>
          <a:blip r:embed="rId6" cstate="print"/>
          <a:srcRect/>
          <a:stretch>
            <a:fillRect/>
          </a:stretch>
        </p:blipFill>
        <p:spPr bwMode="auto">
          <a:xfrm>
            <a:off x="174178" y="1792520"/>
            <a:ext cx="3657600" cy="2743200"/>
          </a:xfrm>
          <a:prstGeom prst="rect">
            <a:avLst/>
          </a:prstGeom>
          <a:noFill/>
        </p:spPr>
      </p:pic>
      <p:pic>
        <p:nvPicPr>
          <p:cNvPr id="99331" name="Picture 3" descr="Y:\09 Technical\TECHNICAL\PHYSICAL\Shooting Strength\Reduced Rests\With reduced rest 2.JPG"/>
          <p:cNvPicPr>
            <a:picLocks noChangeAspect="1" noChangeArrowheads="1"/>
          </p:cNvPicPr>
          <p:nvPr/>
        </p:nvPicPr>
        <p:blipFill>
          <a:blip r:embed="rId7" cstate="print"/>
          <a:srcRect/>
          <a:stretch>
            <a:fillRect/>
          </a:stretch>
        </p:blipFill>
        <p:spPr bwMode="auto">
          <a:xfrm>
            <a:off x="174170" y="1778004"/>
            <a:ext cx="3672113" cy="2754085"/>
          </a:xfrm>
          <a:prstGeom prst="rect">
            <a:avLst/>
          </a:prstGeom>
          <a:noFill/>
        </p:spPr>
      </p:pic>
      <p:sp>
        <p:nvSpPr>
          <p:cNvPr id="18" name="TextBox 17"/>
          <p:cNvSpPr txBox="1"/>
          <p:nvPr/>
        </p:nvSpPr>
        <p:spPr>
          <a:xfrm>
            <a:off x="4078514" y="1756243"/>
            <a:ext cx="5065485" cy="2862322"/>
          </a:xfrm>
          <a:prstGeom prst="rect">
            <a:avLst/>
          </a:prstGeom>
          <a:noFill/>
        </p:spPr>
        <p:txBody>
          <a:bodyPr wrap="square" rtlCol="0">
            <a:spAutoFit/>
          </a:bodyPr>
          <a:lstStyle/>
          <a:p>
            <a:pPr algn="ctr"/>
            <a:r>
              <a:rPr lang="en-CA" dirty="0" smtClean="0">
                <a:solidFill>
                  <a:schemeClr val="bg1"/>
                </a:solidFill>
                <a:latin typeface="Verdana" pitchFamily="34" charset="0"/>
                <a:ea typeface="Verdana" pitchFamily="34" charset="0"/>
                <a:cs typeface="Verdana" pitchFamily="34" charset="0"/>
              </a:rPr>
              <a:t>Burst of arrows</a:t>
            </a:r>
          </a:p>
          <a:p>
            <a:pPr algn="ctr"/>
            <a:endParaRPr lang="en-CA" dirty="0" smtClean="0">
              <a:solidFill>
                <a:schemeClr val="bg1"/>
              </a:solidFill>
              <a:latin typeface="Verdana" pitchFamily="34" charset="0"/>
              <a:ea typeface="Verdana" pitchFamily="34" charset="0"/>
              <a:cs typeface="Verdana" pitchFamily="34" charset="0"/>
            </a:endParaRPr>
          </a:p>
          <a:p>
            <a:r>
              <a:rPr lang="en-CA" b="0" dirty="0" smtClean="0">
                <a:solidFill>
                  <a:schemeClr val="bg1"/>
                </a:solidFill>
                <a:latin typeface="Verdana" pitchFamily="34" charset="0"/>
                <a:ea typeface="Verdana" pitchFamily="34" charset="0"/>
                <a:cs typeface="Verdana" pitchFamily="34" charset="0"/>
              </a:rPr>
              <a:t>Shooting distance : 	18 m or 25 or 30</a:t>
            </a:r>
            <a:endParaRPr lang="fr-CH" b="0" dirty="0" smtClean="0">
              <a:solidFill>
                <a:schemeClr val="bg1"/>
              </a:solidFill>
              <a:latin typeface="Verdana" pitchFamily="34" charset="0"/>
              <a:ea typeface="Verdana" pitchFamily="34" charset="0"/>
              <a:cs typeface="Verdana" pitchFamily="34" charset="0"/>
            </a:endParaRPr>
          </a:p>
          <a:p>
            <a:r>
              <a:rPr lang="en-CA" b="0" dirty="0" smtClean="0">
                <a:solidFill>
                  <a:schemeClr val="bg1"/>
                </a:solidFill>
                <a:latin typeface="Verdana" pitchFamily="34" charset="0"/>
                <a:ea typeface="Verdana" pitchFamily="34" charset="0"/>
                <a:cs typeface="Verdana" pitchFamily="34" charset="0"/>
              </a:rPr>
              <a:t>Target face : 	Regular for the shooting distance (40, 60, 80cm)</a:t>
            </a:r>
            <a:endParaRPr lang="fr-CH" b="0" dirty="0" smtClean="0">
              <a:solidFill>
                <a:schemeClr val="bg1"/>
              </a:solidFill>
              <a:latin typeface="Verdana" pitchFamily="34" charset="0"/>
              <a:ea typeface="Verdana" pitchFamily="34" charset="0"/>
              <a:cs typeface="Verdana" pitchFamily="34" charset="0"/>
            </a:endParaRPr>
          </a:p>
          <a:p>
            <a:r>
              <a:rPr lang="en-CA" b="0" dirty="0" smtClean="0">
                <a:solidFill>
                  <a:schemeClr val="bg1"/>
                </a:solidFill>
                <a:latin typeface="Verdana" pitchFamily="34" charset="0"/>
                <a:ea typeface="Verdana" pitchFamily="34" charset="0"/>
                <a:cs typeface="Verdana" pitchFamily="34" charset="0"/>
              </a:rPr>
              <a:t>Number of arrows :	8 per end</a:t>
            </a:r>
            <a:endParaRPr lang="fr-CH" b="0" dirty="0" smtClean="0">
              <a:solidFill>
                <a:schemeClr val="bg1"/>
              </a:solidFill>
              <a:latin typeface="Verdana" pitchFamily="34" charset="0"/>
              <a:ea typeface="Verdana" pitchFamily="34" charset="0"/>
              <a:cs typeface="Verdana" pitchFamily="34" charset="0"/>
            </a:endParaRPr>
          </a:p>
          <a:p>
            <a:r>
              <a:rPr lang="en-CA" b="0" dirty="0" smtClean="0">
                <a:solidFill>
                  <a:schemeClr val="bg1"/>
                </a:solidFill>
                <a:latin typeface="Verdana" pitchFamily="34" charset="0"/>
                <a:ea typeface="Verdana" pitchFamily="34" charset="0"/>
                <a:cs typeface="Verdana" pitchFamily="34" charset="0"/>
              </a:rPr>
              <a:t>Time allocated : 	2’ 30”/ end</a:t>
            </a:r>
            <a:endParaRPr lang="fr-CH" b="0" dirty="0" smtClean="0">
              <a:solidFill>
                <a:schemeClr val="bg1"/>
              </a:solidFill>
              <a:latin typeface="Verdana" pitchFamily="34" charset="0"/>
              <a:ea typeface="Verdana" pitchFamily="34" charset="0"/>
              <a:cs typeface="Verdana" pitchFamily="34" charset="0"/>
            </a:endParaRPr>
          </a:p>
          <a:p>
            <a:r>
              <a:rPr lang="en-CA" b="0" dirty="0" smtClean="0">
                <a:solidFill>
                  <a:schemeClr val="bg1"/>
                </a:solidFill>
                <a:latin typeface="Verdana" pitchFamily="34" charset="0"/>
                <a:ea typeface="Verdana" pitchFamily="34" charset="0"/>
                <a:cs typeface="Verdana" pitchFamily="34" charset="0"/>
              </a:rPr>
              <a:t>Time allocated to retrieve and score the arrows: 	1’ 30”</a:t>
            </a:r>
          </a:p>
          <a:p>
            <a:r>
              <a:rPr lang="en-CA" b="0" dirty="0" smtClean="0">
                <a:solidFill>
                  <a:schemeClr val="bg1"/>
                </a:solidFill>
                <a:latin typeface="Verdana" pitchFamily="34" charset="0"/>
                <a:ea typeface="Verdana" pitchFamily="34" charset="0"/>
                <a:cs typeface="Verdana" pitchFamily="34" charset="0"/>
              </a:rPr>
              <a:t>Select the accuracy zone.</a:t>
            </a:r>
            <a:endParaRPr lang="fr-CH" b="0" dirty="0" smtClean="0">
              <a:solidFill>
                <a:schemeClr val="bg1"/>
              </a:solidFill>
              <a:latin typeface="Verdana" pitchFamily="34" charset="0"/>
              <a:ea typeface="Verdana" pitchFamily="34" charset="0"/>
              <a:cs typeface="Verdana" pitchFamily="34" charset="0"/>
            </a:endParaRPr>
          </a:p>
        </p:txBody>
      </p:sp>
      <p:sp>
        <p:nvSpPr>
          <p:cNvPr id="16" name="TextBox 15"/>
          <p:cNvSpPr txBox="1"/>
          <p:nvPr/>
        </p:nvSpPr>
        <p:spPr>
          <a:xfrm>
            <a:off x="362857" y="4601039"/>
            <a:ext cx="8171543" cy="1046440"/>
          </a:xfrm>
          <a:prstGeom prst="rect">
            <a:avLst/>
          </a:prstGeom>
          <a:noFill/>
        </p:spPr>
        <p:txBody>
          <a:bodyPr wrap="square" rtlCol="0">
            <a:spAutoFit/>
          </a:bodyPr>
          <a:lstStyle/>
          <a:p>
            <a:r>
              <a:rPr lang="en-CA" b="0" dirty="0" smtClean="0">
                <a:solidFill>
                  <a:schemeClr val="bg1"/>
                </a:solidFill>
                <a:latin typeface="Verdana" pitchFamily="34" charset="0"/>
                <a:ea typeface="Verdana" pitchFamily="34" charset="0"/>
                <a:cs typeface="Verdana" pitchFamily="34" charset="0"/>
              </a:rPr>
              <a:t>An assistant/scorer is strongly recommended. Score the arrows in the shooting order for analysis.</a:t>
            </a:r>
          </a:p>
          <a:p>
            <a:endParaRPr lang="en-CA" sz="800" b="0" dirty="0" smtClean="0">
              <a:solidFill>
                <a:schemeClr val="bg1"/>
              </a:solidFill>
              <a:latin typeface="Verdana" pitchFamily="34" charset="0"/>
              <a:ea typeface="Verdana" pitchFamily="34" charset="0"/>
              <a:cs typeface="Verdana" pitchFamily="34" charset="0"/>
            </a:endParaRPr>
          </a:p>
          <a:p>
            <a:r>
              <a:rPr lang="en-CA" dirty="0" smtClean="0">
                <a:solidFill>
                  <a:schemeClr val="bg1"/>
                </a:solidFill>
                <a:latin typeface="Verdana" pitchFamily="34" charset="0"/>
                <a:ea typeface="Verdana" pitchFamily="34" charset="0"/>
                <a:cs typeface="Verdana" pitchFamily="34" charset="0"/>
              </a:rPr>
              <a:t>Goal: </a:t>
            </a:r>
            <a:r>
              <a:rPr lang="en-CA" b="0" dirty="0" smtClean="0">
                <a:solidFill>
                  <a:schemeClr val="bg1"/>
                </a:solidFill>
                <a:latin typeface="Verdana" pitchFamily="34" charset="0"/>
                <a:ea typeface="Verdana" pitchFamily="34" charset="0"/>
                <a:cs typeface="Verdana" pitchFamily="34" charset="0"/>
              </a:rPr>
              <a:t>at least 6 ends with up to arrows outside the accuracy zone</a:t>
            </a:r>
            <a:endParaRPr lang="fr-CH" b="0" dirty="0">
              <a:solidFill>
                <a:schemeClr val="bg1"/>
              </a:solidFill>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linds(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9330"/>
                                        </p:tgtEl>
                                        <p:attrNameLst>
                                          <p:attrName>style.visibility</p:attrName>
                                        </p:attrNameLst>
                                      </p:cBhvr>
                                      <p:to>
                                        <p:strVal val="visible"/>
                                      </p:to>
                                    </p:set>
                                  </p:childTnLst>
                                </p:cTn>
                              </p:par>
                            </p:childTnLst>
                          </p:cTn>
                        </p:par>
                        <p:par>
                          <p:cTn id="15" fill="hold">
                            <p:stCondLst>
                              <p:cond delay="0"/>
                            </p:stCondLst>
                            <p:childTnLst>
                              <p:par>
                                <p:cTn id="16" presetID="55" presetClass="entr" presetSubtype="0" fill="hold" nodeType="afterEffect">
                                  <p:stCondLst>
                                    <p:cond delay="0"/>
                                  </p:stCondLst>
                                  <p:childTnLst>
                                    <p:set>
                                      <p:cBhvr>
                                        <p:cTn id="17" dur="1" fill="hold">
                                          <p:stCondLst>
                                            <p:cond delay="0"/>
                                          </p:stCondLst>
                                        </p:cTn>
                                        <p:tgtEl>
                                          <p:spTgt spid="99331"/>
                                        </p:tgtEl>
                                        <p:attrNameLst>
                                          <p:attrName>style.visibility</p:attrName>
                                        </p:attrNameLst>
                                      </p:cBhvr>
                                      <p:to>
                                        <p:strVal val="visible"/>
                                      </p:to>
                                    </p:set>
                                    <p:anim calcmode="lin" valueType="num">
                                      <p:cBhvr>
                                        <p:cTn id="18" dur="3000" fill="hold"/>
                                        <p:tgtEl>
                                          <p:spTgt spid="99331"/>
                                        </p:tgtEl>
                                        <p:attrNameLst>
                                          <p:attrName>ppt_w</p:attrName>
                                        </p:attrNameLst>
                                      </p:cBhvr>
                                      <p:tavLst>
                                        <p:tav tm="0">
                                          <p:val>
                                            <p:strVal val="#ppt_w*0.70"/>
                                          </p:val>
                                        </p:tav>
                                        <p:tav tm="100000">
                                          <p:val>
                                            <p:strVal val="#ppt_w"/>
                                          </p:val>
                                        </p:tav>
                                      </p:tavLst>
                                    </p:anim>
                                    <p:anim calcmode="lin" valueType="num">
                                      <p:cBhvr>
                                        <p:cTn id="19" dur="3000" fill="hold"/>
                                        <p:tgtEl>
                                          <p:spTgt spid="99331"/>
                                        </p:tgtEl>
                                        <p:attrNameLst>
                                          <p:attrName>ppt_h</p:attrName>
                                        </p:attrNameLst>
                                      </p:cBhvr>
                                      <p:tavLst>
                                        <p:tav tm="0">
                                          <p:val>
                                            <p:strVal val="#ppt_h"/>
                                          </p:val>
                                        </p:tav>
                                        <p:tav tm="100000">
                                          <p:val>
                                            <p:strVal val="#ppt_h"/>
                                          </p:val>
                                        </p:tav>
                                      </p:tavLst>
                                    </p:anim>
                                    <p:animEffect transition="in" filter="fade">
                                      <p:cBhvr>
                                        <p:cTn id="20" dur="3000"/>
                                        <p:tgtEl>
                                          <p:spTgt spid="99331"/>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3" name="Rectangle 5"/>
          <p:cNvSpPr>
            <a:spLocks noChangeArrowheads="1"/>
          </p:cNvSpPr>
          <p:nvPr/>
        </p:nvSpPr>
        <p:spPr bwMode="auto">
          <a:xfrm>
            <a:off x="311974" y="1736397"/>
            <a:ext cx="8496300" cy="4533774"/>
          </a:xfrm>
          <a:prstGeom prst="rect">
            <a:avLst/>
          </a:prstGeom>
          <a:noFill/>
          <a:ln w="9525">
            <a:noFill/>
            <a:miter lim="800000"/>
            <a:headEnd/>
            <a:tailEnd/>
          </a:ln>
        </p:spPr>
        <p:txBody>
          <a:bodyPr/>
          <a:lstStyle/>
          <a:p>
            <a:pPr marL="533400" indent="-533400">
              <a:spcBef>
                <a:spcPct val="20000"/>
              </a:spcBef>
              <a:spcAft>
                <a:spcPct val="20000"/>
              </a:spcAft>
              <a:buClr>
                <a:schemeClr val="bg1"/>
              </a:buClr>
            </a:pPr>
            <a:r>
              <a:rPr lang="en-US" sz="2000" b="0" dirty="0" smtClean="0">
                <a:solidFill>
                  <a:schemeClr val="bg1"/>
                </a:solidFill>
                <a:latin typeface="Verdana" pitchFamily="34" charset="0"/>
                <a:ea typeface="Verdana" pitchFamily="34" charset="0"/>
                <a:cs typeface="Verdana" pitchFamily="34" charset="0"/>
              </a:rPr>
              <a:t>Psychomotor developments are fundamental in archery.</a:t>
            </a:r>
          </a:p>
          <a:p>
            <a:pPr hangingPunct="0"/>
            <a:endParaRPr lang="en-US" sz="2000" b="0" dirty="0" smtClean="0">
              <a:solidFill>
                <a:schemeClr val="bg1"/>
              </a:solidFill>
              <a:latin typeface="Verdana" pitchFamily="34" charset="0"/>
              <a:ea typeface="Verdana" pitchFamily="34" charset="0"/>
              <a:cs typeface="Verdana" pitchFamily="34" charset="0"/>
            </a:endParaRPr>
          </a:p>
          <a:p>
            <a:pPr hangingPunct="0"/>
            <a:r>
              <a:rPr lang="en-US" sz="2000" b="0" dirty="0" smtClean="0">
                <a:solidFill>
                  <a:schemeClr val="bg1"/>
                </a:solidFill>
                <a:latin typeface="Verdana" pitchFamily="34" charset="0"/>
                <a:ea typeface="Verdana" pitchFamily="34" charset="0"/>
                <a:cs typeface="Verdana" pitchFamily="34" charset="0"/>
              </a:rPr>
              <a:t>Capacity to perceive and to recognize the body position in the space and the degree of contraction of the muscles, even without the possibility to watch at them.</a:t>
            </a:r>
          </a:p>
          <a:p>
            <a:pPr hangingPunct="0"/>
            <a:endParaRPr lang="fr-CH" sz="2000" b="0" dirty="0" smtClean="0">
              <a:solidFill>
                <a:schemeClr val="bg1"/>
              </a:solidFill>
              <a:latin typeface="Verdana" pitchFamily="34" charset="0"/>
              <a:ea typeface="Verdana" pitchFamily="34" charset="0"/>
              <a:cs typeface="Verdana" pitchFamily="34" charset="0"/>
            </a:endParaRPr>
          </a:p>
          <a:p>
            <a:r>
              <a:rPr lang="fr-CH" sz="2000" b="0" dirty="0" smtClean="0">
                <a:solidFill>
                  <a:schemeClr val="bg1"/>
                </a:solidFill>
                <a:latin typeface="Verdana" pitchFamily="34" charset="0"/>
                <a:ea typeface="Verdana" pitchFamily="34" charset="0"/>
                <a:cs typeface="Verdana" pitchFamily="34" charset="0"/>
              </a:rPr>
              <a:t>To</a:t>
            </a:r>
            <a:r>
              <a:rPr lang="en-US" sz="2000" b="0" dirty="0" smtClean="0">
                <a:solidFill>
                  <a:schemeClr val="bg1"/>
                </a:solidFill>
                <a:latin typeface="Verdana" pitchFamily="34" charset="0"/>
                <a:ea typeface="Verdana" pitchFamily="34" charset="0"/>
                <a:cs typeface="Verdana" pitchFamily="34" charset="0"/>
              </a:rPr>
              <a:t>be able to integrate the largest number of information to transfer that on the different operational levels.</a:t>
            </a:r>
          </a:p>
          <a:p>
            <a:endParaRPr lang="en-GB" sz="2000" b="0" dirty="0" smtClean="0">
              <a:solidFill>
                <a:schemeClr val="bg1"/>
              </a:solidFill>
              <a:latin typeface="Verdana" pitchFamily="34" charset="0"/>
              <a:ea typeface="Verdana" pitchFamily="34" charset="0"/>
              <a:cs typeface="Verdana" pitchFamily="34" charset="0"/>
            </a:endParaRPr>
          </a:p>
          <a:p>
            <a:r>
              <a:rPr lang="en-US" sz="2000" b="0" dirty="0" smtClean="0">
                <a:solidFill>
                  <a:schemeClr val="bg1"/>
                </a:solidFill>
                <a:latin typeface="Verdana" pitchFamily="34" charset="0"/>
                <a:ea typeface="Verdana" pitchFamily="34" charset="0"/>
                <a:cs typeface="Verdana" pitchFamily="34" charset="0"/>
              </a:rPr>
              <a:t>To be able to activate procedures of self regulation with continuous adaptations.</a:t>
            </a:r>
          </a:p>
          <a:p>
            <a:endParaRPr lang="en-US" sz="2000" b="0" dirty="0" smtClean="0">
              <a:solidFill>
                <a:schemeClr val="bg1"/>
              </a:solidFill>
              <a:latin typeface="Verdana" pitchFamily="34" charset="0"/>
              <a:ea typeface="Verdana" pitchFamily="34" charset="0"/>
              <a:cs typeface="Verdana" pitchFamily="34" charset="0"/>
            </a:endParaRPr>
          </a:p>
          <a:p>
            <a:r>
              <a:rPr lang="en-US" sz="2000" b="0" dirty="0" smtClean="0">
                <a:solidFill>
                  <a:schemeClr val="bg1"/>
                </a:solidFill>
                <a:latin typeface="Verdana" pitchFamily="34" charset="0"/>
                <a:ea typeface="Verdana" pitchFamily="34" charset="0"/>
                <a:cs typeface="Verdana" pitchFamily="34" charset="0"/>
              </a:rPr>
              <a:t>Are recommended: Yoga, sophrology, classical dance…</a:t>
            </a:r>
          </a:p>
          <a:p>
            <a:endParaRPr lang="en-US" sz="2000" dirty="0" smtClean="0">
              <a:solidFill>
                <a:schemeClr val="bg1"/>
              </a:solidFill>
              <a:latin typeface="Verdana" pitchFamily="34" charset="0"/>
              <a:ea typeface="Verdana" pitchFamily="34" charset="0"/>
              <a:cs typeface="Verdana" pitchFamily="34" charset="0"/>
            </a:endParaRPr>
          </a:p>
          <a:p>
            <a:endParaRPr lang="en-US" sz="2000" dirty="0" smtClean="0">
              <a:solidFill>
                <a:schemeClr val="bg1"/>
              </a:solidFill>
              <a:latin typeface="Verdana" pitchFamily="34" charset="0"/>
              <a:ea typeface="Verdana" pitchFamily="34" charset="0"/>
              <a:cs typeface="Verdana" pitchFamily="34" charset="0"/>
            </a:endParaRPr>
          </a:p>
          <a:p>
            <a:endParaRPr lang="en-GB" sz="2000" dirty="0">
              <a:solidFill>
                <a:schemeClr val="bg1"/>
              </a:solidFill>
              <a:latin typeface="Verdana" pitchFamily="34" charset="0"/>
              <a:ea typeface="Verdana" pitchFamily="34" charset="0"/>
              <a:cs typeface="Verdana" pitchFamily="34" charset="0"/>
            </a:endParaRPr>
          </a:p>
        </p:txBody>
      </p:sp>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ea typeface="Verdana" pitchFamily="34" charset="0"/>
                <a:cs typeface="Verdana" pitchFamily="34" charset="0"/>
              </a:rPr>
              <a:t>Physical Developments</a:t>
            </a:r>
            <a:endParaRPr lang="en-GB" sz="2200" dirty="0">
              <a:solidFill>
                <a:srgbClr val="0168AC"/>
              </a:solidFill>
              <a:latin typeface="Verdana" pitchFamily="34" charset="0"/>
              <a:ea typeface="Verdana" pitchFamily="34" charset="0"/>
              <a:cs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a:off x="5500688" y="6643688"/>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ea typeface="Verdana" pitchFamily="34" charset="0"/>
                <a:cs typeface="Verdana" pitchFamily="34" charset="0"/>
              </a:rPr>
              <a:t>Pascal Colmaire – Development &amp; Education Director of WA</a:t>
            </a:r>
            <a:endParaRPr lang="en-GB" sz="800" dirty="0">
              <a:solidFill>
                <a:schemeClr val="bg1"/>
              </a:solidFill>
              <a:latin typeface="Verdana" pitchFamily="34" charset="0"/>
              <a:ea typeface="Verdana" pitchFamily="34" charset="0"/>
              <a:cs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US" dirty="0">
              <a:solidFill>
                <a:srgbClr val="FFFF00"/>
              </a:solidFill>
              <a:latin typeface="Verdana" pitchFamily="34" charset="0"/>
              <a:ea typeface="Verdana" pitchFamily="34" charset="0"/>
              <a:cs typeface="Verdana" pitchFamily="34" charset="0"/>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US" dirty="0">
              <a:latin typeface="Verdana" pitchFamily="34" charset="0"/>
              <a:ea typeface="Verdana" pitchFamily="34" charset="0"/>
              <a:cs typeface="Verdana" pitchFamily="34" charset="0"/>
            </a:endParaRPr>
          </a:p>
        </p:txBody>
      </p:sp>
      <p:sp>
        <p:nvSpPr>
          <p:cNvPr id="9" name="TextBox 8"/>
          <p:cNvSpPr txBox="1"/>
          <p:nvPr/>
        </p:nvSpPr>
        <p:spPr>
          <a:xfrm>
            <a:off x="463138" y="1080655"/>
            <a:ext cx="7623958" cy="461665"/>
          </a:xfrm>
          <a:prstGeom prst="rect">
            <a:avLst/>
          </a:prstGeom>
          <a:noFill/>
        </p:spPr>
        <p:txBody>
          <a:bodyPr wrap="square" rtlCol="0">
            <a:spAutoFit/>
          </a:bodyPr>
          <a:lstStyle/>
          <a:p>
            <a:pPr algn="ctr"/>
            <a:r>
              <a:rPr lang="en-GB" sz="2400" dirty="0" smtClean="0">
                <a:solidFill>
                  <a:srgbClr val="00FFFF"/>
                </a:solidFill>
                <a:latin typeface="Verdana" pitchFamily="34" charset="0"/>
                <a:ea typeface="Verdana" pitchFamily="34" charset="0"/>
                <a:cs typeface="Verdana" pitchFamily="34" charset="0"/>
              </a:rPr>
              <a:t>Basis of Physical training</a:t>
            </a:r>
            <a:endParaRPr lang="fr-CH" sz="2400" dirty="0">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3" name="Rectangle 5"/>
          <p:cNvSpPr>
            <a:spLocks noChangeArrowheads="1"/>
          </p:cNvSpPr>
          <p:nvPr/>
        </p:nvSpPr>
        <p:spPr bwMode="auto">
          <a:xfrm>
            <a:off x="2888920" y="738868"/>
            <a:ext cx="3298124" cy="508041"/>
          </a:xfrm>
          <a:prstGeom prst="rect">
            <a:avLst/>
          </a:prstGeom>
          <a:noFill/>
          <a:ln w="9525">
            <a:noFill/>
            <a:miter lim="800000"/>
            <a:headEnd/>
            <a:tailEnd/>
          </a:ln>
        </p:spPr>
        <p:txBody>
          <a:bodyPr/>
          <a:lstStyle/>
          <a:p>
            <a:pPr marL="533400" indent="-533400">
              <a:spcBef>
                <a:spcPct val="20000"/>
              </a:spcBef>
              <a:spcAft>
                <a:spcPct val="20000"/>
              </a:spcAft>
              <a:buClr>
                <a:schemeClr val="bg1"/>
              </a:buClr>
            </a:pPr>
            <a:r>
              <a:rPr lang="en-GB" sz="2400" dirty="0" smtClean="0">
                <a:solidFill>
                  <a:srgbClr val="00FFFF"/>
                </a:solidFill>
                <a:latin typeface="Verdana" pitchFamily="34" charset="0"/>
                <a:ea typeface="Verdana" pitchFamily="34" charset="0"/>
                <a:cs typeface="Verdana" pitchFamily="34" charset="0"/>
              </a:rPr>
              <a:t>Specific Strength</a:t>
            </a:r>
          </a:p>
        </p:txBody>
      </p:sp>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ea typeface="Verdana" pitchFamily="34" charset="0"/>
                <a:cs typeface="Verdana" pitchFamily="34" charset="0"/>
              </a:rPr>
              <a:t>Physical Developments</a:t>
            </a:r>
            <a:endParaRPr lang="en-GB" sz="2200" dirty="0">
              <a:solidFill>
                <a:srgbClr val="0168AC"/>
              </a:solidFill>
              <a:latin typeface="Verdana" pitchFamily="34" charset="0"/>
              <a:ea typeface="Verdana" pitchFamily="34" charset="0"/>
              <a:cs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a:off x="5500688" y="6643688"/>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ea typeface="Verdana" pitchFamily="34" charset="0"/>
                <a:cs typeface="Verdana" pitchFamily="34" charset="0"/>
              </a:rPr>
              <a:t>Pascal Colmaire – Development &amp; Education Director of WA</a:t>
            </a:r>
            <a:endParaRPr lang="en-GB" sz="800" dirty="0">
              <a:solidFill>
                <a:schemeClr val="bg1"/>
              </a:solidFill>
              <a:latin typeface="Verdana" pitchFamily="34" charset="0"/>
              <a:ea typeface="Verdana" pitchFamily="34" charset="0"/>
              <a:cs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GB" dirty="0">
              <a:solidFill>
                <a:srgbClr val="FFFF00"/>
              </a:solidFill>
              <a:latin typeface="Verdana" pitchFamily="34" charset="0"/>
              <a:ea typeface="Verdana" pitchFamily="34" charset="0"/>
              <a:cs typeface="Verdana" pitchFamily="34" charset="0"/>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GB" dirty="0">
              <a:latin typeface="Verdana" pitchFamily="34" charset="0"/>
              <a:ea typeface="Verdana" pitchFamily="34" charset="0"/>
              <a:cs typeface="Verdana" pitchFamily="34" charset="0"/>
            </a:endParaRPr>
          </a:p>
        </p:txBody>
      </p:sp>
      <p:sp>
        <p:nvSpPr>
          <p:cNvPr id="68635" name="AutoShape 27" descr="data:image/jpg;base64,/9j/4AAQSkZJRgABAQAAAQABAAD/2wBDAAkGBwgHBgkIBwgKCgkLDRYPDQwMDRsUFRAWIB0iIiAdHx8kKDQsJCYxJx8fLT0tMTU3Ojo6Iys/RD84QzQ5Ojf/2wBDAQoKCg0MDRoPDxo3JR8lNzc3Nzc3Nzc3Nzc3Nzc3Nzc3Nzc3Nzc3Nzc3Nzc3Nzc3Nzc3Nzc3Nzc3Nzc3Nzc3Nzf/wAARCABYAGsDASIAAhEBAxEB/8QAGwAAAwEBAQEBAAAAAAAAAAAAAAUGBAMCAQf/xAA1EAACAgEEAQIFAQYFBQAAAAABAgMEEQAFEiExE0EGFDJRYSIVQnGBkaEWI1JisVNygoOS/8QAFAEBAAAAAAAAAAAAAAAAAAAAAP/EABQRAQAAAAAAAAAAAAAAAAAAAAD/2gAMAwEAAhEDEQA/AP06H1t+iaWKworkdNHPIArdEAcGUn2JYnvOAMHOtWyX7T2LFDcYvTs18MhDcvViJIVyfvkEH8/0HFK8mx7jasJGX220VdwgLNXkGQTxAyUPR6+k56wesu6y19wtVLcLv6PEJHJFLJEbRcg8EKleQ4qWz2B/XQU5YZx7/bX0HOvz+ltlSpct3pdpjt0o7Mtad3hEkkaqxYSgkFmA5sjeThQf3SNPUqRtHBd+F7pWB34sleQSQOM45BT10fPErkZ7yBoKTRpbtm4STSvUvRrBdiyWjBysi56dCfKnI/IPR9iWXnQGjRo0Bo0ayblcFKv6gjeWRmCRQx45SOfCjPX8z0ACT0NBr0j3OS1e3VNsqH0okjEtmY58EkBAPc9E+R4HkZBUS73usm6QxTWIqtV7UlZRTT13kZYyzAFl7IOR0vXBv5bKxbbKsm6JYjsmV2FmS1N6RwGwvZUAcQMceI7J8e4bRAu27nSgqlQlguGjK9hVXOQR+Qo7+/WnWp3YLp3PeNxmsK0ViqUgSu37kbKH5Zx2WyM/bgB5BzRaCY+L79l/R2fb8LPaIEkzD9EakNxU+/8AmFSvXgcjkHGedKtuMarFV2kV53cySWrUqvHExzlo41PkgkYAT8/c+94iWzu01NCBYmFaaB27VHiaR15YOcZjwcf6jrbtvxFVv2DBHxR4o+VgPIAYjnjx/PY89DBBBOdBv2vb4dtpiCDkcszySNjlK7HLO2Pckk/8YHWldqKXbNw47XMkCTxzWHgeLmhdSmWUAgqTyOe8E94ySS/VgwyDkaSfEcnys1W3w5kJNCELY5lkyFH5JQAfx0HD0za/w5PMzPYDmYsv6RloW5HB7Ay2MZ6yPsNUQ8aS7ZFLHukNaV+Xye3RqSB0zOSCc/8Aq/vp3oDRo0aA1LbldeT4gsqrsBRoylCBkRylQxc+2QpUDz9TfnVO5AQknAHk/bUbcI+QErxRGXdQPWMpwQszKAAfGFjTsf7c+5yDyPZak+yVaM0bKIkR1dG4yRyDvmGH72cnPvk5zk6xps+7xNMP2hSsCXjyks02ZiQMZIDhM49wozgZ8aokYMOQ8Hsa8WZlgrySuyosalmZzhVAGcn8aCS23ZDtu7XI9vmb52GpDIjyHCzlnlLhwOsMw9h+nIxgDBqaNsXacNmIFUlQMFcYK59j+RqW26xcktftS+sdefc6/o0HlTiYCAWRCMkjnktg9/owe8AZb1+9stuXb6HMVozyQBSwHL9RAJ/LHQPr6Sn4hhsV4nkNaAGREYDmHZgPP+nDHHWc/jBltwgiq3qCRCzI873IUgrcTI4SYkElgcKoZux2MkDPIjVdbtx7dudq1ZbjXFD1GP2ETMW/tINLdq2xLe6Ga2iloKx+knKSTyGV8N0RgBOxjz+NB22uxuUSCKGAWRGOBUuIViHsMFAT/HA8dAaxfEd+8u40mkgCVa5adm+XeUqQGHIADJxnHgY5Z9hqtHCCL9bnio+qRv8AknRKkc8LIcMjqVOPsejoF2wJalSS/fiMViyFHpEj/LRR0OjjOSx/8tNtLfhty+w7eWZncV0V2byWUAE/1B0y0Bo0aNAt+I5lh2O8S4VmgZEy3HLsMKAfuSQBqQ3azDc32vXpKbEW0SZnBYyFyqMoDBcsMGQgdHkc9EDTX4g4370iyNOsdGREjjgIDyTOAwOSDgAYxgZJJ9ujk2Sl6W8K0d+zKtyuSryhWaOSN+TK/wCkBsmYsDgEYbvsYCl/aEqQNM9R8BQQqcuRJ6xhlXH8T/bU/vm7V95H7GXbbEs8ki5V2iAwOJfGX7PAnGOtU7NZhpFiqT2UTOFBjDsB7fVj++pbd9lvpK++PuT1mRkmmgQF1RVwDxY4OAAWxjBOcjBIIMmsNFfjluR87axn5TbaxDMinoux6APtk4UdgEk98bHwmNyma5uNydLUvbpXcCNfYAZGTgADPv5wM4082/b4aYkZWkkmlblLNK2Xc+2T4wPYAAD2GteNBD/Ecq7uXD3YqcUkE9aJHrPMzo5CmRgCuBmM4HfXZ6yB0+HY93hv7n8jHVWNJkjmrWZJDhxEn6o5Mt+ggggEdfjsa2Wvh+eK2WrxCxBg+nmwY2jBbnxOVIZQ3YPkeMHA1n2dLO371eeyRNI/AzCI4hh/y/oUnHhVh7bzkkY7ADP8R/tee3A1lKXp0WF2aOJpJAIlyP1KQAWILY/Kk+VGn+N9eNYoztsK+BMpdyB9wpAGf4k/z8a+bAjTybjcly5mn9MMwHaxqFIHX0h/Ux98599T4sX4PhiztRYRPWgkiSaNiGRYVAYY7PIgBl+6uD7dhTfC6lNgogu0mYsh2IJcE5DHHWSDnrrvTXXKr6Xy8Xy4QQ8B6fADjxx1j8Y110Bo0aNAtv7X68z2a8whneMRyB4xJHKoPQdD5xk+CD35x1pLTpb1Fu1uWO1t0vo4jjgeq0SpGyqxKlWOMsDnIb6R41WaQ27T1/iRhEjyA14VdFBOeTyAHodYI8nAwT3oFW7XtxrbnWkfZ9slkhQ2J2S05aMEhA3IxDH1Mf8AtVvtrX8QSb1b2K8hr1dvj9By8z2DI6gKScKFA9vJb+R8a3bOguruU1hEcWJjESDkMiqEKg/YN6g/qffSe3PZm+Hr21TgPPUqOJWY8mlKL1hPJzhSQfIcYznoLBCSoJGM+x9tetcqs8VqtHYruskMqh0dfDKewdddB8PjU4sdc7buN6xM0cT23lnJOcrFIVAH8Qij+eNUbde+ozZKTNW2CvJLZIl5XpY5GypK4OfvkvIjYOR56HWApdirtV2ShXdODRVo0Zf9JCgY1gq1Kr75ucdiFfWd47CN45IY1QHP3BRx+A32bt6BgY0n3eBf2vtUjPKFkM1YiORkP6k556I/6WP56Dt8NsG2Onj6Vj4r1joHA69uhpnpN8KhIttashkzXsTRuHBBB9RjjvyMMMH7Y050Bo0aNAaSSVRb3fcVNmaMtXjiIjbGFPLsddH6sH2ydO9TG+IEsb1MrOsgowlDHKynlmVRniRkZI6OgY/CyLHsVZY1VYgG9JUGFWPk3AD8cca8PBFHvswsRq0d6FRGxH76Bgy58jKkED8NpnUgjq1oq0KhYoUVEUewAwB/Qax7/Wextkphz8xDieHz26HkB0R0cYP4J0Hn4fcfLWIDgPXtzxlR+6C5ZR/8Mv8AXTTSLa7EUO5NHGgSvfjWzWfP1niA4P8AuxxPvkE/Y6e6BF8SWxG9SlYV0p2i4nmVwvSgH08kjHLvv7KR75HnY+W5bg278PRrJGa1WIDHJMqS59vK4AHWBnJyMGjQP9LfiCnLc28/KkC3AwnrE4x6iHIB/B7U/hjo0aBXT3MS77W+WgkjazGwuQt9UZUfpZh5GMFckDOV846pgc6NGgNGjRoPh8ahq9tN6r/J1jJ85uc6y23aI4giXyFyO8BAoPYDNy98aNGgutfCMjRo0EtuVC/FWbbYakluryDVZ1kUPWIAK9sw+kg4bvAwP1eDRwer6EfrFfV4jnwzjljvH4zo0aD/2Q==">
            <a:hlinkClick r:id="rId5"/>
          </p:cNvPr>
          <p:cNvSpPr>
            <a:spLocks noChangeAspect="1" noChangeArrowheads="1"/>
          </p:cNvSpPr>
          <p:nvPr/>
        </p:nvSpPr>
        <p:spPr bwMode="auto">
          <a:xfrm>
            <a:off x="74613" y="-395288"/>
            <a:ext cx="1019175" cy="838201"/>
          </a:xfrm>
          <a:prstGeom prst="rect">
            <a:avLst/>
          </a:prstGeom>
          <a:noFill/>
        </p:spPr>
        <p:txBody>
          <a:bodyPr vert="horz" wrap="square" lIns="91440" tIns="45720" rIns="91440" bIns="45720" numCol="1" anchor="t" anchorCtr="0" compatLnSpc="1">
            <a:prstTxWarp prst="textNoShape">
              <a:avLst/>
            </a:prstTxWarp>
          </a:bodyPr>
          <a:lstStyle/>
          <a:p>
            <a:endParaRPr lang="en-GB" dirty="0">
              <a:latin typeface="Verdana" pitchFamily="34" charset="0"/>
              <a:ea typeface="Verdana" pitchFamily="34" charset="0"/>
              <a:cs typeface="Verdana" pitchFamily="34" charset="0"/>
            </a:endParaRPr>
          </a:p>
        </p:txBody>
      </p:sp>
      <p:sp>
        <p:nvSpPr>
          <p:cNvPr id="10" name="Rectangle 9"/>
          <p:cNvSpPr/>
          <p:nvPr/>
        </p:nvSpPr>
        <p:spPr>
          <a:xfrm>
            <a:off x="2801257" y="1422177"/>
            <a:ext cx="3323772" cy="400110"/>
          </a:xfrm>
          <a:prstGeom prst="rect">
            <a:avLst/>
          </a:prstGeom>
        </p:spPr>
        <p:txBody>
          <a:bodyPr wrap="square">
            <a:spAutoFit/>
          </a:bodyPr>
          <a:lstStyle/>
          <a:p>
            <a:r>
              <a:rPr lang="en-GB" sz="2000" dirty="0" smtClean="0">
                <a:solidFill>
                  <a:srgbClr val="FFFF00"/>
                </a:solidFill>
                <a:latin typeface="Verdana" pitchFamily="34" charset="0"/>
                <a:ea typeface="Verdana" pitchFamily="34" charset="0"/>
                <a:cs typeface="Verdana" pitchFamily="34" charset="0"/>
              </a:rPr>
              <a:t>Long time @ full draw</a:t>
            </a:r>
          </a:p>
        </p:txBody>
      </p:sp>
      <p:sp>
        <p:nvSpPr>
          <p:cNvPr id="12" name="TextBox 11"/>
          <p:cNvSpPr txBox="1"/>
          <p:nvPr/>
        </p:nvSpPr>
        <p:spPr>
          <a:xfrm>
            <a:off x="6650193" y="2971803"/>
            <a:ext cx="2202874" cy="1477328"/>
          </a:xfrm>
          <a:prstGeom prst="rect">
            <a:avLst/>
          </a:prstGeom>
          <a:noFill/>
        </p:spPr>
        <p:txBody>
          <a:bodyPr wrap="square" rtlCol="0">
            <a:spAutoFit/>
          </a:bodyPr>
          <a:lstStyle/>
          <a:p>
            <a:r>
              <a:rPr lang="en-CA" dirty="0" smtClean="0">
                <a:solidFill>
                  <a:schemeClr val="bg1"/>
                </a:solidFill>
                <a:latin typeface="Verdana" pitchFamily="34" charset="0"/>
                <a:ea typeface="Verdana" pitchFamily="34" charset="0"/>
                <a:cs typeface="Verdana" pitchFamily="34" charset="0"/>
              </a:rPr>
              <a:t>10 – 15”</a:t>
            </a:r>
          </a:p>
          <a:p>
            <a:endParaRPr lang="en-CA" dirty="0" smtClean="0">
              <a:solidFill>
                <a:schemeClr val="bg1"/>
              </a:solidFill>
              <a:latin typeface="Verdana" pitchFamily="34" charset="0"/>
              <a:ea typeface="Verdana" pitchFamily="34" charset="0"/>
              <a:cs typeface="Verdana" pitchFamily="34" charset="0"/>
            </a:endParaRPr>
          </a:p>
          <a:p>
            <a:r>
              <a:rPr lang="en-CA" dirty="0" smtClean="0">
                <a:solidFill>
                  <a:schemeClr val="bg1"/>
                </a:solidFill>
                <a:latin typeface="Verdana" pitchFamily="34" charset="0"/>
                <a:ea typeface="Verdana" pitchFamily="34" charset="0"/>
                <a:cs typeface="Verdana" pitchFamily="34" charset="0"/>
              </a:rPr>
              <a:t>20” rest</a:t>
            </a:r>
          </a:p>
          <a:p>
            <a:endParaRPr lang="en-CA" dirty="0" smtClean="0">
              <a:solidFill>
                <a:schemeClr val="bg1"/>
              </a:solidFill>
              <a:latin typeface="Verdana" pitchFamily="34" charset="0"/>
              <a:ea typeface="Verdana" pitchFamily="34" charset="0"/>
              <a:cs typeface="Verdana" pitchFamily="34" charset="0"/>
            </a:endParaRPr>
          </a:p>
          <a:p>
            <a:r>
              <a:rPr lang="en-CA" dirty="0" smtClean="0">
                <a:solidFill>
                  <a:schemeClr val="bg1"/>
                </a:solidFill>
                <a:latin typeface="Verdana" pitchFamily="34" charset="0"/>
                <a:ea typeface="Verdana" pitchFamily="34" charset="0"/>
                <a:cs typeface="Verdana" pitchFamily="34" charset="0"/>
              </a:rPr>
              <a:t>24 repetitions</a:t>
            </a:r>
            <a:endParaRPr lang="fr-CH" dirty="0">
              <a:solidFill>
                <a:schemeClr val="bg1"/>
              </a:solidFill>
              <a:latin typeface="Verdana" pitchFamily="34" charset="0"/>
              <a:ea typeface="Verdana" pitchFamily="34" charset="0"/>
              <a:cs typeface="Verdana" pitchFamily="34" charset="0"/>
            </a:endParaRPr>
          </a:p>
        </p:txBody>
      </p:sp>
      <p:pic>
        <p:nvPicPr>
          <p:cNvPr id="2050" name="Picture 2" descr="CIMG2340"/>
          <p:cNvPicPr>
            <a:picLocks noChangeAspect="1" noChangeArrowheads="1"/>
          </p:cNvPicPr>
          <p:nvPr/>
        </p:nvPicPr>
        <p:blipFill>
          <a:blip r:embed="rId6" cstate="print"/>
          <a:srcRect/>
          <a:stretch>
            <a:fillRect/>
          </a:stretch>
        </p:blipFill>
        <p:spPr bwMode="auto">
          <a:xfrm>
            <a:off x="374073" y="2161306"/>
            <a:ext cx="5340928" cy="40984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3" name="Rectangle 5"/>
          <p:cNvSpPr>
            <a:spLocks noChangeArrowheads="1"/>
          </p:cNvSpPr>
          <p:nvPr/>
        </p:nvSpPr>
        <p:spPr bwMode="auto">
          <a:xfrm>
            <a:off x="2888920" y="738868"/>
            <a:ext cx="3298124" cy="508041"/>
          </a:xfrm>
          <a:prstGeom prst="rect">
            <a:avLst/>
          </a:prstGeom>
          <a:noFill/>
          <a:ln w="9525">
            <a:noFill/>
            <a:miter lim="800000"/>
            <a:headEnd/>
            <a:tailEnd/>
          </a:ln>
        </p:spPr>
        <p:txBody>
          <a:bodyPr/>
          <a:lstStyle/>
          <a:p>
            <a:pPr marL="533400" indent="-533400">
              <a:spcBef>
                <a:spcPct val="20000"/>
              </a:spcBef>
              <a:spcAft>
                <a:spcPct val="20000"/>
              </a:spcAft>
              <a:buClr>
                <a:schemeClr val="bg1"/>
              </a:buClr>
            </a:pPr>
            <a:r>
              <a:rPr lang="en-GB" sz="2400" dirty="0" smtClean="0">
                <a:solidFill>
                  <a:srgbClr val="00FFFF"/>
                </a:solidFill>
                <a:latin typeface="Verdana" pitchFamily="34" charset="0"/>
                <a:ea typeface="Verdana" pitchFamily="34" charset="0"/>
                <a:cs typeface="Verdana" pitchFamily="34" charset="0"/>
              </a:rPr>
              <a:t>Specific Strength</a:t>
            </a:r>
          </a:p>
        </p:txBody>
      </p:sp>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ea typeface="Verdana" pitchFamily="34" charset="0"/>
                <a:cs typeface="Verdana" pitchFamily="34" charset="0"/>
              </a:rPr>
              <a:t>Physical Developments</a:t>
            </a:r>
            <a:endParaRPr lang="en-GB" sz="2200" dirty="0">
              <a:solidFill>
                <a:srgbClr val="0168AC"/>
              </a:solidFill>
              <a:latin typeface="Verdana" pitchFamily="34" charset="0"/>
              <a:ea typeface="Verdana" pitchFamily="34" charset="0"/>
              <a:cs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a:off x="5500688" y="6643688"/>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ea typeface="Verdana" pitchFamily="34" charset="0"/>
                <a:cs typeface="Verdana" pitchFamily="34" charset="0"/>
              </a:rPr>
              <a:t>Pascal Colmaire – Development &amp; Education Director of WA</a:t>
            </a:r>
            <a:endParaRPr lang="en-GB" sz="800" dirty="0">
              <a:solidFill>
                <a:schemeClr val="bg1"/>
              </a:solidFill>
              <a:latin typeface="Verdana" pitchFamily="34" charset="0"/>
              <a:ea typeface="Verdana" pitchFamily="34" charset="0"/>
              <a:cs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GB" dirty="0">
              <a:solidFill>
                <a:srgbClr val="FFFF00"/>
              </a:solidFill>
              <a:latin typeface="Verdana" pitchFamily="34" charset="0"/>
              <a:ea typeface="Verdana" pitchFamily="34" charset="0"/>
              <a:cs typeface="Verdana" pitchFamily="34" charset="0"/>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GB" dirty="0">
              <a:latin typeface="Verdana" pitchFamily="34" charset="0"/>
              <a:ea typeface="Verdana" pitchFamily="34" charset="0"/>
              <a:cs typeface="Verdana" pitchFamily="34" charset="0"/>
            </a:endParaRPr>
          </a:p>
        </p:txBody>
      </p:sp>
      <p:sp>
        <p:nvSpPr>
          <p:cNvPr id="68635" name="AutoShape 27" descr="data:image/jpg;base64,/9j/4AAQSkZJRgABAQAAAQABAAD/2wBDAAkGBwgHBgkIBwgKCgkLDRYPDQwMDRsUFRAWIB0iIiAdHx8kKDQsJCYxJx8fLT0tMTU3Ojo6Iys/RD84QzQ5Ojf/2wBDAQoKCg0MDRoPDxo3JR8lNzc3Nzc3Nzc3Nzc3Nzc3Nzc3Nzc3Nzc3Nzc3Nzc3Nzc3Nzc3Nzc3Nzc3Nzc3Nzc3Nzf/wAARCABYAGsDASIAAhEBAxEB/8QAGwAAAwEBAQEBAAAAAAAAAAAAAAUGBAMCAQf/xAA1EAACAgEEAQIFAQYFBQAAAAABAgMEEQAFEiExE0EGFDJRYSIVQnGBkaEWI1JisVNygoOS/8QAFAEBAAAAAAAAAAAAAAAAAAAAAP/EABQRAQAAAAAAAAAAAAAAAAAAAAD/2gAMAwEAAhEDEQA/AP06H1t+iaWKworkdNHPIArdEAcGUn2JYnvOAMHOtWyX7T2LFDcYvTs18MhDcvViJIVyfvkEH8/0HFK8mx7jasJGX220VdwgLNXkGQTxAyUPR6+k56wesu6y19wtVLcLv6PEJHJFLJEbRcg8EKleQ4qWz2B/XQU5YZx7/bX0HOvz+ltlSpct3pdpjt0o7Mtad3hEkkaqxYSgkFmA5sjeThQf3SNPUqRtHBd+F7pWB34sleQSQOM45BT10fPErkZ7yBoKTRpbtm4STSvUvRrBdiyWjBysi56dCfKnI/IPR9iWXnQGjRo0Bo0ayblcFKv6gjeWRmCRQx45SOfCjPX8z0ACT0NBr0j3OS1e3VNsqH0okjEtmY58EkBAPc9E+R4HkZBUS73usm6QxTWIqtV7UlZRTT13kZYyzAFl7IOR0vXBv5bKxbbKsm6JYjsmV2FmS1N6RwGwvZUAcQMceI7J8e4bRAu27nSgqlQlguGjK9hVXOQR+Qo7+/WnWp3YLp3PeNxmsK0ViqUgSu37kbKH5Zx2WyM/bgB5BzRaCY+L79l/R2fb8LPaIEkzD9EakNxU+/8AmFSvXgcjkHGedKtuMarFV2kV53cySWrUqvHExzlo41PkgkYAT8/c+94iWzu01NCBYmFaaB27VHiaR15YOcZjwcf6jrbtvxFVv2DBHxR4o+VgPIAYjnjx/PY89DBBBOdBv2vb4dtpiCDkcszySNjlK7HLO2Pckk/8YHWldqKXbNw47XMkCTxzWHgeLmhdSmWUAgqTyOe8E94ySS/VgwyDkaSfEcnys1W3w5kJNCELY5lkyFH5JQAfx0HD0za/w5PMzPYDmYsv6RloW5HB7Ay2MZ6yPsNUQ8aS7ZFLHukNaV+Xye3RqSB0zOSCc/8Aq/vp3oDRo0aA1LbldeT4gsqrsBRoylCBkRylQxc+2QpUDz9TfnVO5AQknAHk/bUbcI+QErxRGXdQPWMpwQszKAAfGFjTsf7c+5yDyPZak+yVaM0bKIkR1dG4yRyDvmGH72cnPvk5zk6xps+7xNMP2hSsCXjyks02ZiQMZIDhM49wozgZ8aokYMOQ8Hsa8WZlgrySuyosalmZzhVAGcn8aCS23ZDtu7XI9vmb52GpDIjyHCzlnlLhwOsMw9h+nIxgDBqaNsXacNmIFUlQMFcYK59j+RqW26xcktftS+sdefc6/o0HlTiYCAWRCMkjnktg9/owe8AZb1+9stuXb6HMVozyQBSwHL9RAJ/LHQPr6Sn4hhsV4nkNaAGREYDmHZgPP+nDHHWc/jBltwgiq3qCRCzI873IUgrcTI4SYkElgcKoZux2MkDPIjVdbtx7dudq1ZbjXFD1GP2ETMW/tINLdq2xLe6Ga2iloKx+knKSTyGV8N0RgBOxjz+NB22uxuUSCKGAWRGOBUuIViHsMFAT/HA8dAaxfEd+8u40mkgCVa5adm+XeUqQGHIADJxnHgY5Z9hqtHCCL9bnio+qRv8AknRKkc8LIcMjqVOPsejoF2wJalSS/fiMViyFHpEj/LRR0OjjOSx/8tNtLfhty+w7eWZncV0V2byWUAE/1B0y0Bo0aNAt+I5lh2O8S4VmgZEy3HLsMKAfuSQBqQ3azDc32vXpKbEW0SZnBYyFyqMoDBcsMGQgdHkc9EDTX4g4370iyNOsdGREjjgIDyTOAwOSDgAYxgZJJ9ujk2Sl6W8K0d+zKtyuSryhWaOSN+TK/wCkBsmYsDgEYbvsYCl/aEqQNM9R8BQQqcuRJ6xhlXH8T/bU/vm7V95H7GXbbEs8ki5V2iAwOJfGX7PAnGOtU7NZhpFiqT2UTOFBjDsB7fVj++pbd9lvpK++PuT1mRkmmgQF1RVwDxY4OAAWxjBOcjBIIMmsNFfjluR87axn5TbaxDMinoux6APtk4UdgEk98bHwmNyma5uNydLUvbpXcCNfYAZGTgADPv5wM4082/b4aYkZWkkmlblLNK2Xc+2T4wPYAAD2GteNBD/Ecq7uXD3YqcUkE9aJHrPMzo5CmRgCuBmM4HfXZ6yB0+HY93hv7n8jHVWNJkjmrWZJDhxEn6o5Mt+ggggEdfjsa2Wvh+eK2WrxCxBg+nmwY2jBbnxOVIZQ3YPkeMHA1n2dLO371eeyRNI/AzCI4hh/y/oUnHhVh7bzkkY7ADP8R/tee3A1lKXp0WF2aOJpJAIlyP1KQAWILY/Kk+VGn+N9eNYoztsK+BMpdyB9wpAGf4k/z8a+bAjTybjcly5mn9MMwHaxqFIHX0h/Ux98599T4sX4PhiztRYRPWgkiSaNiGRYVAYY7PIgBl+6uD7dhTfC6lNgogu0mYsh2IJcE5DHHWSDnrrvTXXKr6Xy8Xy4QQ8B6fADjxx1j8Y110Bo0aNAtv7X68z2a8whneMRyB4xJHKoPQdD5xk+CD35x1pLTpb1Fu1uWO1t0vo4jjgeq0SpGyqxKlWOMsDnIb6R41WaQ27T1/iRhEjyA14VdFBOeTyAHodYI8nAwT3oFW7XtxrbnWkfZ9slkhQ2J2S05aMEhA3IxDH1Mf8AtVvtrX8QSb1b2K8hr1dvj9By8z2DI6gKScKFA9vJb+R8a3bOguruU1hEcWJjESDkMiqEKg/YN6g/qffSe3PZm+Hr21TgPPUqOJWY8mlKL1hPJzhSQfIcYznoLBCSoJGM+x9tetcqs8VqtHYruskMqh0dfDKewdddB8PjU4sdc7buN6xM0cT23lnJOcrFIVAH8Qij+eNUbde+ozZKTNW2CvJLZIl5XpY5GypK4OfvkvIjYOR56HWApdirtV2ShXdODRVo0Zf9JCgY1gq1Kr75ucdiFfWd47CN45IY1QHP3BRx+A32bt6BgY0n3eBf2vtUjPKFkM1YiORkP6k556I/6WP56Dt8NsG2Onj6Vj4r1joHA69uhpnpN8KhIttashkzXsTRuHBBB9RjjvyMMMH7Y050Bo0aNAaSSVRb3fcVNmaMtXjiIjbGFPLsddH6sH2ydO9TG+IEsb1MrOsgowlDHKynlmVRniRkZI6OgY/CyLHsVZY1VYgG9JUGFWPk3AD8cca8PBFHvswsRq0d6FRGxH76Bgy58jKkED8NpnUgjq1oq0KhYoUVEUewAwB/Qax7/Wextkphz8xDieHz26HkB0R0cYP4J0Hn4fcfLWIDgPXtzxlR+6C5ZR/8Mv8AXTTSLa7EUO5NHGgSvfjWzWfP1niA4P8AuxxPvkE/Y6e6BF8SWxG9SlYV0p2i4nmVwvSgH08kjHLvv7KR75HnY+W5bg278PRrJGa1WIDHJMqS59vK4AHWBnJyMGjQP9LfiCnLc28/KkC3AwnrE4x6iHIB/B7U/hjo0aBXT3MS77W+WgkjazGwuQt9UZUfpZh5GMFckDOV846pgc6NGgNGjRoPh8ahq9tN6r/J1jJ85uc6y23aI4giXyFyO8BAoPYDNy98aNGgutfCMjRo0EtuVC/FWbbYakluryDVZ1kUPWIAK9sw+kg4bvAwP1eDRwer6EfrFfV4jnwzjljvH4zo0aD/2Q==">
            <a:hlinkClick r:id="rId5"/>
          </p:cNvPr>
          <p:cNvSpPr>
            <a:spLocks noChangeAspect="1" noChangeArrowheads="1"/>
          </p:cNvSpPr>
          <p:nvPr/>
        </p:nvSpPr>
        <p:spPr bwMode="auto">
          <a:xfrm>
            <a:off x="74613" y="-395288"/>
            <a:ext cx="1019175" cy="838201"/>
          </a:xfrm>
          <a:prstGeom prst="rect">
            <a:avLst/>
          </a:prstGeom>
          <a:noFill/>
        </p:spPr>
        <p:txBody>
          <a:bodyPr vert="horz" wrap="square" lIns="91440" tIns="45720" rIns="91440" bIns="45720" numCol="1" anchor="t" anchorCtr="0" compatLnSpc="1">
            <a:prstTxWarp prst="textNoShape">
              <a:avLst/>
            </a:prstTxWarp>
          </a:bodyPr>
          <a:lstStyle/>
          <a:p>
            <a:endParaRPr lang="en-GB" dirty="0">
              <a:latin typeface="Verdana" pitchFamily="34" charset="0"/>
              <a:ea typeface="Verdana" pitchFamily="34" charset="0"/>
              <a:cs typeface="Verdana" pitchFamily="34" charset="0"/>
            </a:endParaRPr>
          </a:p>
        </p:txBody>
      </p:sp>
      <p:sp>
        <p:nvSpPr>
          <p:cNvPr id="10" name="Rectangle 9"/>
          <p:cNvSpPr/>
          <p:nvPr/>
        </p:nvSpPr>
        <p:spPr>
          <a:xfrm>
            <a:off x="2801257" y="1422177"/>
            <a:ext cx="3323772" cy="400110"/>
          </a:xfrm>
          <a:prstGeom prst="rect">
            <a:avLst/>
          </a:prstGeom>
        </p:spPr>
        <p:txBody>
          <a:bodyPr wrap="square">
            <a:spAutoFit/>
          </a:bodyPr>
          <a:lstStyle/>
          <a:p>
            <a:r>
              <a:rPr lang="en-GB" sz="2000" dirty="0" smtClean="0">
                <a:solidFill>
                  <a:srgbClr val="FFFF00"/>
                </a:solidFill>
                <a:latin typeface="Verdana" pitchFamily="34" charset="0"/>
                <a:ea typeface="Verdana" pitchFamily="34" charset="0"/>
                <a:cs typeface="Verdana" pitchFamily="34" charset="0"/>
              </a:rPr>
              <a:t>Long time @ full draw</a:t>
            </a:r>
          </a:p>
        </p:txBody>
      </p:sp>
      <p:sp>
        <p:nvSpPr>
          <p:cNvPr id="19457" name="Rectangle 1"/>
          <p:cNvSpPr>
            <a:spLocks noChangeArrowheads="1"/>
          </p:cNvSpPr>
          <p:nvPr/>
        </p:nvSpPr>
        <p:spPr bwMode="auto">
          <a:xfrm>
            <a:off x="188682" y="2266082"/>
            <a:ext cx="8795657" cy="16927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623888" algn="l"/>
                <a:tab pos="2147888" algn="l"/>
              </a:tabLst>
            </a:pPr>
            <a:r>
              <a:rPr kumimoji="0" lang="en-CA" b="0" i="0" u="none" strike="noStrike" cap="none" normalizeH="0" baseline="0" dirty="0" smtClean="0">
                <a:ln>
                  <a:noFill/>
                </a:ln>
                <a:solidFill>
                  <a:schemeClr val="bg1"/>
                </a:solidFill>
                <a:effectLst/>
                <a:latin typeface="Verdana" pitchFamily="34" charset="0"/>
                <a:ea typeface="Verdana" pitchFamily="34" charset="0"/>
                <a:cs typeface="Verdana" pitchFamily="34" charset="0"/>
              </a:rPr>
              <a:t>			5th end: 1 arrow / 25”</a:t>
            </a:r>
            <a:endParaRPr kumimoji="0" lang="fr-CH" sz="1200" b="0" i="0" u="none" strike="noStrike" cap="none" normalizeH="0" baseline="0" dirty="0" smtClean="0">
              <a:ln>
                <a:noFill/>
              </a:ln>
              <a:solidFill>
                <a:schemeClr val="bg1"/>
              </a:solidFill>
              <a:effectLst/>
              <a:latin typeface="Verdana" pitchFamily="34" charset="0"/>
              <a:ea typeface="Verdana" pitchFamily="34" charset="0"/>
              <a:cs typeface="Verdana"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611313" algn="l"/>
              </a:tabLst>
            </a:pPr>
            <a:r>
              <a:rPr kumimoji="0" lang="en-CA" b="0" i="0" u="none" strike="noStrike" cap="none" normalizeH="0" baseline="0" dirty="0" smtClean="0">
                <a:ln>
                  <a:noFill/>
                </a:ln>
                <a:solidFill>
                  <a:schemeClr val="bg1"/>
                </a:solidFill>
                <a:effectLst/>
                <a:latin typeface="Verdana" pitchFamily="34" charset="0"/>
                <a:ea typeface="Verdana" pitchFamily="34" charset="0"/>
                <a:cs typeface="Verdana" pitchFamily="34" charset="0"/>
              </a:rPr>
              <a:t>	4th end: 2 arrows / 20”	6th: 2 arrows / 20”</a:t>
            </a:r>
            <a:endParaRPr kumimoji="0" lang="fr-CH" sz="1200" b="0" i="0" u="none" strike="noStrike" cap="none" normalizeH="0" baseline="0" dirty="0" smtClean="0">
              <a:ln>
                <a:noFill/>
              </a:ln>
              <a:solidFill>
                <a:schemeClr val="bg1"/>
              </a:solidFill>
              <a:effectLst/>
              <a:latin typeface="Verdana" pitchFamily="34" charset="0"/>
              <a:ea typeface="Verdana" pitchFamily="34" charset="0"/>
              <a:cs typeface="Verdana"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074738" algn="l"/>
                <a:tab pos="4848225" algn="l"/>
              </a:tabLst>
            </a:pPr>
            <a:r>
              <a:rPr kumimoji="0" lang="en-CA" b="0" i="0" u="none" strike="noStrike" cap="none" normalizeH="0" baseline="0" dirty="0" smtClean="0">
                <a:ln>
                  <a:noFill/>
                </a:ln>
                <a:solidFill>
                  <a:schemeClr val="bg1"/>
                </a:solidFill>
                <a:effectLst/>
                <a:latin typeface="Verdana" pitchFamily="34" charset="0"/>
                <a:ea typeface="Verdana" pitchFamily="34" charset="0"/>
                <a:cs typeface="Verdana" pitchFamily="34" charset="0"/>
              </a:rPr>
              <a:t>	3rd end: 3 arrows / 16”	7th end: 3 arrows / 16”</a:t>
            </a:r>
            <a:endParaRPr kumimoji="0" lang="fr-CH" sz="1200" b="0" i="0" u="none" strike="noStrike" cap="none" normalizeH="0" baseline="0" dirty="0" smtClean="0">
              <a:ln>
                <a:noFill/>
              </a:ln>
              <a:solidFill>
                <a:schemeClr val="bg1"/>
              </a:solidFill>
              <a:effectLst/>
              <a:latin typeface="Verdana" pitchFamily="34" charset="0"/>
              <a:ea typeface="Verdana" pitchFamily="34" charset="0"/>
              <a:cs typeface="Verdana"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6575" algn="l"/>
                <a:tab pos="5384800" algn="l"/>
              </a:tabLst>
            </a:pPr>
            <a:r>
              <a:rPr kumimoji="0" lang="en-CA" b="0" i="0" u="none" strike="noStrike" cap="none" normalizeH="0" baseline="0" dirty="0" smtClean="0">
                <a:ln>
                  <a:noFill/>
                </a:ln>
                <a:solidFill>
                  <a:schemeClr val="bg1"/>
                </a:solidFill>
                <a:effectLst/>
                <a:latin typeface="Verdana" pitchFamily="34" charset="0"/>
                <a:ea typeface="Verdana" pitchFamily="34" charset="0"/>
                <a:cs typeface="Verdana" pitchFamily="34" charset="0"/>
              </a:rPr>
              <a:t>	2nd end: 4 arrows / 12”		8th end: 4 arrows / 12”</a:t>
            </a:r>
            <a:endParaRPr kumimoji="0" lang="fr-CH" sz="1200" b="0" i="0" u="none" strike="noStrike" cap="none" normalizeH="0" baseline="0" dirty="0" smtClean="0">
              <a:ln>
                <a:noFill/>
              </a:ln>
              <a:solidFill>
                <a:schemeClr val="bg1"/>
              </a:solidFill>
              <a:effectLst/>
              <a:latin typeface="Verdana" pitchFamily="34" charset="0"/>
              <a:ea typeface="Verdana" pitchFamily="34" charset="0"/>
              <a:cs typeface="Verdana"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921375" algn="l"/>
              </a:tabLst>
            </a:pPr>
            <a:r>
              <a:rPr kumimoji="0" lang="en-CA" b="0" i="0" u="none" strike="noStrike" cap="none" normalizeH="0" baseline="0" dirty="0" smtClean="0">
                <a:ln>
                  <a:noFill/>
                </a:ln>
                <a:solidFill>
                  <a:schemeClr val="bg1"/>
                </a:solidFill>
                <a:effectLst/>
                <a:latin typeface="Verdana" pitchFamily="34" charset="0"/>
                <a:ea typeface="Verdana" pitchFamily="34" charset="0"/>
                <a:cs typeface="Verdana" pitchFamily="34" charset="0"/>
              </a:rPr>
              <a:t>1st end: 5 arrows / 8”	9th end: 5 arrows / 8”</a:t>
            </a:r>
            <a:endParaRPr kumimoji="0" lang="en-CA" sz="3200" b="0" i="0" u="none" strike="noStrike" cap="none" normalizeH="0" baseline="0" dirty="0" smtClean="0">
              <a:ln>
                <a:noFill/>
              </a:ln>
              <a:solidFill>
                <a:schemeClr val="bg1"/>
              </a:solidFill>
              <a:effectLst/>
              <a:latin typeface="Verdana" pitchFamily="34" charset="0"/>
              <a:ea typeface="Verdana" pitchFamily="34" charset="0"/>
              <a:cs typeface="Verdana" pitchFamily="34" charset="0"/>
            </a:endParaRPr>
          </a:p>
        </p:txBody>
      </p:sp>
      <p:sp>
        <p:nvSpPr>
          <p:cNvPr id="12" name="TextBox 11"/>
          <p:cNvSpPr txBox="1"/>
          <p:nvPr/>
        </p:nvSpPr>
        <p:spPr>
          <a:xfrm>
            <a:off x="174172" y="4310745"/>
            <a:ext cx="8969828" cy="738664"/>
          </a:xfrm>
          <a:prstGeom prst="rect">
            <a:avLst/>
          </a:prstGeom>
          <a:noFill/>
        </p:spPr>
        <p:txBody>
          <a:bodyPr wrap="square" rtlCol="0">
            <a:spAutoFit/>
          </a:bodyPr>
          <a:lstStyle/>
          <a:p>
            <a:pPr algn="ctr"/>
            <a:r>
              <a:rPr lang="en-CA" sz="1400" dirty="0" smtClean="0">
                <a:solidFill>
                  <a:schemeClr val="bg1"/>
                </a:solidFill>
                <a:latin typeface="Verdana" pitchFamily="34" charset="0"/>
                <a:ea typeface="Verdana" pitchFamily="34" charset="0"/>
                <a:cs typeface="Verdana" pitchFamily="34" charset="0"/>
              </a:rPr>
              <a:t>Archers strives to get the clicker and release as close as possible to the allocated time.</a:t>
            </a:r>
          </a:p>
          <a:p>
            <a:pPr algn="ctr"/>
            <a:endParaRPr lang="en-CA" sz="1400" dirty="0" smtClean="0">
              <a:solidFill>
                <a:schemeClr val="bg1"/>
              </a:solidFill>
              <a:latin typeface="Verdana" pitchFamily="34" charset="0"/>
              <a:ea typeface="Verdana" pitchFamily="34" charset="0"/>
              <a:cs typeface="Verdana" pitchFamily="34" charset="0"/>
            </a:endParaRPr>
          </a:p>
          <a:p>
            <a:pPr algn="ctr"/>
            <a:r>
              <a:rPr lang="en-CA" sz="1400" dirty="0" smtClean="0">
                <a:solidFill>
                  <a:schemeClr val="bg1"/>
                </a:solidFill>
                <a:latin typeface="Verdana" pitchFamily="34" charset="0"/>
                <a:ea typeface="Verdana" pitchFamily="34" charset="0"/>
                <a:cs typeface="Verdana" pitchFamily="34" charset="0"/>
              </a:rPr>
              <a:t>Compound: to be done in combination with heavier bow or/and mass</a:t>
            </a:r>
            <a:endParaRPr lang="fr-CH" sz="1400" dirty="0">
              <a:solidFill>
                <a:schemeClr val="bg1"/>
              </a:solidFill>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3" name="Rectangle 5"/>
          <p:cNvSpPr>
            <a:spLocks noChangeArrowheads="1"/>
          </p:cNvSpPr>
          <p:nvPr/>
        </p:nvSpPr>
        <p:spPr bwMode="auto">
          <a:xfrm>
            <a:off x="2888920" y="738868"/>
            <a:ext cx="3298124" cy="508041"/>
          </a:xfrm>
          <a:prstGeom prst="rect">
            <a:avLst/>
          </a:prstGeom>
          <a:noFill/>
          <a:ln w="9525">
            <a:noFill/>
            <a:miter lim="800000"/>
            <a:headEnd/>
            <a:tailEnd/>
          </a:ln>
        </p:spPr>
        <p:txBody>
          <a:bodyPr/>
          <a:lstStyle/>
          <a:p>
            <a:pPr marL="533400" indent="-533400">
              <a:spcBef>
                <a:spcPct val="20000"/>
              </a:spcBef>
              <a:spcAft>
                <a:spcPct val="20000"/>
              </a:spcAft>
              <a:buClr>
                <a:schemeClr val="bg1"/>
              </a:buClr>
            </a:pPr>
            <a:r>
              <a:rPr lang="en-GB" sz="2400" dirty="0" smtClean="0">
                <a:solidFill>
                  <a:srgbClr val="00FFFF"/>
                </a:solidFill>
                <a:latin typeface="Verdana" pitchFamily="34" charset="0"/>
                <a:ea typeface="Verdana" pitchFamily="34" charset="0"/>
                <a:cs typeface="Verdana" pitchFamily="34" charset="0"/>
              </a:rPr>
              <a:t>Specific Strength</a:t>
            </a:r>
          </a:p>
        </p:txBody>
      </p:sp>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ea typeface="Verdana" pitchFamily="34" charset="0"/>
                <a:cs typeface="Verdana" pitchFamily="34" charset="0"/>
              </a:rPr>
              <a:t>Physical Developments</a:t>
            </a:r>
            <a:endParaRPr lang="en-GB" sz="2200" dirty="0">
              <a:solidFill>
                <a:srgbClr val="0168AC"/>
              </a:solidFill>
              <a:latin typeface="Verdana" pitchFamily="34" charset="0"/>
              <a:ea typeface="Verdana" pitchFamily="34" charset="0"/>
              <a:cs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a:off x="5500688" y="6643688"/>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ea typeface="Verdana" pitchFamily="34" charset="0"/>
                <a:cs typeface="Verdana" pitchFamily="34" charset="0"/>
              </a:rPr>
              <a:t>Pascal Colmaire – Development &amp; Education Director of WA</a:t>
            </a:r>
            <a:endParaRPr lang="en-GB" sz="800" dirty="0">
              <a:solidFill>
                <a:schemeClr val="bg1"/>
              </a:solidFill>
              <a:latin typeface="Verdana" pitchFamily="34" charset="0"/>
              <a:ea typeface="Verdana" pitchFamily="34" charset="0"/>
              <a:cs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GB" dirty="0">
              <a:solidFill>
                <a:srgbClr val="FFFF00"/>
              </a:solidFill>
              <a:latin typeface="Verdana" pitchFamily="34" charset="0"/>
              <a:ea typeface="Verdana" pitchFamily="34" charset="0"/>
              <a:cs typeface="Verdana" pitchFamily="34" charset="0"/>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GB" dirty="0">
              <a:latin typeface="Verdana" pitchFamily="34" charset="0"/>
              <a:ea typeface="Verdana" pitchFamily="34" charset="0"/>
              <a:cs typeface="Verdana" pitchFamily="34" charset="0"/>
            </a:endParaRPr>
          </a:p>
        </p:txBody>
      </p:sp>
      <p:sp>
        <p:nvSpPr>
          <p:cNvPr id="68635" name="AutoShape 27" descr="data:image/jpg;base64,/9j/4AAQSkZJRgABAQAAAQABAAD/2wBDAAkGBwgHBgkIBwgKCgkLDRYPDQwMDRsUFRAWIB0iIiAdHx8kKDQsJCYxJx8fLT0tMTU3Ojo6Iys/RD84QzQ5Ojf/2wBDAQoKCg0MDRoPDxo3JR8lNzc3Nzc3Nzc3Nzc3Nzc3Nzc3Nzc3Nzc3Nzc3Nzc3Nzc3Nzc3Nzc3Nzc3Nzc3Nzc3Nzf/wAARCABYAGsDASIAAhEBAxEB/8QAGwAAAwEBAQEBAAAAAAAAAAAAAAUGBAMCAQf/xAA1EAACAgEEAQIFAQYFBQAAAAABAgMEEQAFEiExE0EGFDJRYSIVQnGBkaEWI1JisVNygoOS/8QAFAEBAAAAAAAAAAAAAAAAAAAAAP/EABQRAQAAAAAAAAAAAAAAAAAAAAD/2gAMAwEAAhEDEQA/AP06H1t+iaWKworkdNHPIArdEAcGUn2JYnvOAMHOtWyX7T2LFDcYvTs18MhDcvViJIVyfvkEH8/0HFK8mx7jasJGX220VdwgLNXkGQTxAyUPR6+k56wesu6y19wtVLcLv6PEJHJFLJEbRcg8EKleQ4qWz2B/XQU5YZx7/bX0HOvz+ltlSpct3pdpjt0o7Mtad3hEkkaqxYSgkFmA5sjeThQf3SNPUqRtHBd+F7pWB34sleQSQOM45BT10fPErkZ7yBoKTRpbtm4STSvUvRrBdiyWjBysi56dCfKnI/IPR9iWXnQGjRo0Bo0ayblcFKv6gjeWRmCRQx45SOfCjPX8z0ACT0NBr0j3OS1e3VNsqH0okjEtmY58EkBAPc9E+R4HkZBUS73usm6QxTWIqtV7UlZRTT13kZYyzAFl7IOR0vXBv5bKxbbKsm6JYjsmV2FmS1N6RwGwvZUAcQMceI7J8e4bRAu27nSgqlQlguGjK9hVXOQR+Qo7+/WnWp3YLp3PeNxmsK0ViqUgSu37kbKH5Zx2WyM/bgB5BzRaCY+L79l/R2fb8LPaIEkzD9EakNxU+/8AmFSvXgcjkHGedKtuMarFV2kV53cySWrUqvHExzlo41PkgkYAT8/c+94iWzu01NCBYmFaaB27VHiaR15YOcZjwcf6jrbtvxFVv2DBHxR4o+VgPIAYjnjx/PY89DBBBOdBv2vb4dtpiCDkcszySNjlK7HLO2Pckk/8YHWldqKXbNw47XMkCTxzWHgeLmhdSmWUAgqTyOe8E94ySS/VgwyDkaSfEcnys1W3w5kJNCELY5lkyFH5JQAfx0HD0za/w5PMzPYDmYsv6RloW5HB7Ay2MZ6yPsNUQ8aS7ZFLHukNaV+Xye3RqSB0zOSCc/8Aq/vp3oDRo0aA1LbldeT4gsqrsBRoylCBkRylQxc+2QpUDz9TfnVO5AQknAHk/bUbcI+QErxRGXdQPWMpwQszKAAfGFjTsf7c+5yDyPZak+yVaM0bKIkR1dG4yRyDvmGH72cnPvk5zk6xps+7xNMP2hSsCXjyks02ZiQMZIDhM49wozgZ8aokYMOQ8Hsa8WZlgrySuyosalmZzhVAGcn8aCS23ZDtu7XI9vmb52GpDIjyHCzlnlLhwOsMw9h+nIxgDBqaNsXacNmIFUlQMFcYK59j+RqW26xcktftS+sdefc6/o0HlTiYCAWRCMkjnktg9/owe8AZb1+9stuXb6HMVozyQBSwHL9RAJ/LHQPr6Sn4hhsV4nkNaAGREYDmHZgPP+nDHHWc/jBltwgiq3qCRCzI873IUgrcTI4SYkElgcKoZux2MkDPIjVdbtx7dudq1ZbjXFD1GP2ETMW/tINLdq2xLe6Ga2iloKx+knKSTyGV8N0RgBOxjz+NB22uxuUSCKGAWRGOBUuIViHsMFAT/HA8dAaxfEd+8u40mkgCVa5adm+XeUqQGHIADJxnHgY5Z9hqtHCCL9bnio+qRv8AknRKkc8LIcMjqVOPsejoF2wJalSS/fiMViyFHpEj/LRR0OjjOSx/8tNtLfhty+w7eWZncV0V2byWUAE/1B0y0Bo0aNAt+I5lh2O8S4VmgZEy3HLsMKAfuSQBqQ3azDc32vXpKbEW0SZnBYyFyqMoDBcsMGQgdHkc9EDTX4g4370iyNOsdGREjjgIDyTOAwOSDgAYxgZJJ9ujk2Sl6W8K0d+zKtyuSryhWaOSN+TK/wCkBsmYsDgEYbvsYCl/aEqQNM9R8BQQqcuRJ6xhlXH8T/bU/vm7V95H7GXbbEs8ki5V2iAwOJfGX7PAnGOtU7NZhpFiqT2UTOFBjDsB7fVj++pbd9lvpK++PuT1mRkmmgQF1RVwDxY4OAAWxjBOcjBIIMmsNFfjluR87axn5TbaxDMinoux6APtk4UdgEk98bHwmNyma5uNydLUvbpXcCNfYAZGTgADPv5wM4082/b4aYkZWkkmlblLNK2Xc+2T4wPYAAD2GteNBD/Ecq7uXD3YqcUkE9aJHrPMzo5CmRgCuBmM4HfXZ6yB0+HY93hv7n8jHVWNJkjmrWZJDhxEn6o5Mt+ggggEdfjsa2Wvh+eK2WrxCxBg+nmwY2jBbnxOVIZQ3YPkeMHA1n2dLO371eeyRNI/AzCI4hh/y/oUnHhVh7bzkkY7ADP8R/tee3A1lKXp0WF2aOJpJAIlyP1KQAWILY/Kk+VGn+N9eNYoztsK+BMpdyB9wpAGf4k/z8a+bAjTybjcly5mn9MMwHaxqFIHX0h/Ux98599T4sX4PhiztRYRPWgkiSaNiGRYVAYY7PIgBl+6uD7dhTfC6lNgogu0mYsh2IJcE5DHHWSDnrrvTXXKr6Xy8Xy4QQ8B6fADjxx1j8Y110Bo0aNAtv7X68z2a8whneMRyB4xJHKoPQdD5xk+CD35x1pLTpb1Fu1uWO1t0vo4jjgeq0SpGyqxKlWOMsDnIb6R41WaQ27T1/iRhEjyA14VdFBOeTyAHodYI8nAwT3oFW7XtxrbnWkfZ9slkhQ2J2S05aMEhA3IxDH1Mf8AtVvtrX8QSb1b2K8hr1dvj9By8z2DI6gKScKFA9vJb+R8a3bOguruU1hEcWJjESDkMiqEKg/YN6g/qffSe3PZm+Hr21TgPPUqOJWY8mlKL1hPJzhSQfIcYznoLBCSoJGM+x9tetcqs8VqtHYruskMqh0dfDKewdddB8PjU4sdc7buN6xM0cT23lnJOcrFIVAH8Qij+eNUbde+ozZKTNW2CvJLZIl5XpY5GypK4OfvkvIjYOR56HWApdirtV2ShXdODRVo0Zf9JCgY1gq1Kr75ucdiFfWd47CN45IY1QHP3BRx+A32bt6BgY0n3eBf2vtUjPKFkM1YiORkP6k556I/6WP56Dt8NsG2Onj6Vj4r1joHA69uhpnpN8KhIttashkzXsTRuHBBB9RjjvyMMMH7Y050Bo0aNAaSSVRb3fcVNmaMtXjiIjbGFPLsddH6sH2ydO9TG+IEsb1MrOsgowlDHKynlmVRniRkZI6OgY/CyLHsVZY1VYgG9JUGFWPk3AD8cca8PBFHvswsRq0d6FRGxH76Bgy58jKkED8NpnUgjq1oq0KhYoUVEUewAwB/Qax7/Wextkphz8xDieHz26HkB0R0cYP4J0Hn4fcfLWIDgPXtzxlR+6C5ZR/8Mv8AXTTSLa7EUO5NHGgSvfjWzWfP1niA4P8AuxxPvkE/Y6e6BF8SWxG9SlYV0p2i4nmVwvSgH08kjHLvv7KR75HnY+W5bg278PRrJGa1WIDHJMqS59vK4AHWBnJyMGjQP9LfiCnLc28/KkC3AwnrE4x6iHIB/B7U/hjo0aBXT3MS77W+WgkjazGwuQt9UZUfpZh5GMFckDOV846pgc6NGgNGjRoPh8ahq9tN6r/J1jJ85uc6y23aI4giXyFyO8BAoPYDNy98aNGgutfCMjRo0EtuVC/FWbbYakluryDVZ1kUPWIAK9sw+kg4bvAwP1eDRwer6EfrFfV4jnwzjljvH4zo0aD/2Q==">
            <a:hlinkClick r:id="rId5"/>
          </p:cNvPr>
          <p:cNvSpPr>
            <a:spLocks noChangeAspect="1" noChangeArrowheads="1"/>
          </p:cNvSpPr>
          <p:nvPr/>
        </p:nvSpPr>
        <p:spPr bwMode="auto">
          <a:xfrm>
            <a:off x="74613" y="-395288"/>
            <a:ext cx="1019175" cy="838201"/>
          </a:xfrm>
          <a:prstGeom prst="rect">
            <a:avLst/>
          </a:prstGeom>
          <a:noFill/>
        </p:spPr>
        <p:txBody>
          <a:bodyPr vert="horz" wrap="square" lIns="91440" tIns="45720" rIns="91440" bIns="45720" numCol="1" anchor="t" anchorCtr="0" compatLnSpc="1">
            <a:prstTxWarp prst="textNoShape">
              <a:avLst/>
            </a:prstTxWarp>
          </a:bodyPr>
          <a:lstStyle/>
          <a:p>
            <a:endParaRPr lang="en-GB" dirty="0">
              <a:latin typeface="Verdana" pitchFamily="34" charset="0"/>
              <a:ea typeface="Verdana" pitchFamily="34" charset="0"/>
              <a:cs typeface="Verdana" pitchFamily="34" charset="0"/>
            </a:endParaRPr>
          </a:p>
        </p:txBody>
      </p:sp>
      <p:sp>
        <p:nvSpPr>
          <p:cNvPr id="11" name="TextBox 10"/>
          <p:cNvSpPr txBox="1"/>
          <p:nvPr/>
        </p:nvSpPr>
        <p:spPr>
          <a:xfrm>
            <a:off x="232229" y="1828809"/>
            <a:ext cx="8665027" cy="1754326"/>
          </a:xfrm>
          <a:prstGeom prst="rect">
            <a:avLst/>
          </a:prstGeom>
          <a:noFill/>
        </p:spPr>
        <p:txBody>
          <a:bodyPr wrap="square" rtlCol="0">
            <a:spAutoFit/>
          </a:bodyPr>
          <a:lstStyle/>
          <a:p>
            <a:pPr lvl="0"/>
            <a:r>
              <a:rPr kumimoji="1" lang="en-CA" i="1" dirty="0" smtClean="0">
                <a:solidFill>
                  <a:schemeClr val="bg1"/>
                </a:solidFill>
                <a:latin typeface="Verdana" pitchFamily="34" charset="0"/>
                <a:ea typeface="Verdana" pitchFamily="34" charset="0"/>
                <a:cs typeface="Verdana" pitchFamily="34" charset="0"/>
              </a:rPr>
              <a:t>First half versus second half of the “Pyramid”</a:t>
            </a:r>
            <a:endParaRPr kumimoji="1" lang="fr-CH" dirty="0" smtClean="0">
              <a:solidFill>
                <a:schemeClr val="bg1"/>
              </a:solidFill>
              <a:latin typeface="Verdana" pitchFamily="34" charset="0"/>
              <a:ea typeface="Verdana" pitchFamily="34" charset="0"/>
              <a:cs typeface="Verdana" pitchFamily="34" charset="0"/>
            </a:endParaRPr>
          </a:p>
          <a:p>
            <a:endParaRPr kumimoji="1" lang="en-CA" b="0" dirty="0" smtClean="0">
              <a:solidFill>
                <a:schemeClr val="bg1"/>
              </a:solidFill>
              <a:latin typeface="Verdana" pitchFamily="34" charset="0"/>
              <a:ea typeface="Verdana" pitchFamily="34" charset="0"/>
              <a:cs typeface="Verdana" pitchFamily="34" charset="0"/>
            </a:endParaRPr>
          </a:p>
          <a:p>
            <a:r>
              <a:rPr kumimoji="1" lang="en-CA" b="0" dirty="0" smtClean="0">
                <a:solidFill>
                  <a:schemeClr val="bg1"/>
                </a:solidFill>
                <a:latin typeface="Verdana" pitchFamily="34" charset="0"/>
                <a:ea typeface="Verdana" pitchFamily="34" charset="0"/>
                <a:cs typeface="Verdana" pitchFamily="34" charset="0"/>
              </a:rPr>
              <a:t>If decreased scores or/&amp; a deviation of the impacts in the second half, it could be a lack of endurance/stamina.  If so, consider more arrows per session, as well as to reduce the rest time between arrows and ends (</a:t>
            </a:r>
            <a:r>
              <a:rPr kumimoji="1" lang="en-CA" b="0" i="1" dirty="0" smtClean="0">
                <a:solidFill>
                  <a:schemeClr val="bg1"/>
                </a:solidFill>
                <a:latin typeface="Verdana" pitchFamily="34" charset="0"/>
                <a:ea typeface="Verdana" pitchFamily="34" charset="0"/>
                <a:cs typeface="Verdana" pitchFamily="34" charset="0"/>
              </a:rPr>
              <a:t>meaning less talk and more shooting for most of us…</a:t>
            </a:r>
            <a:r>
              <a:rPr kumimoji="1" lang="en-CA" b="0" dirty="0" smtClean="0">
                <a:solidFill>
                  <a:schemeClr val="bg1"/>
                </a:solidFill>
                <a:latin typeface="Verdana" pitchFamily="34" charset="0"/>
                <a:ea typeface="Verdana" pitchFamily="34" charset="0"/>
                <a:cs typeface="Verdana" pitchFamily="34" charset="0"/>
              </a:rPr>
              <a:t>)</a:t>
            </a:r>
            <a:endParaRPr lang="fr-CH" dirty="0">
              <a:solidFill>
                <a:schemeClr val="bg1"/>
              </a:solidFill>
              <a:latin typeface="Verdana" pitchFamily="34" charset="0"/>
              <a:ea typeface="Verdana" pitchFamily="34" charset="0"/>
              <a:cs typeface="Verdana" pitchFamily="34" charset="0"/>
            </a:endParaRPr>
          </a:p>
        </p:txBody>
      </p:sp>
      <p:sp>
        <p:nvSpPr>
          <p:cNvPr id="13" name="Rectangle 12"/>
          <p:cNvSpPr/>
          <p:nvPr/>
        </p:nvSpPr>
        <p:spPr>
          <a:xfrm>
            <a:off x="2801257" y="1422177"/>
            <a:ext cx="3323772" cy="400110"/>
          </a:xfrm>
          <a:prstGeom prst="rect">
            <a:avLst/>
          </a:prstGeom>
        </p:spPr>
        <p:txBody>
          <a:bodyPr wrap="square">
            <a:spAutoFit/>
          </a:bodyPr>
          <a:lstStyle/>
          <a:p>
            <a:r>
              <a:rPr lang="en-GB" sz="2000" dirty="0" smtClean="0">
                <a:solidFill>
                  <a:srgbClr val="FFFF00"/>
                </a:solidFill>
                <a:latin typeface="Verdana" pitchFamily="34" charset="0"/>
                <a:ea typeface="Verdana" pitchFamily="34" charset="0"/>
                <a:cs typeface="Verdana" pitchFamily="34" charset="0"/>
              </a:rPr>
              <a:t>Long time analyse</a:t>
            </a:r>
          </a:p>
        </p:txBody>
      </p:sp>
      <p:sp>
        <p:nvSpPr>
          <p:cNvPr id="14" name="TextBox 13"/>
          <p:cNvSpPr txBox="1"/>
          <p:nvPr/>
        </p:nvSpPr>
        <p:spPr>
          <a:xfrm>
            <a:off x="420914" y="3976914"/>
            <a:ext cx="7939315" cy="2031325"/>
          </a:xfrm>
          <a:prstGeom prst="rect">
            <a:avLst/>
          </a:prstGeom>
          <a:noFill/>
        </p:spPr>
        <p:txBody>
          <a:bodyPr wrap="square" rtlCol="0">
            <a:spAutoFit/>
          </a:bodyPr>
          <a:lstStyle/>
          <a:p>
            <a:pPr lvl="0"/>
            <a:r>
              <a:rPr kumimoji="1" lang="en-CA" i="1" dirty="0" smtClean="0">
                <a:solidFill>
                  <a:schemeClr val="bg1"/>
                </a:solidFill>
                <a:latin typeface="Verdana" pitchFamily="34" charset="0"/>
                <a:ea typeface="Verdana" pitchFamily="34" charset="0"/>
                <a:cs typeface="Verdana" pitchFamily="34" charset="0"/>
              </a:rPr>
              <a:t>Shots after a “short” hold, versus “long hold”.</a:t>
            </a:r>
          </a:p>
          <a:p>
            <a:pPr lvl="0"/>
            <a:r>
              <a:rPr kumimoji="1" lang="en-CA" i="1" dirty="0" smtClean="0">
                <a:solidFill>
                  <a:schemeClr val="bg1"/>
                </a:solidFill>
                <a:latin typeface="Verdana" pitchFamily="34" charset="0"/>
                <a:ea typeface="Verdana" pitchFamily="34" charset="0"/>
                <a:cs typeface="Verdana" pitchFamily="34" charset="0"/>
              </a:rPr>
              <a:t>  </a:t>
            </a:r>
            <a:endParaRPr kumimoji="1" lang="fr-CH" dirty="0" smtClean="0">
              <a:solidFill>
                <a:schemeClr val="bg1"/>
              </a:solidFill>
              <a:latin typeface="Verdana" pitchFamily="34" charset="0"/>
              <a:ea typeface="Verdana" pitchFamily="34" charset="0"/>
              <a:cs typeface="Verdana" pitchFamily="34" charset="0"/>
            </a:endParaRPr>
          </a:p>
          <a:p>
            <a:r>
              <a:rPr kumimoji="1" lang="en-CA" b="0" dirty="0" smtClean="0">
                <a:solidFill>
                  <a:schemeClr val="bg1"/>
                </a:solidFill>
                <a:latin typeface="Verdana" pitchFamily="34" charset="0"/>
                <a:ea typeface="Verdana" pitchFamily="34" charset="0"/>
                <a:cs typeface="Verdana" pitchFamily="34" charset="0"/>
              </a:rPr>
              <a:t>If decreased scores or/&amp; a deviation of the impacts during long hold consider other or additional alternatives: bow weight reduction - return to the gym - emphasise of the shooting strength development program...</a:t>
            </a:r>
          </a:p>
          <a:p>
            <a:r>
              <a:rPr kumimoji="1" lang="en-CA" b="0" dirty="0" smtClean="0">
                <a:solidFill>
                  <a:schemeClr val="bg1"/>
                </a:solidFill>
                <a:latin typeface="Verdana" pitchFamily="34" charset="0"/>
                <a:ea typeface="Verdana" pitchFamily="34" charset="0"/>
                <a:cs typeface="Verdana" pitchFamily="34" charset="0"/>
              </a:rPr>
              <a:t>More arrows per session and less rests is still valid.</a:t>
            </a:r>
            <a:endParaRPr lang="fr-CH"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3" name="Rectangle 5"/>
          <p:cNvSpPr>
            <a:spLocks noChangeArrowheads="1"/>
          </p:cNvSpPr>
          <p:nvPr/>
        </p:nvSpPr>
        <p:spPr bwMode="auto">
          <a:xfrm>
            <a:off x="2888920" y="738868"/>
            <a:ext cx="3298124" cy="508041"/>
          </a:xfrm>
          <a:prstGeom prst="rect">
            <a:avLst/>
          </a:prstGeom>
          <a:noFill/>
          <a:ln w="9525">
            <a:noFill/>
            <a:miter lim="800000"/>
            <a:headEnd/>
            <a:tailEnd/>
          </a:ln>
        </p:spPr>
        <p:txBody>
          <a:bodyPr/>
          <a:lstStyle/>
          <a:p>
            <a:pPr marL="533400" indent="-533400">
              <a:spcBef>
                <a:spcPct val="20000"/>
              </a:spcBef>
              <a:spcAft>
                <a:spcPct val="20000"/>
              </a:spcAft>
              <a:buClr>
                <a:schemeClr val="bg1"/>
              </a:buClr>
            </a:pPr>
            <a:r>
              <a:rPr lang="en-GB" sz="2400" dirty="0" smtClean="0">
                <a:solidFill>
                  <a:srgbClr val="00FFFF"/>
                </a:solidFill>
                <a:latin typeface="Verdana" pitchFamily="34" charset="0"/>
                <a:ea typeface="Verdana" pitchFamily="34" charset="0"/>
                <a:cs typeface="Verdana" pitchFamily="34" charset="0"/>
              </a:rPr>
              <a:t>Specific Strength</a:t>
            </a:r>
          </a:p>
        </p:txBody>
      </p:sp>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ea typeface="Verdana" pitchFamily="34" charset="0"/>
                <a:cs typeface="Verdana" pitchFamily="34" charset="0"/>
              </a:rPr>
              <a:t>Physical Developments</a:t>
            </a:r>
            <a:endParaRPr lang="en-GB" sz="2200" dirty="0">
              <a:solidFill>
                <a:srgbClr val="0168AC"/>
              </a:solidFill>
              <a:latin typeface="Verdana" pitchFamily="34" charset="0"/>
              <a:ea typeface="Verdana" pitchFamily="34" charset="0"/>
              <a:cs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a:off x="5500688" y="6643688"/>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ea typeface="Verdana" pitchFamily="34" charset="0"/>
                <a:cs typeface="Verdana" pitchFamily="34" charset="0"/>
              </a:rPr>
              <a:t>Pascal Colmaire – Development &amp; Education Director of WA</a:t>
            </a:r>
            <a:endParaRPr lang="en-GB" sz="800" dirty="0">
              <a:solidFill>
                <a:schemeClr val="bg1"/>
              </a:solidFill>
              <a:latin typeface="Verdana" pitchFamily="34" charset="0"/>
              <a:ea typeface="Verdana" pitchFamily="34" charset="0"/>
              <a:cs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GB" dirty="0">
              <a:solidFill>
                <a:srgbClr val="FFFF00"/>
              </a:solidFill>
              <a:latin typeface="Verdana" pitchFamily="34" charset="0"/>
              <a:ea typeface="Verdana" pitchFamily="34" charset="0"/>
              <a:cs typeface="Verdana" pitchFamily="34" charset="0"/>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GB" dirty="0">
              <a:latin typeface="Verdana" pitchFamily="34" charset="0"/>
              <a:ea typeface="Verdana" pitchFamily="34" charset="0"/>
              <a:cs typeface="Verdana" pitchFamily="34" charset="0"/>
            </a:endParaRPr>
          </a:p>
        </p:txBody>
      </p:sp>
      <p:sp>
        <p:nvSpPr>
          <p:cNvPr id="68635" name="AutoShape 27" descr="data:image/jpg;base64,/9j/4AAQSkZJRgABAQAAAQABAAD/2wBDAAkGBwgHBgkIBwgKCgkLDRYPDQwMDRsUFRAWIB0iIiAdHx8kKDQsJCYxJx8fLT0tMTU3Ojo6Iys/RD84QzQ5Ojf/2wBDAQoKCg0MDRoPDxo3JR8lNzc3Nzc3Nzc3Nzc3Nzc3Nzc3Nzc3Nzc3Nzc3Nzc3Nzc3Nzc3Nzc3Nzc3Nzc3Nzc3Nzf/wAARCABYAGsDASIAAhEBAxEB/8QAGwAAAwEBAQEBAAAAAAAAAAAAAAUGBAMCAQf/xAA1EAACAgEEAQIFAQYFBQAAAAABAgMEEQAFEiExE0EGFDJRYSIVQnGBkaEWI1JisVNygoOS/8QAFAEBAAAAAAAAAAAAAAAAAAAAAP/EABQRAQAAAAAAAAAAAAAAAAAAAAD/2gAMAwEAAhEDEQA/AP06H1t+iaWKworkdNHPIArdEAcGUn2JYnvOAMHOtWyX7T2LFDcYvTs18MhDcvViJIVyfvkEH8/0HFK8mx7jasJGX220VdwgLNXkGQTxAyUPR6+k56wesu6y19wtVLcLv6PEJHJFLJEbRcg8EKleQ4qWz2B/XQU5YZx7/bX0HOvz+ltlSpct3pdpjt0o7Mtad3hEkkaqxYSgkFmA5sjeThQf3SNPUqRtHBd+F7pWB34sleQSQOM45BT10fPErkZ7yBoKTRpbtm4STSvUvRrBdiyWjBysi56dCfKnI/IPR9iWXnQGjRo0Bo0ayblcFKv6gjeWRmCRQx45SOfCjPX8z0ACT0NBr0j3OS1e3VNsqH0okjEtmY58EkBAPc9E+R4HkZBUS73usm6QxTWIqtV7UlZRTT13kZYyzAFl7IOR0vXBv5bKxbbKsm6JYjsmV2FmS1N6RwGwvZUAcQMceI7J8e4bRAu27nSgqlQlguGjK9hVXOQR+Qo7+/WnWp3YLp3PeNxmsK0ViqUgSu37kbKH5Zx2WyM/bgB5BzRaCY+L79l/R2fb8LPaIEkzD9EakNxU+/8AmFSvXgcjkHGedKtuMarFV2kV53cySWrUqvHExzlo41PkgkYAT8/c+94iWzu01NCBYmFaaB27VHiaR15YOcZjwcf6jrbtvxFVv2DBHxR4o+VgPIAYjnjx/PY89DBBBOdBv2vb4dtpiCDkcszySNjlK7HLO2Pckk/8YHWldqKXbNw47XMkCTxzWHgeLmhdSmWUAgqTyOe8E94ySS/VgwyDkaSfEcnys1W3w5kJNCELY5lkyFH5JQAfx0HD0za/w5PMzPYDmYsv6RloW5HB7Ay2MZ6yPsNUQ8aS7ZFLHukNaV+Xye3RqSB0zOSCc/8Aq/vp3oDRo0aA1LbldeT4gsqrsBRoylCBkRylQxc+2QpUDz9TfnVO5AQknAHk/bUbcI+QErxRGXdQPWMpwQszKAAfGFjTsf7c+5yDyPZak+yVaM0bKIkR1dG4yRyDvmGH72cnPvk5zk6xps+7xNMP2hSsCXjyks02ZiQMZIDhM49wozgZ8aokYMOQ8Hsa8WZlgrySuyosalmZzhVAGcn8aCS23ZDtu7XI9vmb52GpDIjyHCzlnlLhwOsMw9h+nIxgDBqaNsXacNmIFUlQMFcYK59j+RqW26xcktftS+sdefc6/o0HlTiYCAWRCMkjnktg9/owe8AZb1+9stuXb6HMVozyQBSwHL9RAJ/LHQPr6Sn4hhsV4nkNaAGREYDmHZgPP+nDHHWc/jBltwgiq3qCRCzI873IUgrcTI4SYkElgcKoZux2MkDPIjVdbtx7dudq1ZbjXFD1GP2ETMW/tINLdq2xLe6Ga2iloKx+knKSTyGV8N0RgBOxjz+NB22uxuUSCKGAWRGOBUuIViHsMFAT/HA8dAaxfEd+8u40mkgCVa5adm+XeUqQGHIADJxnHgY5Z9hqtHCCL9bnio+qRv8AknRKkc8LIcMjqVOPsejoF2wJalSS/fiMViyFHpEj/LRR0OjjOSx/8tNtLfhty+w7eWZncV0V2byWUAE/1B0y0Bo0aNAt+I5lh2O8S4VmgZEy3HLsMKAfuSQBqQ3azDc32vXpKbEW0SZnBYyFyqMoDBcsMGQgdHkc9EDTX4g4370iyNOsdGREjjgIDyTOAwOSDgAYxgZJJ9ujk2Sl6W8K0d+zKtyuSryhWaOSN+TK/wCkBsmYsDgEYbvsYCl/aEqQNM9R8BQQqcuRJ6xhlXH8T/bU/vm7V95H7GXbbEs8ki5V2iAwOJfGX7PAnGOtU7NZhpFiqT2UTOFBjDsB7fVj++pbd9lvpK++PuT1mRkmmgQF1RVwDxY4OAAWxjBOcjBIIMmsNFfjluR87axn5TbaxDMinoux6APtk4UdgEk98bHwmNyma5uNydLUvbpXcCNfYAZGTgADPv5wM4082/b4aYkZWkkmlblLNK2Xc+2T4wPYAAD2GteNBD/Ecq7uXD3YqcUkE9aJHrPMzo5CmRgCuBmM4HfXZ6yB0+HY93hv7n8jHVWNJkjmrWZJDhxEn6o5Mt+ggggEdfjsa2Wvh+eK2WrxCxBg+nmwY2jBbnxOVIZQ3YPkeMHA1n2dLO371eeyRNI/AzCI4hh/y/oUnHhVh7bzkkY7ADP8R/tee3A1lKXp0WF2aOJpJAIlyP1KQAWILY/Kk+VGn+N9eNYoztsK+BMpdyB9wpAGf4k/z8a+bAjTybjcly5mn9MMwHaxqFIHX0h/Ux98599T4sX4PhiztRYRPWgkiSaNiGRYVAYY7PIgBl+6uD7dhTfC6lNgogu0mYsh2IJcE5DHHWSDnrrvTXXKr6Xy8Xy4QQ8B6fADjxx1j8Y110Bo0aNAtv7X68z2a8whneMRyB4xJHKoPQdD5xk+CD35x1pLTpb1Fu1uWO1t0vo4jjgeq0SpGyqxKlWOMsDnIb6R41WaQ27T1/iRhEjyA14VdFBOeTyAHodYI8nAwT3oFW7XtxrbnWkfZ9slkhQ2J2S05aMEhA3IxDH1Mf8AtVvtrX8QSb1b2K8hr1dvj9By8z2DI6gKScKFA9vJb+R8a3bOguruU1hEcWJjESDkMiqEKg/YN6g/qffSe3PZm+Hr21TgPPUqOJWY8mlKL1hPJzhSQfIcYznoLBCSoJGM+x9tetcqs8VqtHYruskMqh0dfDKewdddB8PjU4sdc7buN6xM0cT23lnJOcrFIVAH8Qij+eNUbde+ozZKTNW2CvJLZIl5XpY5GypK4OfvkvIjYOR56HWApdirtV2ShXdODRVo0Zf9JCgY1gq1Kr75ucdiFfWd47CN45IY1QHP3BRx+A32bt6BgY0n3eBf2vtUjPKFkM1YiORkP6k556I/6WP56Dt8NsG2Onj6Vj4r1joHA69uhpnpN8KhIttashkzXsTRuHBBB9RjjvyMMMH7Y050Bo0aNAaSSVRb3fcVNmaMtXjiIjbGFPLsddH6sH2ydO9TG+IEsb1MrOsgowlDHKynlmVRniRkZI6OgY/CyLHsVZY1VYgG9JUGFWPk3AD8cca8PBFHvswsRq0d6FRGxH76Bgy58jKkED8NpnUgjq1oq0KhYoUVEUewAwB/Qax7/Wextkphz8xDieHz26HkB0R0cYP4J0Hn4fcfLWIDgPXtzxlR+6C5ZR/8Mv8AXTTSLa7EUO5NHGgSvfjWzWfP1niA4P8AuxxPvkE/Y6e6BF8SWxG9SlYV0p2i4nmVwvSgH08kjHLvv7KR75HnY+W5bg278PRrJGa1WIDHJMqS59vK4AHWBnJyMGjQP9LfiCnLc28/KkC3AwnrE4x6iHIB/B7U/hjo0aBXT3MS77W+WgkjazGwuQt9UZUfpZh5GMFckDOV846pgc6NGgNGjRoPh8ahq9tN6r/J1jJ85uc6y23aI4giXyFyO8BAoPYDNy98aNGgutfCMjRo0EtuVC/FWbbYakluryDVZ1kUPWIAK9sw+kg4bvAwP1eDRwer6EfrFfV4jnwzjljvH4zo0aD/2Q==">
            <a:hlinkClick r:id="rId5"/>
          </p:cNvPr>
          <p:cNvSpPr>
            <a:spLocks noChangeAspect="1" noChangeArrowheads="1"/>
          </p:cNvSpPr>
          <p:nvPr/>
        </p:nvSpPr>
        <p:spPr bwMode="auto">
          <a:xfrm>
            <a:off x="74613" y="-395288"/>
            <a:ext cx="1019175" cy="838201"/>
          </a:xfrm>
          <a:prstGeom prst="rect">
            <a:avLst/>
          </a:prstGeom>
          <a:noFill/>
        </p:spPr>
        <p:txBody>
          <a:bodyPr vert="horz" wrap="square" lIns="91440" tIns="45720" rIns="91440" bIns="45720" numCol="1" anchor="t" anchorCtr="0" compatLnSpc="1">
            <a:prstTxWarp prst="textNoShape">
              <a:avLst/>
            </a:prstTxWarp>
          </a:bodyPr>
          <a:lstStyle/>
          <a:p>
            <a:endParaRPr lang="en-GB" dirty="0">
              <a:latin typeface="Verdana" pitchFamily="34" charset="0"/>
              <a:ea typeface="Verdana" pitchFamily="34" charset="0"/>
              <a:cs typeface="Verdana" pitchFamily="34" charset="0"/>
            </a:endParaRPr>
          </a:p>
        </p:txBody>
      </p:sp>
      <p:sp>
        <p:nvSpPr>
          <p:cNvPr id="13" name="Rectangle 12"/>
          <p:cNvSpPr/>
          <p:nvPr/>
        </p:nvSpPr>
        <p:spPr>
          <a:xfrm>
            <a:off x="2223655" y="1422177"/>
            <a:ext cx="4488872" cy="400110"/>
          </a:xfrm>
          <a:prstGeom prst="rect">
            <a:avLst/>
          </a:prstGeom>
        </p:spPr>
        <p:txBody>
          <a:bodyPr wrap="square">
            <a:spAutoFit/>
          </a:bodyPr>
          <a:lstStyle/>
          <a:p>
            <a:r>
              <a:rPr lang="en-GB" sz="2000" dirty="0" smtClean="0">
                <a:solidFill>
                  <a:srgbClr val="FFFF00"/>
                </a:solidFill>
                <a:latin typeface="Verdana" pitchFamily="34" charset="0"/>
                <a:ea typeface="Verdana" pitchFamily="34" charset="0"/>
                <a:cs typeface="Verdana" pitchFamily="34" charset="0"/>
              </a:rPr>
              <a:t>Long time with heavier bow</a:t>
            </a:r>
          </a:p>
        </p:txBody>
      </p:sp>
      <p:sp>
        <p:nvSpPr>
          <p:cNvPr id="14" name="TextBox 13"/>
          <p:cNvSpPr txBox="1"/>
          <p:nvPr/>
        </p:nvSpPr>
        <p:spPr>
          <a:xfrm>
            <a:off x="6650189" y="2763986"/>
            <a:ext cx="2285998" cy="2585323"/>
          </a:xfrm>
          <a:prstGeom prst="rect">
            <a:avLst/>
          </a:prstGeom>
          <a:noFill/>
        </p:spPr>
        <p:txBody>
          <a:bodyPr wrap="square" rtlCol="0">
            <a:spAutoFit/>
          </a:bodyPr>
          <a:lstStyle/>
          <a:p>
            <a:pPr lvl="0"/>
            <a:r>
              <a:rPr kumimoji="1" lang="en-CA" i="1" dirty="0" smtClean="0">
                <a:solidFill>
                  <a:schemeClr val="bg1"/>
                </a:solidFill>
                <a:latin typeface="Verdana" pitchFamily="34" charset="0"/>
                <a:ea typeface="Verdana" pitchFamily="34" charset="0"/>
                <a:cs typeface="Verdana" pitchFamily="34" charset="0"/>
              </a:rPr>
              <a:t>5 more pounds</a:t>
            </a:r>
          </a:p>
          <a:p>
            <a:pPr lvl="0"/>
            <a:endParaRPr kumimoji="1" lang="en-CA" i="1" dirty="0" smtClean="0">
              <a:solidFill>
                <a:schemeClr val="bg1"/>
              </a:solidFill>
              <a:latin typeface="Verdana" pitchFamily="34" charset="0"/>
              <a:ea typeface="Verdana" pitchFamily="34" charset="0"/>
              <a:cs typeface="Verdana" pitchFamily="34" charset="0"/>
            </a:endParaRPr>
          </a:p>
          <a:p>
            <a:pPr lvl="0"/>
            <a:r>
              <a:rPr kumimoji="1" lang="en-CA" i="1" dirty="0" smtClean="0">
                <a:solidFill>
                  <a:schemeClr val="bg1"/>
                </a:solidFill>
                <a:latin typeface="Verdana" pitchFamily="34" charset="0"/>
                <a:ea typeface="Verdana" pitchFamily="34" charset="0"/>
                <a:cs typeface="Verdana" pitchFamily="34" charset="0"/>
              </a:rPr>
              <a:t>Hold 10-15”</a:t>
            </a:r>
          </a:p>
          <a:p>
            <a:pPr lvl="0"/>
            <a:endParaRPr kumimoji="1" lang="en-CA" i="1" dirty="0" smtClean="0">
              <a:solidFill>
                <a:schemeClr val="bg1"/>
              </a:solidFill>
              <a:latin typeface="Verdana" pitchFamily="34" charset="0"/>
              <a:ea typeface="Verdana" pitchFamily="34" charset="0"/>
              <a:cs typeface="Verdana" pitchFamily="34" charset="0"/>
            </a:endParaRPr>
          </a:p>
          <a:p>
            <a:pPr lvl="0"/>
            <a:r>
              <a:rPr kumimoji="1" lang="en-CA" i="1" dirty="0" smtClean="0">
                <a:solidFill>
                  <a:schemeClr val="bg1"/>
                </a:solidFill>
                <a:latin typeface="Verdana" pitchFamily="34" charset="0"/>
                <a:ea typeface="Verdana" pitchFamily="34" charset="0"/>
                <a:cs typeface="Verdana" pitchFamily="34" charset="0"/>
              </a:rPr>
              <a:t>20” rest</a:t>
            </a:r>
          </a:p>
          <a:p>
            <a:pPr lvl="0"/>
            <a:endParaRPr kumimoji="1" lang="en-CA" i="1" dirty="0" smtClean="0">
              <a:solidFill>
                <a:schemeClr val="bg1"/>
              </a:solidFill>
              <a:latin typeface="Verdana" pitchFamily="34" charset="0"/>
              <a:ea typeface="Verdana" pitchFamily="34" charset="0"/>
              <a:cs typeface="Verdana" pitchFamily="34" charset="0"/>
            </a:endParaRPr>
          </a:p>
          <a:p>
            <a:pPr lvl="0"/>
            <a:r>
              <a:rPr kumimoji="1" lang="en-CA" i="1" dirty="0" smtClean="0">
                <a:solidFill>
                  <a:schemeClr val="bg1"/>
                </a:solidFill>
                <a:latin typeface="Verdana" pitchFamily="34" charset="0"/>
                <a:ea typeface="Verdana" pitchFamily="34" charset="0"/>
                <a:cs typeface="Verdana" pitchFamily="34" charset="0"/>
              </a:rPr>
              <a:t>20 repetitions</a:t>
            </a:r>
          </a:p>
          <a:p>
            <a:pPr lvl="0"/>
            <a:endParaRPr kumimoji="1" lang="en-CA" i="1" dirty="0" smtClean="0">
              <a:solidFill>
                <a:schemeClr val="bg1"/>
              </a:solidFill>
              <a:latin typeface="Verdana" pitchFamily="34" charset="0"/>
              <a:ea typeface="Verdana" pitchFamily="34" charset="0"/>
              <a:cs typeface="Verdana" pitchFamily="34" charset="0"/>
            </a:endParaRPr>
          </a:p>
          <a:p>
            <a:pPr lvl="0"/>
            <a:r>
              <a:rPr kumimoji="1" lang="en-CA" i="1" dirty="0" smtClean="0">
                <a:solidFill>
                  <a:schemeClr val="bg1"/>
                </a:solidFill>
                <a:latin typeface="Verdana" pitchFamily="34" charset="0"/>
                <a:ea typeface="Verdana" pitchFamily="34" charset="0"/>
                <a:cs typeface="Verdana" pitchFamily="34" charset="0"/>
              </a:rPr>
              <a:t>No collapse</a:t>
            </a:r>
            <a:endParaRPr lang="fr-CH" dirty="0"/>
          </a:p>
        </p:txBody>
      </p:sp>
      <p:pic>
        <p:nvPicPr>
          <p:cNvPr id="1026" name="Picture 2" descr="315687_2283074869361_1023510775_32113540_1478802804_n"/>
          <p:cNvPicPr>
            <a:picLocks noChangeAspect="1" noChangeArrowheads="1"/>
          </p:cNvPicPr>
          <p:nvPr/>
        </p:nvPicPr>
        <p:blipFill>
          <a:blip r:embed="rId6" cstate="print"/>
          <a:srcRect/>
          <a:stretch>
            <a:fillRect/>
          </a:stretch>
        </p:blipFill>
        <p:spPr bwMode="auto">
          <a:xfrm>
            <a:off x="207816" y="2244434"/>
            <a:ext cx="5347855" cy="40108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3" name="Rectangle 5"/>
          <p:cNvSpPr>
            <a:spLocks noChangeArrowheads="1"/>
          </p:cNvSpPr>
          <p:nvPr/>
        </p:nvSpPr>
        <p:spPr bwMode="auto">
          <a:xfrm>
            <a:off x="2888920" y="738868"/>
            <a:ext cx="3298124" cy="508041"/>
          </a:xfrm>
          <a:prstGeom prst="rect">
            <a:avLst/>
          </a:prstGeom>
          <a:noFill/>
          <a:ln w="9525">
            <a:noFill/>
            <a:miter lim="800000"/>
            <a:headEnd/>
            <a:tailEnd/>
          </a:ln>
        </p:spPr>
        <p:txBody>
          <a:bodyPr/>
          <a:lstStyle/>
          <a:p>
            <a:pPr marL="533400" indent="-533400">
              <a:spcBef>
                <a:spcPct val="20000"/>
              </a:spcBef>
              <a:spcAft>
                <a:spcPct val="20000"/>
              </a:spcAft>
              <a:buClr>
                <a:schemeClr val="bg1"/>
              </a:buClr>
            </a:pPr>
            <a:r>
              <a:rPr lang="en-GB" sz="2400" dirty="0" smtClean="0">
                <a:solidFill>
                  <a:srgbClr val="00FFFF"/>
                </a:solidFill>
                <a:latin typeface="Verdana" pitchFamily="34" charset="0"/>
                <a:ea typeface="Verdana" pitchFamily="34" charset="0"/>
                <a:cs typeface="Verdana" pitchFamily="34" charset="0"/>
              </a:rPr>
              <a:t>Specific Strength</a:t>
            </a:r>
          </a:p>
        </p:txBody>
      </p:sp>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ea typeface="Verdana" pitchFamily="34" charset="0"/>
                <a:cs typeface="Verdana" pitchFamily="34" charset="0"/>
              </a:rPr>
              <a:t>Physical Developments</a:t>
            </a:r>
            <a:endParaRPr lang="en-GB" sz="2200" dirty="0">
              <a:solidFill>
                <a:srgbClr val="0168AC"/>
              </a:solidFill>
              <a:latin typeface="Verdana" pitchFamily="34" charset="0"/>
              <a:ea typeface="Verdana" pitchFamily="34" charset="0"/>
              <a:cs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a:off x="5500688" y="6643688"/>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ea typeface="Verdana" pitchFamily="34" charset="0"/>
                <a:cs typeface="Verdana" pitchFamily="34" charset="0"/>
              </a:rPr>
              <a:t>Pascal Colmaire – Development &amp; Education Director of WA</a:t>
            </a:r>
            <a:endParaRPr lang="en-GB" sz="800" dirty="0">
              <a:solidFill>
                <a:schemeClr val="bg1"/>
              </a:solidFill>
              <a:latin typeface="Verdana" pitchFamily="34" charset="0"/>
              <a:ea typeface="Verdana" pitchFamily="34" charset="0"/>
              <a:cs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GB" dirty="0">
              <a:solidFill>
                <a:srgbClr val="FFFF00"/>
              </a:solidFill>
              <a:latin typeface="Verdana" pitchFamily="34" charset="0"/>
              <a:ea typeface="Verdana" pitchFamily="34" charset="0"/>
              <a:cs typeface="Verdana" pitchFamily="34" charset="0"/>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GB" dirty="0">
              <a:latin typeface="Verdana" pitchFamily="34" charset="0"/>
              <a:ea typeface="Verdana" pitchFamily="34" charset="0"/>
              <a:cs typeface="Verdana" pitchFamily="34" charset="0"/>
            </a:endParaRPr>
          </a:p>
        </p:txBody>
      </p:sp>
      <p:sp>
        <p:nvSpPr>
          <p:cNvPr id="68635" name="AutoShape 27" descr="data:image/jpg;base64,/9j/4AAQSkZJRgABAQAAAQABAAD/2wBDAAkGBwgHBgkIBwgKCgkLDRYPDQwMDRsUFRAWIB0iIiAdHx8kKDQsJCYxJx8fLT0tMTU3Ojo6Iys/RD84QzQ5Ojf/2wBDAQoKCg0MDRoPDxo3JR8lNzc3Nzc3Nzc3Nzc3Nzc3Nzc3Nzc3Nzc3Nzc3Nzc3Nzc3Nzc3Nzc3Nzc3Nzc3Nzc3Nzf/wAARCABYAGsDASIAAhEBAxEB/8QAGwAAAwEBAQEBAAAAAAAAAAAAAAUGBAMCAQf/xAA1EAACAgEEAQIFAQYFBQAAAAABAgMEEQAFEiExE0EGFDJRYSIVQnGBkaEWI1JisVNygoOS/8QAFAEBAAAAAAAAAAAAAAAAAAAAAP/EABQRAQAAAAAAAAAAAAAAAAAAAAD/2gAMAwEAAhEDEQA/AP06H1t+iaWKworkdNHPIArdEAcGUn2JYnvOAMHOtWyX7T2LFDcYvTs18MhDcvViJIVyfvkEH8/0HFK8mx7jasJGX220VdwgLNXkGQTxAyUPR6+k56wesu6y19wtVLcLv6PEJHJFLJEbRcg8EKleQ4qWz2B/XQU5YZx7/bX0HOvz+ltlSpct3pdpjt0o7Mtad3hEkkaqxYSgkFmA5sjeThQf3SNPUqRtHBd+F7pWB34sleQSQOM45BT10fPErkZ7yBoKTRpbtm4STSvUvRrBdiyWjBysi56dCfKnI/IPR9iWXnQGjRo0Bo0ayblcFKv6gjeWRmCRQx45SOfCjPX8z0ACT0NBr0j3OS1e3VNsqH0okjEtmY58EkBAPc9E+R4HkZBUS73usm6QxTWIqtV7UlZRTT13kZYyzAFl7IOR0vXBv5bKxbbKsm6JYjsmV2FmS1N6RwGwvZUAcQMceI7J8e4bRAu27nSgqlQlguGjK9hVXOQR+Qo7+/WnWp3YLp3PeNxmsK0ViqUgSu37kbKH5Zx2WyM/bgB5BzRaCY+L79l/R2fb8LPaIEkzD9EakNxU+/8AmFSvXgcjkHGedKtuMarFV2kV53cySWrUqvHExzlo41PkgkYAT8/c+94iWzu01NCBYmFaaB27VHiaR15YOcZjwcf6jrbtvxFVv2DBHxR4o+VgPIAYjnjx/PY89DBBBOdBv2vb4dtpiCDkcszySNjlK7HLO2Pckk/8YHWldqKXbNw47XMkCTxzWHgeLmhdSmWUAgqTyOe8E94ySS/VgwyDkaSfEcnys1W3w5kJNCELY5lkyFH5JQAfx0HD0za/w5PMzPYDmYsv6RloW5HB7Ay2MZ6yPsNUQ8aS7ZFLHukNaV+Xye3RqSB0zOSCc/8Aq/vp3oDRo0aA1LbldeT4gsqrsBRoylCBkRylQxc+2QpUDz9TfnVO5AQknAHk/bUbcI+QErxRGXdQPWMpwQszKAAfGFjTsf7c+5yDyPZak+yVaM0bKIkR1dG4yRyDvmGH72cnPvk5zk6xps+7xNMP2hSsCXjyks02ZiQMZIDhM49wozgZ8aokYMOQ8Hsa8WZlgrySuyosalmZzhVAGcn8aCS23ZDtu7XI9vmb52GpDIjyHCzlnlLhwOsMw9h+nIxgDBqaNsXacNmIFUlQMFcYK59j+RqW26xcktftS+sdefc6/o0HlTiYCAWRCMkjnktg9/owe8AZb1+9stuXb6HMVozyQBSwHL9RAJ/LHQPr6Sn4hhsV4nkNaAGREYDmHZgPP+nDHHWc/jBltwgiq3qCRCzI873IUgrcTI4SYkElgcKoZux2MkDPIjVdbtx7dudq1ZbjXFD1GP2ETMW/tINLdq2xLe6Ga2iloKx+knKSTyGV8N0RgBOxjz+NB22uxuUSCKGAWRGOBUuIViHsMFAT/HA8dAaxfEd+8u40mkgCVa5adm+XeUqQGHIADJxnHgY5Z9hqtHCCL9bnio+qRv8AknRKkc8LIcMjqVOPsejoF2wJalSS/fiMViyFHpEj/LRR0OjjOSx/8tNtLfhty+w7eWZncV0V2byWUAE/1B0y0Bo0aNAt+I5lh2O8S4VmgZEy3HLsMKAfuSQBqQ3azDc32vXpKbEW0SZnBYyFyqMoDBcsMGQgdHkc9EDTX4g4370iyNOsdGREjjgIDyTOAwOSDgAYxgZJJ9ujk2Sl6W8K0d+zKtyuSryhWaOSN+TK/wCkBsmYsDgEYbvsYCl/aEqQNM9R8BQQqcuRJ6xhlXH8T/bU/vm7V95H7GXbbEs8ki5V2iAwOJfGX7PAnGOtU7NZhpFiqT2UTOFBjDsB7fVj++pbd9lvpK++PuT1mRkmmgQF1RVwDxY4OAAWxjBOcjBIIMmsNFfjluR87axn5TbaxDMinoux6APtk4UdgEk98bHwmNyma5uNydLUvbpXcCNfYAZGTgADPv5wM4082/b4aYkZWkkmlblLNK2Xc+2T4wPYAAD2GteNBD/Ecq7uXD3YqcUkE9aJHrPMzo5CmRgCuBmM4HfXZ6yB0+HY93hv7n8jHVWNJkjmrWZJDhxEn6o5Mt+ggggEdfjsa2Wvh+eK2WrxCxBg+nmwY2jBbnxOVIZQ3YPkeMHA1n2dLO371eeyRNI/AzCI4hh/y/oUnHhVh7bzkkY7ADP8R/tee3A1lKXp0WF2aOJpJAIlyP1KQAWILY/Kk+VGn+N9eNYoztsK+BMpdyB9wpAGf4k/z8a+bAjTybjcly5mn9MMwHaxqFIHX0h/Ux98599T4sX4PhiztRYRPWgkiSaNiGRYVAYY7PIgBl+6uD7dhTfC6lNgogu0mYsh2IJcE5DHHWSDnrrvTXXKr6Xy8Xy4QQ8B6fADjxx1j8Y110Bo0aNAtv7X68z2a8whneMRyB4xJHKoPQdD5xk+CD35x1pLTpb1Fu1uWO1t0vo4jjgeq0SpGyqxKlWOMsDnIb6R41WaQ27T1/iRhEjyA14VdFBOeTyAHodYI8nAwT3oFW7XtxrbnWkfZ9slkhQ2J2S05aMEhA3IxDH1Mf8AtVvtrX8QSb1b2K8hr1dvj9By8z2DI6gKScKFA9vJb+R8a3bOguruU1hEcWJjESDkMiqEKg/YN6g/qffSe3PZm+Hr21TgPPUqOJWY8mlKL1hPJzhSQfIcYznoLBCSoJGM+x9tetcqs8VqtHYruskMqh0dfDKewdddB8PjU4sdc7buN6xM0cT23lnJOcrFIVAH8Qij+eNUbde+ozZKTNW2CvJLZIl5XpY5GypK4OfvkvIjYOR56HWApdirtV2ShXdODRVo0Zf9JCgY1gq1Kr75ucdiFfWd47CN45IY1QHP3BRx+A32bt6BgY0n3eBf2vtUjPKFkM1YiORkP6k556I/6WP56Dt8NsG2Onj6Vj4r1joHA69uhpnpN8KhIttashkzXsTRuHBBB9RjjvyMMMH7Y050Bo0aNAaSSVRb3fcVNmaMtXjiIjbGFPLsddH6sH2ydO9TG+IEsb1MrOsgowlDHKynlmVRniRkZI6OgY/CyLHsVZY1VYgG9JUGFWPk3AD8cca8PBFHvswsRq0d6FRGxH76Bgy58jKkED8NpnUgjq1oq0KhYoUVEUewAwB/Qax7/Wextkphz8xDieHz26HkB0R0cYP4J0Hn4fcfLWIDgPXtzxlR+6C5ZR/8Mv8AXTTSLa7EUO5NHGgSvfjWzWfP1niA4P8AuxxPvkE/Y6e6BF8SWxG9SlYV0p2i4nmVwvSgH08kjHLvv7KR75HnY+W5bg278PRrJGa1WIDHJMqS59vK4AHWBnJyMGjQP9LfiCnLc28/KkC3AwnrE4x6iHIB/B7U/hjo0aBXT3MS77W+WgkjazGwuQt9UZUfpZh5GMFckDOV846pgc6NGgNGjRoPh8ahq9tN6r/J1jJ85uc6y23aI4giXyFyO8BAoPYDNy98aNGgutfCMjRo0EtuVC/FWbbYakluryDVZ1kUPWIAK9sw+kg4bvAwP1eDRwer6EfrFfV4jnwzjljvH4zo0aD/2Q==">
            <a:hlinkClick r:id="rId5"/>
          </p:cNvPr>
          <p:cNvSpPr>
            <a:spLocks noChangeAspect="1" noChangeArrowheads="1"/>
          </p:cNvSpPr>
          <p:nvPr/>
        </p:nvSpPr>
        <p:spPr bwMode="auto">
          <a:xfrm>
            <a:off x="74613" y="-395288"/>
            <a:ext cx="1019175" cy="838201"/>
          </a:xfrm>
          <a:prstGeom prst="rect">
            <a:avLst/>
          </a:prstGeom>
          <a:noFill/>
        </p:spPr>
        <p:txBody>
          <a:bodyPr vert="horz" wrap="square" lIns="91440" tIns="45720" rIns="91440" bIns="45720" numCol="1" anchor="t" anchorCtr="0" compatLnSpc="1">
            <a:prstTxWarp prst="textNoShape">
              <a:avLst/>
            </a:prstTxWarp>
          </a:bodyPr>
          <a:lstStyle/>
          <a:p>
            <a:endParaRPr lang="en-GB" dirty="0">
              <a:latin typeface="Verdana" pitchFamily="34" charset="0"/>
              <a:ea typeface="Verdana" pitchFamily="34" charset="0"/>
              <a:cs typeface="Verdana" pitchFamily="34" charset="0"/>
            </a:endParaRPr>
          </a:p>
        </p:txBody>
      </p:sp>
      <p:sp>
        <p:nvSpPr>
          <p:cNvPr id="15" name="Rectangle 14"/>
          <p:cNvSpPr/>
          <p:nvPr/>
        </p:nvSpPr>
        <p:spPr>
          <a:xfrm>
            <a:off x="2209820" y="1366758"/>
            <a:ext cx="1094502" cy="400110"/>
          </a:xfrm>
          <a:prstGeom prst="rect">
            <a:avLst/>
          </a:prstGeom>
        </p:spPr>
        <p:txBody>
          <a:bodyPr wrap="square">
            <a:spAutoFit/>
          </a:bodyPr>
          <a:lstStyle/>
          <a:p>
            <a:r>
              <a:rPr lang="en-GB" sz="2000" dirty="0" smtClean="0">
                <a:solidFill>
                  <a:srgbClr val="FFFF00"/>
                </a:solidFill>
                <a:latin typeface="Verdana" pitchFamily="34" charset="0"/>
                <a:ea typeface="Verdana" pitchFamily="34" charset="0"/>
                <a:cs typeface="Verdana" pitchFamily="34" charset="0"/>
              </a:rPr>
              <a:t>Other:</a:t>
            </a:r>
          </a:p>
        </p:txBody>
      </p:sp>
      <p:sp>
        <p:nvSpPr>
          <p:cNvPr id="16" name="Rectangle 15"/>
          <p:cNvSpPr/>
          <p:nvPr/>
        </p:nvSpPr>
        <p:spPr>
          <a:xfrm>
            <a:off x="3283518" y="1366756"/>
            <a:ext cx="3844636" cy="400110"/>
          </a:xfrm>
          <a:prstGeom prst="rect">
            <a:avLst/>
          </a:prstGeom>
        </p:spPr>
        <p:txBody>
          <a:bodyPr wrap="square">
            <a:spAutoFit/>
          </a:bodyPr>
          <a:lstStyle/>
          <a:p>
            <a:pPr algn="ctr"/>
            <a:r>
              <a:rPr lang="en-GB" sz="2000" dirty="0" smtClean="0">
                <a:solidFill>
                  <a:schemeClr val="bg1"/>
                </a:solidFill>
                <a:latin typeface="Verdana" pitchFamily="34" charset="0"/>
                <a:ea typeface="Verdana" pitchFamily="34" charset="0"/>
                <a:cs typeface="Verdana" pitchFamily="34" charset="0"/>
              </a:rPr>
              <a:t>Locally focussed effort</a:t>
            </a:r>
          </a:p>
        </p:txBody>
      </p:sp>
      <p:sp>
        <p:nvSpPr>
          <p:cNvPr id="17" name="TextBox 16"/>
          <p:cNvSpPr txBox="1"/>
          <p:nvPr/>
        </p:nvSpPr>
        <p:spPr>
          <a:xfrm>
            <a:off x="4786744" y="2479968"/>
            <a:ext cx="4073236" cy="3139321"/>
          </a:xfrm>
          <a:prstGeom prst="rect">
            <a:avLst/>
          </a:prstGeom>
          <a:noFill/>
        </p:spPr>
        <p:txBody>
          <a:bodyPr wrap="square" rtlCol="0">
            <a:spAutoFit/>
          </a:bodyPr>
          <a:lstStyle/>
          <a:p>
            <a:pPr lvl="0" algn="ctr"/>
            <a:r>
              <a:rPr kumimoji="1" lang="en-CA" i="1" dirty="0" smtClean="0">
                <a:solidFill>
                  <a:srgbClr val="FFFF00"/>
                </a:solidFill>
                <a:latin typeface="Verdana" pitchFamily="34" charset="0"/>
                <a:ea typeface="Verdana" pitchFamily="34" charset="0"/>
                <a:cs typeface="Verdana" pitchFamily="34" charset="0"/>
              </a:rPr>
              <a:t>Elbow string harness</a:t>
            </a:r>
          </a:p>
          <a:p>
            <a:pPr lvl="0" algn="ctr"/>
            <a:endParaRPr kumimoji="1" lang="en-CA" i="1" dirty="0" smtClean="0">
              <a:solidFill>
                <a:schemeClr val="bg1"/>
              </a:solidFill>
              <a:latin typeface="Verdana" pitchFamily="34" charset="0"/>
              <a:ea typeface="Verdana" pitchFamily="34" charset="0"/>
              <a:cs typeface="Verdana" pitchFamily="34" charset="0"/>
            </a:endParaRPr>
          </a:p>
          <a:p>
            <a:pPr lvl="0" algn="ctr"/>
            <a:r>
              <a:rPr kumimoji="1" lang="en-CA" i="1" dirty="0" smtClean="0">
                <a:solidFill>
                  <a:schemeClr val="bg1"/>
                </a:solidFill>
                <a:latin typeface="Verdana" pitchFamily="34" charset="0"/>
                <a:ea typeface="Verdana" pitchFamily="34" charset="0"/>
                <a:cs typeface="Verdana" pitchFamily="34" charset="0"/>
              </a:rPr>
              <a:t>20” hold</a:t>
            </a:r>
          </a:p>
          <a:p>
            <a:pPr lvl="0" algn="ctr"/>
            <a:endParaRPr kumimoji="1" lang="en-CA" i="1" dirty="0" smtClean="0">
              <a:solidFill>
                <a:schemeClr val="bg1"/>
              </a:solidFill>
              <a:latin typeface="Verdana" pitchFamily="34" charset="0"/>
              <a:ea typeface="Verdana" pitchFamily="34" charset="0"/>
              <a:cs typeface="Verdana" pitchFamily="34" charset="0"/>
            </a:endParaRPr>
          </a:p>
          <a:p>
            <a:pPr lvl="0" algn="ctr"/>
            <a:r>
              <a:rPr kumimoji="1" lang="en-CA" i="1" dirty="0" smtClean="0">
                <a:solidFill>
                  <a:schemeClr val="bg1"/>
                </a:solidFill>
                <a:latin typeface="Verdana" pitchFamily="34" charset="0"/>
                <a:ea typeface="Verdana" pitchFamily="34" charset="0"/>
                <a:cs typeface="Verdana" pitchFamily="34" charset="0"/>
              </a:rPr>
              <a:t>30” rest</a:t>
            </a:r>
          </a:p>
          <a:p>
            <a:pPr lvl="0" algn="ctr"/>
            <a:endParaRPr kumimoji="1" lang="en-CA" i="1" dirty="0" smtClean="0">
              <a:solidFill>
                <a:schemeClr val="bg1"/>
              </a:solidFill>
              <a:latin typeface="Verdana" pitchFamily="34" charset="0"/>
              <a:ea typeface="Verdana" pitchFamily="34" charset="0"/>
              <a:cs typeface="Verdana" pitchFamily="34" charset="0"/>
            </a:endParaRPr>
          </a:p>
          <a:p>
            <a:pPr lvl="0" algn="ctr"/>
            <a:r>
              <a:rPr kumimoji="1" lang="en-CA" i="1" dirty="0" smtClean="0">
                <a:solidFill>
                  <a:schemeClr val="bg1"/>
                </a:solidFill>
                <a:latin typeface="Verdana" pitchFamily="34" charset="0"/>
                <a:ea typeface="Verdana" pitchFamily="34" charset="0"/>
                <a:cs typeface="Verdana" pitchFamily="34" charset="0"/>
              </a:rPr>
              <a:t>5 – 20 repetitions</a:t>
            </a:r>
          </a:p>
          <a:p>
            <a:pPr lvl="0"/>
            <a:endParaRPr kumimoji="1" lang="en-CA" i="1" dirty="0" smtClean="0">
              <a:solidFill>
                <a:schemeClr val="bg1"/>
              </a:solidFill>
              <a:latin typeface="Verdana" pitchFamily="34" charset="0"/>
              <a:ea typeface="Verdana" pitchFamily="34" charset="0"/>
              <a:cs typeface="Verdana" pitchFamily="34" charset="0"/>
            </a:endParaRPr>
          </a:p>
          <a:p>
            <a:pPr lvl="0"/>
            <a:r>
              <a:rPr kumimoji="1" lang="en-CA" i="1" dirty="0" smtClean="0">
                <a:solidFill>
                  <a:schemeClr val="bg1"/>
                </a:solidFill>
                <a:latin typeface="Verdana" pitchFamily="34" charset="0"/>
                <a:ea typeface="Verdana" pitchFamily="34" charset="0"/>
                <a:cs typeface="Verdana" pitchFamily="34" charset="0"/>
              </a:rPr>
              <a:t>Option: </a:t>
            </a:r>
          </a:p>
          <a:p>
            <a:pPr lvl="0"/>
            <a:r>
              <a:rPr kumimoji="1" lang="en-CA" b="0" i="1" dirty="0" smtClean="0">
                <a:solidFill>
                  <a:schemeClr val="bg1"/>
                </a:solidFill>
                <a:latin typeface="Verdana" pitchFamily="34" charset="0"/>
                <a:ea typeface="Verdana" pitchFamily="34" charset="0"/>
                <a:cs typeface="Verdana" pitchFamily="34" charset="0"/>
              </a:rPr>
              <a:t>add 2 – 10# elastic resistance between riser and bow string</a:t>
            </a:r>
            <a:endParaRPr lang="fr-CH" b="0" dirty="0"/>
          </a:p>
        </p:txBody>
      </p:sp>
      <p:pic>
        <p:nvPicPr>
          <p:cNvPr id="4098" name="Picture 2" descr="CIMG2982"/>
          <p:cNvPicPr>
            <a:picLocks noChangeAspect="1" noChangeArrowheads="1"/>
          </p:cNvPicPr>
          <p:nvPr/>
        </p:nvPicPr>
        <p:blipFill>
          <a:blip r:embed="rId6" cstate="print"/>
          <a:srcRect/>
          <a:stretch>
            <a:fillRect/>
          </a:stretch>
        </p:blipFill>
        <p:spPr bwMode="auto">
          <a:xfrm>
            <a:off x="62346" y="2327566"/>
            <a:ext cx="4710545" cy="35329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3" name="Rectangle 5"/>
          <p:cNvSpPr>
            <a:spLocks noChangeArrowheads="1"/>
          </p:cNvSpPr>
          <p:nvPr/>
        </p:nvSpPr>
        <p:spPr bwMode="auto">
          <a:xfrm>
            <a:off x="2888920" y="738868"/>
            <a:ext cx="3298124" cy="508041"/>
          </a:xfrm>
          <a:prstGeom prst="rect">
            <a:avLst/>
          </a:prstGeom>
          <a:noFill/>
          <a:ln w="9525">
            <a:noFill/>
            <a:miter lim="800000"/>
            <a:headEnd/>
            <a:tailEnd/>
          </a:ln>
        </p:spPr>
        <p:txBody>
          <a:bodyPr/>
          <a:lstStyle/>
          <a:p>
            <a:pPr marL="533400" indent="-533400">
              <a:spcBef>
                <a:spcPct val="20000"/>
              </a:spcBef>
              <a:spcAft>
                <a:spcPct val="20000"/>
              </a:spcAft>
              <a:buClr>
                <a:schemeClr val="bg1"/>
              </a:buClr>
            </a:pPr>
            <a:r>
              <a:rPr lang="en-GB" sz="2400" dirty="0" smtClean="0">
                <a:solidFill>
                  <a:srgbClr val="00FFFF"/>
                </a:solidFill>
                <a:latin typeface="Verdana" pitchFamily="34" charset="0"/>
                <a:ea typeface="Verdana" pitchFamily="34" charset="0"/>
                <a:cs typeface="Verdana" pitchFamily="34" charset="0"/>
              </a:rPr>
              <a:t>Specific Strength</a:t>
            </a:r>
          </a:p>
        </p:txBody>
      </p:sp>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ea typeface="Verdana" pitchFamily="34" charset="0"/>
                <a:cs typeface="Verdana" pitchFamily="34" charset="0"/>
              </a:rPr>
              <a:t>Physical Developments</a:t>
            </a:r>
            <a:endParaRPr lang="en-GB" sz="2200" dirty="0">
              <a:solidFill>
                <a:srgbClr val="0168AC"/>
              </a:solidFill>
              <a:latin typeface="Verdana" pitchFamily="34" charset="0"/>
              <a:ea typeface="Verdana" pitchFamily="34" charset="0"/>
              <a:cs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a:off x="5500688" y="6643688"/>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ea typeface="Verdana" pitchFamily="34" charset="0"/>
                <a:cs typeface="Verdana" pitchFamily="34" charset="0"/>
              </a:rPr>
              <a:t>Pascal Colmaire – Development &amp; Education Director of WA</a:t>
            </a:r>
            <a:endParaRPr lang="en-GB" sz="800" dirty="0">
              <a:solidFill>
                <a:schemeClr val="bg1"/>
              </a:solidFill>
              <a:latin typeface="Verdana" pitchFamily="34" charset="0"/>
              <a:ea typeface="Verdana" pitchFamily="34" charset="0"/>
              <a:cs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GB" dirty="0">
              <a:solidFill>
                <a:srgbClr val="FFFF00"/>
              </a:solidFill>
              <a:latin typeface="Verdana" pitchFamily="34" charset="0"/>
              <a:ea typeface="Verdana" pitchFamily="34" charset="0"/>
              <a:cs typeface="Verdana" pitchFamily="34" charset="0"/>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GB" dirty="0">
              <a:latin typeface="Verdana" pitchFamily="34" charset="0"/>
              <a:ea typeface="Verdana" pitchFamily="34" charset="0"/>
              <a:cs typeface="Verdana" pitchFamily="34" charset="0"/>
            </a:endParaRPr>
          </a:p>
        </p:txBody>
      </p:sp>
      <p:sp>
        <p:nvSpPr>
          <p:cNvPr id="68635" name="AutoShape 27" descr="data:image/jpg;base64,/9j/4AAQSkZJRgABAQAAAQABAAD/2wBDAAkGBwgHBgkIBwgKCgkLDRYPDQwMDRsUFRAWIB0iIiAdHx8kKDQsJCYxJx8fLT0tMTU3Ojo6Iys/RD84QzQ5Ojf/2wBDAQoKCg0MDRoPDxo3JR8lNzc3Nzc3Nzc3Nzc3Nzc3Nzc3Nzc3Nzc3Nzc3Nzc3Nzc3Nzc3Nzc3Nzc3Nzc3Nzc3Nzf/wAARCABYAGsDASIAAhEBAxEB/8QAGwAAAwEBAQEBAAAAAAAAAAAAAAUGBAMCAQf/xAA1EAACAgEEAQIFAQYFBQAAAAABAgMEEQAFEiExE0EGFDJRYSIVQnGBkaEWI1JisVNygoOS/8QAFAEBAAAAAAAAAAAAAAAAAAAAAP/EABQRAQAAAAAAAAAAAAAAAAAAAAD/2gAMAwEAAhEDEQA/AP06H1t+iaWKworkdNHPIArdEAcGUn2JYnvOAMHOtWyX7T2LFDcYvTs18MhDcvViJIVyfvkEH8/0HFK8mx7jasJGX220VdwgLNXkGQTxAyUPR6+k56wesu6y19wtVLcLv6PEJHJFLJEbRcg8EKleQ4qWz2B/XQU5YZx7/bX0HOvz+ltlSpct3pdpjt0o7Mtad3hEkkaqxYSgkFmA5sjeThQf3SNPUqRtHBd+F7pWB34sleQSQOM45BT10fPErkZ7yBoKTRpbtm4STSvUvRrBdiyWjBysi56dCfKnI/IPR9iWXnQGjRo0Bo0ayblcFKv6gjeWRmCRQx45SOfCjPX8z0ACT0NBr0j3OS1e3VNsqH0okjEtmY58EkBAPc9E+R4HkZBUS73usm6QxTWIqtV7UlZRTT13kZYyzAFl7IOR0vXBv5bKxbbKsm6JYjsmV2FmS1N6RwGwvZUAcQMceI7J8e4bRAu27nSgqlQlguGjK9hVXOQR+Qo7+/WnWp3YLp3PeNxmsK0ViqUgSu37kbKH5Zx2WyM/bgB5BzRaCY+L79l/R2fb8LPaIEkzD9EakNxU+/8AmFSvXgcjkHGedKtuMarFV2kV53cySWrUqvHExzlo41PkgkYAT8/c+94iWzu01NCBYmFaaB27VHiaR15YOcZjwcf6jrbtvxFVv2DBHxR4o+VgPIAYjnjx/PY89DBBBOdBv2vb4dtpiCDkcszySNjlK7HLO2Pckk/8YHWldqKXbNw47XMkCTxzWHgeLmhdSmWUAgqTyOe8E94ySS/VgwyDkaSfEcnys1W3w5kJNCELY5lkyFH5JQAfx0HD0za/w5PMzPYDmYsv6RloW5HB7Ay2MZ6yPsNUQ8aS7ZFLHukNaV+Xye3RqSB0zOSCc/8Aq/vp3oDRo0aA1LbldeT4gsqrsBRoylCBkRylQxc+2QpUDz9TfnVO5AQknAHk/bUbcI+QErxRGXdQPWMpwQszKAAfGFjTsf7c+5yDyPZak+yVaM0bKIkR1dG4yRyDvmGH72cnPvk5zk6xps+7xNMP2hSsCXjyks02ZiQMZIDhM49wozgZ8aokYMOQ8Hsa8WZlgrySuyosalmZzhVAGcn8aCS23ZDtu7XI9vmb52GpDIjyHCzlnlLhwOsMw9h+nIxgDBqaNsXacNmIFUlQMFcYK59j+RqW26xcktftS+sdefc6/o0HlTiYCAWRCMkjnktg9/owe8AZb1+9stuXb6HMVozyQBSwHL9RAJ/LHQPr6Sn4hhsV4nkNaAGREYDmHZgPP+nDHHWc/jBltwgiq3qCRCzI873IUgrcTI4SYkElgcKoZux2MkDPIjVdbtx7dudq1ZbjXFD1GP2ETMW/tINLdq2xLe6Ga2iloKx+knKSTyGV8N0RgBOxjz+NB22uxuUSCKGAWRGOBUuIViHsMFAT/HA8dAaxfEd+8u40mkgCVa5adm+XeUqQGHIADJxnHgY5Z9hqtHCCL9bnio+qRv8AknRKkc8LIcMjqVOPsejoF2wJalSS/fiMViyFHpEj/LRR0OjjOSx/8tNtLfhty+w7eWZncV0V2byWUAE/1B0y0Bo0aNAt+I5lh2O8S4VmgZEy3HLsMKAfuSQBqQ3azDc32vXpKbEW0SZnBYyFyqMoDBcsMGQgdHkc9EDTX4g4370iyNOsdGREjjgIDyTOAwOSDgAYxgZJJ9ujk2Sl6W8K0d+zKtyuSryhWaOSN+TK/wCkBsmYsDgEYbvsYCl/aEqQNM9R8BQQqcuRJ6xhlXH8T/bU/vm7V95H7GXbbEs8ki5V2iAwOJfGX7PAnGOtU7NZhpFiqT2UTOFBjDsB7fVj++pbd9lvpK++PuT1mRkmmgQF1RVwDxY4OAAWxjBOcjBIIMmsNFfjluR87axn5TbaxDMinoux6APtk4UdgEk98bHwmNyma5uNydLUvbpXcCNfYAZGTgADPv5wM4082/b4aYkZWkkmlblLNK2Xc+2T4wPYAAD2GteNBD/Ecq7uXD3YqcUkE9aJHrPMzo5CmRgCuBmM4HfXZ6yB0+HY93hv7n8jHVWNJkjmrWZJDhxEn6o5Mt+ggggEdfjsa2Wvh+eK2WrxCxBg+nmwY2jBbnxOVIZQ3YPkeMHA1n2dLO371eeyRNI/AzCI4hh/y/oUnHhVh7bzkkY7ADP8R/tee3A1lKXp0WF2aOJpJAIlyP1KQAWILY/Kk+VGn+N9eNYoztsK+BMpdyB9wpAGf4k/z8a+bAjTybjcly5mn9MMwHaxqFIHX0h/Ux98599T4sX4PhiztRYRPWgkiSaNiGRYVAYY7PIgBl+6uD7dhTfC6lNgogu0mYsh2IJcE5DHHWSDnrrvTXXKr6Xy8Xy4QQ8B6fADjxx1j8Y110Bo0aNAtv7X68z2a8whneMRyB4xJHKoPQdD5xk+CD35x1pLTpb1Fu1uWO1t0vo4jjgeq0SpGyqxKlWOMsDnIb6R41WaQ27T1/iRhEjyA14VdFBOeTyAHodYI8nAwT3oFW7XtxrbnWkfZ9slkhQ2J2S05aMEhA3IxDH1Mf8AtVvtrX8QSb1b2K8hr1dvj9By8z2DI6gKScKFA9vJb+R8a3bOguruU1hEcWJjESDkMiqEKg/YN6g/qffSe3PZm+Hr21TgPPUqOJWY8mlKL1hPJzhSQfIcYznoLBCSoJGM+x9tetcqs8VqtHYruskMqh0dfDKewdddB8PjU4sdc7buN6xM0cT23lnJOcrFIVAH8Qij+eNUbde+ozZKTNW2CvJLZIl5XpY5GypK4OfvkvIjYOR56HWApdirtV2ShXdODRVo0Zf9JCgY1gq1Kr75ucdiFfWd47CN45IY1QHP3BRx+A32bt6BgY0n3eBf2vtUjPKFkM1YiORkP6k556I/6WP56Dt8NsG2Onj6Vj4r1joHA69uhpnpN8KhIttashkzXsTRuHBBB9RjjvyMMMH7Y050Bo0aNAaSSVRb3fcVNmaMtXjiIjbGFPLsddH6sH2ydO9TG+IEsb1MrOsgowlDHKynlmVRniRkZI6OgY/CyLHsVZY1VYgG9JUGFWPk3AD8cca8PBFHvswsRq0d6FRGxH76Bgy58jKkED8NpnUgjq1oq0KhYoUVEUewAwB/Qax7/Wextkphz8xDieHz26HkB0R0cYP4J0Hn4fcfLWIDgPXtzxlR+6C5ZR/8Mv8AXTTSLa7EUO5NHGgSvfjWzWfP1niA4P8AuxxPvkE/Y6e6BF8SWxG9SlYV0p2i4nmVwvSgH08kjHLvv7KR75HnY+W5bg278PRrJGa1WIDHJMqS59vK4AHWBnJyMGjQP9LfiCnLc28/KkC3AwnrE4x6iHIB/B7U/hjo0aBXT3MS77W+WgkjazGwuQt9UZUfpZh5GMFckDOV846pgc6NGgNGjRoPh8ahq9tN6r/J1jJ85uc6y23aI4giXyFyO8BAoPYDNy98aNGgutfCMjRo0EtuVC/FWbbYakluryDVZ1kUPWIAK9sw+kg4bvAwP1eDRwer6EfrFfV4jnwzjljvH4zo0aD/2Q==">
            <a:hlinkClick r:id="rId5"/>
          </p:cNvPr>
          <p:cNvSpPr>
            <a:spLocks noChangeAspect="1" noChangeArrowheads="1"/>
          </p:cNvSpPr>
          <p:nvPr/>
        </p:nvSpPr>
        <p:spPr bwMode="auto">
          <a:xfrm>
            <a:off x="74613" y="-395288"/>
            <a:ext cx="1019175" cy="838201"/>
          </a:xfrm>
          <a:prstGeom prst="rect">
            <a:avLst/>
          </a:prstGeom>
          <a:noFill/>
        </p:spPr>
        <p:txBody>
          <a:bodyPr vert="horz" wrap="square" lIns="91440" tIns="45720" rIns="91440" bIns="45720" numCol="1" anchor="t" anchorCtr="0" compatLnSpc="1">
            <a:prstTxWarp prst="textNoShape">
              <a:avLst/>
            </a:prstTxWarp>
          </a:bodyPr>
          <a:lstStyle/>
          <a:p>
            <a:endParaRPr lang="en-GB" dirty="0">
              <a:latin typeface="Verdana" pitchFamily="34" charset="0"/>
              <a:ea typeface="Verdana" pitchFamily="34" charset="0"/>
              <a:cs typeface="Verdana" pitchFamily="34" charset="0"/>
            </a:endParaRPr>
          </a:p>
        </p:txBody>
      </p:sp>
      <p:sp>
        <p:nvSpPr>
          <p:cNvPr id="13" name="Rectangle 12"/>
          <p:cNvSpPr/>
          <p:nvPr/>
        </p:nvSpPr>
        <p:spPr>
          <a:xfrm>
            <a:off x="540335" y="1733903"/>
            <a:ext cx="2909454" cy="400110"/>
          </a:xfrm>
          <a:prstGeom prst="rect">
            <a:avLst/>
          </a:prstGeom>
        </p:spPr>
        <p:txBody>
          <a:bodyPr wrap="square">
            <a:spAutoFit/>
          </a:bodyPr>
          <a:lstStyle/>
          <a:p>
            <a:r>
              <a:rPr lang="en-GB" sz="2000" dirty="0" smtClean="0">
                <a:solidFill>
                  <a:schemeClr val="bg1"/>
                </a:solidFill>
                <a:latin typeface="Verdana" pitchFamily="34" charset="0"/>
                <a:ea typeface="Verdana" pitchFamily="34" charset="0"/>
                <a:cs typeface="Verdana" pitchFamily="34" charset="0"/>
              </a:rPr>
              <a:t>Extra Draw Length</a:t>
            </a:r>
          </a:p>
        </p:txBody>
      </p:sp>
      <p:sp>
        <p:nvSpPr>
          <p:cNvPr id="14" name="TextBox 13"/>
          <p:cNvSpPr txBox="1"/>
          <p:nvPr/>
        </p:nvSpPr>
        <p:spPr>
          <a:xfrm>
            <a:off x="145471" y="2348350"/>
            <a:ext cx="4073236" cy="2585323"/>
          </a:xfrm>
          <a:prstGeom prst="rect">
            <a:avLst/>
          </a:prstGeom>
          <a:noFill/>
        </p:spPr>
        <p:txBody>
          <a:bodyPr wrap="square" rtlCol="0">
            <a:spAutoFit/>
          </a:bodyPr>
          <a:lstStyle/>
          <a:p>
            <a:pPr lvl="0"/>
            <a:r>
              <a:rPr kumimoji="1" lang="en-CA" i="1" dirty="0" smtClean="0">
                <a:solidFill>
                  <a:schemeClr val="bg1"/>
                </a:solidFill>
                <a:latin typeface="Verdana" pitchFamily="34" charset="0"/>
                <a:ea typeface="Verdana" pitchFamily="34" charset="0"/>
                <a:cs typeface="Verdana" pitchFamily="34" charset="0"/>
              </a:rPr>
              <a:t>Click then extend 1 extra cm</a:t>
            </a:r>
          </a:p>
          <a:p>
            <a:pPr lvl="0"/>
            <a:endParaRPr kumimoji="1" lang="en-CA" i="1" dirty="0" smtClean="0">
              <a:solidFill>
                <a:schemeClr val="bg1"/>
              </a:solidFill>
              <a:latin typeface="Verdana" pitchFamily="34" charset="0"/>
              <a:ea typeface="Verdana" pitchFamily="34" charset="0"/>
              <a:cs typeface="Verdana" pitchFamily="34" charset="0"/>
            </a:endParaRPr>
          </a:p>
          <a:p>
            <a:pPr lvl="0"/>
            <a:r>
              <a:rPr kumimoji="1" lang="en-CA" i="1" dirty="0" smtClean="0">
                <a:solidFill>
                  <a:schemeClr val="bg1"/>
                </a:solidFill>
                <a:latin typeface="Verdana" pitchFamily="34" charset="0"/>
                <a:ea typeface="Verdana" pitchFamily="34" charset="0"/>
                <a:cs typeface="Verdana" pitchFamily="34" charset="0"/>
              </a:rPr>
              <a:t>Same string mark on chin</a:t>
            </a:r>
          </a:p>
          <a:p>
            <a:pPr lvl="0"/>
            <a:endParaRPr kumimoji="1" lang="en-CA" i="1" dirty="0" smtClean="0">
              <a:solidFill>
                <a:schemeClr val="bg1"/>
              </a:solidFill>
              <a:latin typeface="Verdana" pitchFamily="34" charset="0"/>
              <a:ea typeface="Verdana" pitchFamily="34" charset="0"/>
              <a:cs typeface="Verdana" pitchFamily="34" charset="0"/>
            </a:endParaRPr>
          </a:p>
          <a:p>
            <a:pPr lvl="0"/>
            <a:r>
              <a:rPr kumimoji="1" lang="en-CA" i="1" dirty="0" smtClean="0">
                <a:solidFill>
                  <a:schemeClr val="bg1"/>
                </a:solidFill>
                <a:latin typeface="Verdana" pitchFamily="34" charset="0"/>
                <a:ea typeface="Verdana" pitchFamily="34" charset="0"/>
                <a:cs typeface="Verdana" pitchFamily="34" charset="0"/>
              </a:rPr>
              <a:t>20” rest</a:t>
            </a:r>
          </a:p>
          <a:p>
            <a:pPr lvl="0"/>
            <a:endParaRPr kumimoji="1" lang="en-CA" i="1" dirty="0" smtClean="0">
              <a:solidFill>
                <a:schemeClr val="bg1"/>
              </a:solidFill>
              <a:latin typeface="Verdana" pitchFamily="34" charset="0"/>
              <a:ea typeface="Verdana" pitchFamily="34" charset="0"/>
              <a:cs typeface="Verdana" pitchFamily="34" charset="0"/>
            </a:endParaRPr>
          </a:p>
          <a:p>
            <a:pPr lvl="0"/>
            <a:r>
              <a:rPr kumimoji="1" lang="en-CA" i="1" dirty="0" smtClean="0">
                <a:solidFill>
                  <a:schemeClr val="bg1"/>
                </a:solidFill>
                <a:latin typeface="Verdana" pitchFamily="34" charset="0"/>
                <a:ea typeface="Verdana" pitchFamily="34" charset="0"/>
                <a:cs typeface="Verdana" pitchFamily="34" charset="0"/>
              </a:rPr>
              <a:t>20 repetitions</a:t>
            </a:r>
          </a:p>
          <a:p>
            <a:pPr lvl="0"/>
            <a:endParaRPr kumimoji="1" lang="en-CA" i="1" dirty="0" smtClean="0">
              <a:solidFill>
                <a:schemeClr val="bg1"/>
              </a:solidFill>
              <a:latin typeface="Verdana" pitchFamily="34" charset="0"/>
              <a:ea typeface="Verdana" pitchFamily="34" charset="0"/>
              <a:cs typeface="Verdana" pitchFamily="34" charset="0"/>
            </a:endParaRPr>
          </a:p>
          <a:p>
            <a:pPr lvl="0"/>
            <a:r>
              <a:rPr kumimoji="1" lang="en-CA" i="1" dirty="0" smtClean="0">
                <a:solidFill>
                  <a:schemeClr val="bg1"/>
                </a:solidFill>
                <a:latin typeface="Verdana" pitchFamily="34" charset="0"/>
                <a:ea typeface="Verdana" pitchFamily="34" charset="0"/>
                <a:cs typeface="Verdana" pitchFamily="34" charset="0"/>
              </a:rPr>
              <a:t>Smooth and control </a:t>
            </a:r>
            <a:endParaRPr lang="fr-CH" dirty="0"/>
          </a:p>
        </p:txBody>
      </p:sp>
      <p:sp>
        <p:nvSpPr>
          <p:cNvPr id="15" name="Rectangle 14"/>
          <p:cNvSpPr/>
          <p:nvPr/>
        </p:nvSpPr>
        <p:spPr>
          <a:xfrm>
            <a:off x="3851578" y="1325194"/>
            <a:ext cx="1094502" cy="400110"/>
          </a:xfrm>
          <a:prstGeom prst="rect">
            <a:avLst/>
          </a:prstGeom>
        </p:spPr>
        <p:txBody>
          <a:bodyPr wrap="square">
            <a:spAutoFit/>
          </a:bodyPr>
          <a:lstStyle/>
          <a:p>
            <a:r>
              <a:rPr lang="en-GB" sz="2000" dirty="0" smtClean="0">
                <a:solidFill>
                  <a:srgbClr val="FFFF00"/>
                </a:solidFill>
                <a:latin typeface="Verdana" pitchFamily="34" charset="0"/>
                <a:ea typeface="Verdana" pitchFamily="34" charset="0"/>
                <a:cs typeface="Verdana" pitchFamily="34" charset="0"/>
              </a:rPr>
              <a:t>Other</a:t>
            </a:r>
          </a:p>
        </p:txBody>
      </p:sp>
      <p:sp>
        <p:nvSpPr>
          <p:cNvPr id="16" name="Rectangle 15"/>
          <p:cNvSpPr/>
          <p:nvPr/>
        </p:nvSpPr>
        <p:spPr>
          <a:xfrm>
            <a:off x="5299364" y="1740829"/>
            <a:ext cx="3844636" cy="400110"/>
          </a:xfrm>
          <a:prstGeom prst="rect">
            <a:avLst/>
          </a:prstGeom>
        </p:spPr>
        <p:txBody>
          <a:bodyPr wrap="square">
            <a:spAutoFit/>
          </a:bodyPr>
          <a:lstStyle/>
          <a:p>
            <a:pPr algn="ctr"/>
            <a:r>
              <a:rPr lang="en-GB" sz="2000" dirty="0" smtClean="0">
                <a:solidFill>
                  <a:schemeClr val="bg1"/>
                </a:solidFill>
                <a:latin typeface="Verdana" pitchFamily="34" charset="0"/>
                <a:ea typeface="Verdana" pitchFamily="34" charset="0"/>
                <a:cs typeface="Verdana" pitchFamily="34" charset="0"/>
              </a:rPr>
              <a:t>Locally focussed effort</a:t>
            </a:r>
          </a:p>
        </p:txBody>
      </p:sp>
      <p:sp>
        <p:nvSpPr>
          <p:cNvPr id="17" name="TextBox 16"/>
          <p:cNvSpPr txBox="1"/>
          <p:nvPr/>
        </p:nvSpPr>
        <p:spPr>
          <a:xfrm>
            <a:off x="4786744" y="2479968"/>
            <a:ext cx="4073236" cy="2585323"/>
          </a:xfrm>
          <a:prstGeom prst="rect">
            <a:avLst/>
          </a:prstGeom>
          <a:noFill/>
        </p:spPr>
        <p:txBody>
          <a:bodyPr wrap="square" rtlCol="0">
            <a:spAutoFit/>
          </a:bodyPr>
          <a:lstStyle/>
          <a:p>
            <a:pPr lvl="0"/>
            <a:r>
              <a:rPr kumimoji="1" lang="en-CA" i="1" dirty="0" smtClean="0">
                <a:solidFill>
                  <a:schemeClr val="bg1"/>
                </a:solidFill>
                <a:latin typeface="Verdana" pitchFamily="34" charset="0"/>
                <a:ea typeface="Verdana" pitchFamily="34" charset="0"/>
                <a:cs typeface="Verdana" pitchFamily="34" charset="0"/>
              </a:rPr>
              <a:t>Click then extend 1 extra cm</a:t>
            </a:r>
          </a:p>
          <a:p>
            <a:pPr lvl="0"/>
            <a:endParaRPr kumimoji="1" lang="en-CA" i="1" dirty="0" smtClean="0">
              <a:solidFill>
                <a:schemeClr val="bg1"/>
              </a:solidFill>
              <a:latin typeface="Verdana" pitchFamily="34" charset="0"/>
              <a:ea typeface="Verdana" pitchFamily="34" charset="0"/>
              <a:cs typeface="Verdana" pitchFamily="34" charset="0"/>
            </a:endParaRPr>
          </a:p>
          <a:p>
            <a:pPr lvl="0"/>
            <a:r>
              <a:rPr kumimoji="1" lang="en-CA" i="1" dirty="0" smtClean="0">
                <a:solidFill>
                  <a:schemeClr val="bg1"/>
                </a:solidFill>
                <a:latin typeface="Verdana" pitchFamily="34" charset="0"/>
                <a:ea typeface="Verdana" pitchFamily="34" charset="0"/>
                <a:cs typeface="Verdana" pitchFamily="34" charset="0"/>
              </a:rPr>
              <a:t>Same string mark on chin</a:t>
            </a:r>
          </a:p>
          <a:p>
            <a:pPr lvl="0"/>
            <a:endParaRPr kumimoji="1" lang="en-CA" i="1" dirty="0" smtClean="0">
              <a:solidFill>
                <a:schemeClr val="bg1"/>
              </a:solidFill>
              <a:latin typeface="Verdana" pitchFamily="34" charset="0"/>
              <a:ea typeface="Verdana" pitchFamily="34" charset="0"/>
              <a:cs typeface="Verdana" pitchFamily="34" charset="0"/>
            </a:endParaRPr>
          </a:p>
          <a:p>
            <a:pPr lvl="0"/>
            <a:r>
              <a:rPr kumimoji="1" lang="en-CA" i="1" dirty="0" smtClean="0">
                <a:solidFill>
                  <a:schemeClr val="bg1"/>
                </a:solidFill>
                <a:latin typeface="Verdana" pitchFamily="34" charset="0"/>
                <a:ea typeface="Verdana" pitchFamily="34" charset="0"/>
                <a:cs typeface="Verdana" pitchFamily="34" charset="0"/>
              </a:rPr>
              <a:t>20” rest</a:t>
            </a:r>
          </a:p>
          <a:p>
            <a:pPr lvl="0"/>
            <a:endParaRPr kumimoji="1" lang="en-CA" i="1" dirty="0" smtClean="0">
              <a:solidFill>
                <a:schemeClr val="bg1"/>
              </a:solidFill>
              <a:latin typeface="Verdana" pitchFamily="34" charset="0"/>
              <a:ea typeface="Verdana" pitchFamily="34" charset="0"/>
              <a:cs typeface="Verdana" pitchFamily="34" charset="0"/>
            </a:endParaRPr>
          </a:p>
          <a:p>
            <a:pPr lvl="0"/>
            <a:r>
              <a:rPr kumimoji="1" lang="en-CA" i="1" dirty="0" smtClean="0">
                <a:solidFill>
                  <a:schemeClr val="bg1"/>
                </a:solidFill>
                <a:latin typeface="Verdana" pitchFamily="34" charset="0"/>
                <a:ea typeface="Verdana" pitchFamily="34" charset="0"/>
                <a:cs typeface="Verdana" pitchFamily="34" charset="0"/>
              </a:rPr>
              <a:t>20 repetitions</a:t>
            </a:r>
          </a:p>
          <a:p>
            <a:pPr lvl="0"/>
            <a:endParaRPr kumimoji="1" lang="en-CA" i="1" dirty="0" smtClean="0">
              <a:solidFill>
                <a:schemeClr val="bg1"/>
              </a:solidFill>
              <a:latin typeface="Verdana" pitchFamily="34" charset="0"/>
              <a:ea typeface="Verdana" pitchFamily="34" charset="0"/>
              <a:cs typeface="Verdana" pitchFamily="34" charset="0"/>
            </a:endParaRPr>
          </a:p>
          <a:p>
            <a:pPr lvl="0"/>
            <a:r>
              <a:rPr kumimoji="1" lang="en-CA" i="1" dirty="0" smtClean="0">
                <a:solidFill>
                  <a:schemeClr val="bg1"/>
                </a:solidFill>
                <a:latin typeface="Verdana" pitchFamily="34" charset="0"/>
                <a:ea typeface="Verdana" pitchFamily="34" charset="0"/>
                <a:cs typeface="Verdana" pitchFamily="34" charset="0"/>
              </a:rPr>
              <a:t>Smooth and control </a:t>
            </a:r>
            <a:endParaRPr lang="fr-CH"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6850" name="Rectangle 2"/>
          <p:cNvSpPr>
            <a:spLocks noGrp="1" noChangeArrowheads="1"/>
          </p:cNvSpPr>
          <p:nvPr>
            <p:ph type="ctrTitle"/>
          </p:nvPr>
        </p:nvSpPr>
        <p:spPr>
          <a:xfrm>
            <a:off x="214313" y="3714750"/>
            <a:ext cx="8643937" cy="2208213"/>
          </a:xfrm>
        </p:spPr>
        <p:txBody>
          <a:bodyPr/>
          <a:lstStyle/>
          <a:p>
            <a:pPr eaLnBrk="1" hangingPunct="1">
              <a:lnSpc>
                <a:spcPct val="65000"/>
              </a:lnSpc>
            </a:pPr>
            <a:r>
              <a:rPr lang="en-GB" altLang="ja-JP" sz="4000" dirty="0" smtClean="0">
                <a:solidFill>
                  <a:srgbClr val="FFFFFF"/>
                </a:solidFill>
                <a:latin typeface="Verdana" pitchFamily="34" charset="0"/>
                <a:ea typeface="ＭＳ Ｐゴシック" charset="-128"/>
              </a:rPr>
              <a:t>Thank you… </a:t>
            </a:r>
            <a:br>
              <a:rPr lang="en-GB" altLang="ja-JP" sz="4000" dirty="0" smtClean="0">
                <a:solidFill>
                  <a:srgbClr val="FFFFFF"/>
                </a:solidFill>
                <a:latin typeface="Verdana" pitchFamily="34" charset="0"/>
                <a:ea typeface="ＭＳ Ｐゴシック" charset="-128"/>
              </a:rPr>
            </a:br>
            <a:r>
              <a:rPr lang="en-GB" altLang="ja-JP" sz="4000" dirty="0" smtClean="0">
                <a:solidFill>
                  <a:srgbClr val="FFFFFF"/>
                </a:solidFill>
                <a:latin typeface="Verdana" pitchFamily="34" charset="0"/>
                <a:ea typeface="ＭＳ Ｐゴシック" charset="-128"/>
              </a:rPr>
              <a:t/>
            </a:r>
            <a:br>
              <a:rPr lang="en-GB" altLang="ja-JP" sz="4000" dirty="0" smtClean="0">
                <a:solidFill>
                  <a:srgbClr val="FFFFFF"/>
                </a:solidFill>
                <a:latin typeface="Verdana" pitchFamily="34" charset="0"/>
                <a:ea typeface="ＭＳ Ｐゴシック" charset="-128"/>
              </a:rPr>
            </a:br>
            <a:r>
              <a:rPr lang="en-GB" altLang="ja-JP" sz="4000" dirty="0" smtClean="0">
                <a:solidFill>
                  <a:srgbClr val="FFFFFF"/>
                </a:solidFill>
                <a:latin typeface="Verdana" pitchFamily="34" charset="0"/>
                <a:ea typeface="ＭＳ Ｐゴシック" charset="-128"/>
              </a:rPr>
              <a:t>Ready to answer your questions!</a:t>
            </a:r>
            <a:endParaRPr lang="en-GB" sz="4000" b="1" dirty="0" smtClean="0">
              <a:solidFill>
                <a:srgbClr val="FFFFFF"/>
              </a:solidFill>
              <a:latin typeface="Verdana" pitchFamily="34" charset="0"/>
            </a:endParaRPr>
          </a:p>
        </p:txBody>
      </p:sp>
      <p:pic>
        <p:nvPicPr>
          <p:cNvPr id="206851" name="Picture 6" descr="world_archery.jpg"/>
          <p:cNvPicPr>
            <a:picLocks noChangeAspect="1"/>
          </p:cNvPicPr>
          <p:nvPr/>
        </p:nvPicPr>
        <p:blipFill>
          <a:blip r:embed="rId3" cstate="print"/>
          <a:srcRect/>
          <a:stretch>
            <a:fillRect/>
          </a:stretch>
        </p:blipFill>
        <p:spPr bwMode="auto">
          <a:xfrm>
            <a:off x="3500438" y="1411288"/>
            <a:ext cx="2084387" cy="2160587"/>
          </a:xfrm>
          <a:prstGeom prst="rect">
            <a:avLst/>
          </a:prstGeom>
          <a:noFill/>
          <a:ln w="9525">
            <a:noFill/>
            <a:miter lim="800000"/>
            <a:headEnd/>
            <a:tailEnd/>
          </a:ln>
        </p:spPr>
      </p:pic>
      <p:sp>
        <p:nvSpPr>
          <p:cNvPr id="206852" name="Text Box 20"/>
          <p:cNvSpPr txBox="1">
            <a:spLocks noChangeArrowheads="1"/>
          </p:cNvSpPr>
          <p:nvPr/>
        </p:nvSpPr>
        <p:spPr bwMode="auto">
          <a:xfrm>
            <a:off x="6500813" y="6713538"/>
            <a:ext cx="2695575" cy="185737"/>
          </a:xfrm>
          <a:prstGeom prst="rect">
            <a:avLst/>
          </a:prstGeom>
          <a:noFill/>
          <a:ln w="9525">
            <a:noFill/>
            <a:miter lim="800000"/>
            <a:headEnd/>
            <a:tailEnd/>
          </a:ln>
        </p:spPr>
        <p:txBody>
          <a:bodyPr wrap="none">
            <a:spAutoFit/>
          </a:bodyPr>
          <a:lstStyle/>
          <a:p>
            <a:r>
              <a:rPr lang="en-GB" sz="600" dirty="0" smtClean="0">
                <a:solidFill>
                  <a:schemeClr val="bg1"/>
                </a:solidFill>
                <a:latin typeface="Verdana" pitchFamily="34" charset="0"/>
              </a:rPr>
              <a:t>Pascal Colmaire – WA Development &amp; Education Director</a:t>
            </a:r>
            <a:endParaRPr lang="en-GB" sz="600" dirty="0">
              <a:solidFill>
                <a:schemeClr val="bg1"/>
              </a:solidFill>
              <a:latin typeface="Verdana"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3" name="Rectangle 5"/>
          <p:cNvSpPr>
            <a:spLocks noChangeArrowheads="1"/>
          </p:cNvSpPr>
          <p:nvPr/>
        </p:nvSpPr>
        <p:spPr bwMode="auto">
          <a:xfrm>
            <a:off x="323850" y="1000125"/>
            <a:ext cx="8496300" cy="5643563"/>
          </a:xfrm>
          <a:prstGeom prst="rect">
            <a:avLst/>
          </a:prstGeom>
          <a:noFill/>
          <a:ln w="9525">
            <a:noFill/>
            <a:miter lim="800000"/>
            <a:headEnd/>
            <a:tailEnd/>
          </a:ln>
        </p:spPr>
        <p:txBody>
          <a:bodyPr/>
          <a:lstStyle/>
          <a:p>
            <a:pPr marL="533400" indent="-533400">
              <a:spcBef>
                <a:spcPct val="20000"/>
              </a:spcBef>
              <a:spcAft>
                <a:spcPct val="20000"/>
              </a:spcAft>
              <a:buClr>
                <a:schemeClr val="bg1"/>
              </a:buClr>
            </a:pPr>
            <a:endParaRPr lang="en-GB" sz="2200" dirty="0">
              <a:solidFill>
                <a:srgbClr val="FFFF00"/>
              </a:solidFill>
              <a:latin typeface="Verdana" pitchFamily="34" charset="0"/>
              <a:ea typeface="Verdana" pitchFamily="34" charset="0"/>
              <a:cs typeface="Verdana" pitchFamily="34" charset="0"/>
            </a:endParaRPr>
          </a:p>
        </p:txBody>
      </p:sp>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ea typeface="Verdana" pitchFamily="34" charset="0"/>
                <a:cs typeface="Verdana" pitchFamily="34" charset="0"/>
              </a:rPr>
              <a:t>Physical Developments</a:t>
            </a:r>
            <a:endParaRPr lang="en-GB" sz="2200" dirty="0">
              <a:solidFill>
                <a:srgbClr val="0168AC"/>
              </a:solidFill>
              <a:latin typeface="Verdana" pitchFamily="34" charset="0"/>
              <a:ea typeface="Verdana" pitchFamily="34" charset="0"/>
              <a:cs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a:off x="5500688" y="6643688"/>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ea typeface="Verdana" pitchFamily="34" charset="0"/>
                <a:cs typeface="Verdana" pitchFamily="34" charset="0"/>
              </a:rPr>
              <a:t>Pascal Colmaire – Development &amp; Education Director of WA</a:t>
            </a:r>
            <a:endParaRPr lang="en-GB" sz="800" dirty="0">
              <a:solidFill>
                <a:schemeClr val="bg1"/>
              </a:solidFill>
              <a:latin typeface="Verdana" pitchFamily="34" charset="0"/>
              <a:ea typeface="Verdana" pitchFamily="34" charset="0"/>
              <a:cs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US" dirty="0">
              <a:solidFill>
                <a:srgbClr val="FFFF00"/>
              </a:solidFill>
              <a:latin typeface="Verdana" pitchFamily="34" charset="0"/>
              <a:ea typeface="Verdana" pitchFamily="34" charset="0"/>
              <a:cs typeface="Verdana" pitchFamily="34" charset="0"/>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US" dirty="0">
              <a:latin typeface="Verdana" pitchFamily="34" charset="0"/>
              <a:ea typeface="Verdana" pitchFamily="34" charset="0"/>
              <a:cs typeface="Verdana" pitchFamily="34" charset="0"/>
            </a:endParaRPr>
          </a:p>
        </p:txBody>
      </p:sp>
      <p:sp>
        <p:nvSpPr>
          <p:cNvPr id="34817" name="Rectangle 1"/>
          <p:cNvSpPr>
            <a:spLocks noChangeArrowheads="1"/>
          </p:cNvSpPr>
          <p:nvPr/>
        </p:nvSpPr>
        <p:spPr bwMode="auto">
          <a:xfrm>
            <a:off x="653143" y="2076379"/>
            <a:ext cx="5652654"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i="0" u="none" strike="noStrike" cap="none" normalizeH="0" baseline="0" dirty="0" smtClean="0">
                <a:ln>
                  <a:noFill/>
                </a:ln>
                <a:solidFill>
                  <a:schemeClr val="bg1"/>
                </a:solidFill>
                <a:effectLst/>
                <a:latin typeface="Verdana" pitchFamily="34" charset="0"/>
                <a:ea typeface="Verdana" pitchFamily="34" charset="0"/>
                <a:cs typeface="Verdana" pitchFamily="34" charset="0"/>
              </a:rPr>
              <a:t>Variety and adaptability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000" i="0" u="none" strike="noStrike" cap="none" normalizeH="0" baseline="0" dirty="0" smtClean="0">
              <a:ln>
                <a:noFill/>
              </a:ln>
              <a:solidFill>
                <a:schemeClr val="bg1"/>
              </a:solidFill>
              <a:effectLst/>
              <a:latin typeface="Verdana" pitchFamily="34" charset="0"/>
              <a:ea typeface="Verdana" pitchFamily="34" charset="0"/>
              <a:cs typeface="Verdana"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2000" dirty="0" smtClean="0">
                <a:solidFill>
                  <a:schemeClr val="bg1"/>
                </a:solidFill>
                <a:latin typeface="Verdana" pitchFamily="34" charset="0"/>
                <a:ea typeface="Verdana" pitchFamily="34" charset="0"/>
                <a:cs typeface="Verdana" pitchFamily="34" charset="0"/>
              </a:rPr>
              <a:t>Al</a:t>
            </a:r>
            <a:r>
              <a:rPr kumimoji="0" lang="en-GB" sz="2000" i="0" u="none" strike="noStrike" cap="none" normalizeH="0" baseline="0" dirty="0" smtClean="0">
                <a:ln>
                  <a:noFill/>
                </a:ln>
                <a:solidFill>
                  <a:schemeClr val="bg1"/>
                </a:solidFill>
                <a:effectLst/>
                <a:latin typeface="Verdana" pitchFamily="34" charset="0"/>
                <a:ea typeface="Verdana" pitchFamily="34" charset="0"/>
                <a:cs typeface="Verdana" pitchFamily="34" charset="0"/>
              </a:rPr>
              <a:t>ternation of the training exercises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2000" i="0" u="none" strike="noStrike" cap="none" normalizeH="0" baseline="0" dirty="0" smtClean="0">
              <a:ln>
                <a:noFill/>
              </a:ln>
              <a:solidFill>
                <a:schemeClr val="bg1"/>
              </a:solidFill>
              <a:effectLst/>
              <a:latin typeface="Verdana" pitchFamily="34" charset="0"/>
              <a:ea typeface="Verdana" pitchFamily="34" charset="0"/>
              <a:cs typeface="Verdana"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i="0" u="none" strike="noStrike" cap="none" normalizeH="0" baseline="0" dirty="0" smtClean="0">
                <a:ln>
                  <a:noFill/>
                </a:ln>
                <a:solidFill>
                  <a:schemeClr val="bg1"/>
                </a:solidFill>
                <a:effectLst/>
                <a:latin typeface="Verdana" pitchFamily="34" charset="0"/>
                <a:ea typeface="Verdana" pitchFamily="34" charset="0"/>
                <a:cs typeface="Verdana" pitchFamily="34" charset="0"/>
              </a:rPr>
              <a:t>Avoid stereotypical motor formation.</a:t>
            </a:r>
          </a:p>
        </p:txBody>
      </p:sp>
      <p:sp>
        <p:nvSpPr>
          <p:cNvPr id="10" name="TextBox 9"/>
          <p:cNvSpPr txBox="1"/>
          <p:nvPr/>
        </p:nvSpPr>
        <p:spPr>
          <a:xfrm>
            <a:off x="463138" y="1080655"/>
            <a:ext cx="7623958" cy="461665"/>
          </a:xfrm>
          <a:prstGeom prst="rect">
            <a:avLst/>
          </a:prstGeom>
          <a:noFill/>
        </p:spPr>
        <p:txBody>
          <a:bodyPr wrap="square" rtlCol="0">
            <a:spAutoFit/>
          </a:bodyPr>
          <a:lstStyle/>
          <a:p>
            <a:pPr algn="ctr"/>
            <a:r>
              <a:rPr lang="en-GB" sz="2400" dirty="0" smtClean="0">
                <a:solidFill>
                  <a:srgbClr val="00FFFF"/>
                </a:solidFill>
                <a:latin typeface="Verdana" pitchFamily="34" charset="0"/>
                <a:ea typeface="Verdana" pitchFamily="34" charset="0"/>
                <a:cs typeface="Verdana" pitchFamily="34" charset="0"/>
              </a:rPr>
              <a:t>Physical training principles</a:t>
            </a:r>
            <a:endParaRPr lang="fr-CH" sz="2400" dirty="0">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3" name="Rectangle 5"/>
          <p:cNvSpPr>
            <a:spLocks noChangeArrowheads="1"/>
          </p:cNvSpPr>
          <p:nvPr/>
        </p:nvSpPr>
        <p:spPr bwMode="auto">
          <a:xfrm>
            <a:off x="323850" y="1000125"/>
            <a:ext cx="8496300" cy="5643563"/>
          </a:xfrm>
          <a:prstGeom prst="rect">
            <a:avLst/>
          </a:prstGeom>
          <a:noFill/>
          <a:ln w="9525">
            <a:noFill/>
            <a:miter lim="800000"/>
            <a:headEnd/>
            <a:tailEnd/>
          </a:ln>
        </p:spPr>
        <p:txBody>
          <a:bodyPr/>
          <a:lstStyle/>
          <a:p>
            <a:pPr marL="533400" indent="-533400" algn="ctr">
              <a:spcBef>
                <a:spcPct val="20000"/>
              </a:spcBef>
              <a:spcAft>
                <a:spcPct val="20000"/>
              </a:spcAft>
              <a:buClr>
                <a:schemeClr val="bg1"/>
              </a:buClr>
            </a:pPr>
            <a:r>
              <a:rPr lang="en-GB" sz="2400" dirty="0" smtClean="0">
                <a:solidFill>
                  <a:srgbClr val="00FFFF"/>
                </a:solidFill>
                <a:latin typeface="Verdana" pitchFamily="34" charset="0"/>
              </a:rPr>
              <a:t>Content of the physical program</a:t>
            </a:r>
          </a:p>
          <a:p>
            <a:pPr marL="533400" indent="-533400">
              <a:spcBef>
                <a:spcPct val="20000"/>
              </a:spcBef>
              <a:spcAft>
                <a:spcPct val="20000"/>
              </a:spcAft>
              <a:buClr>
                <a:schemeClr val="bg1"/>
              </a:buClr>
              <a:buFont typeface="Wingdings" pitchFamily="2" charset="2"/>
              <a:buAutoNum type="arabicPeriod"/>
            </a:pPr>
            <a:endParaRPr lang="en-GB" sz="2200" dirty="0" smtClean="0">
              <a:solidFill>
                <a:srgbClr val="00FFFF"/>
              </a:solidFill>
              <a:latin typeface="Verdana" pitchFamily="34" charset="0"/>
            </a:endParaRPr>
          </a:p>
          <a:p>
            <a:pPr marL="533400" indent="-533400">
              <a:spcBef>
                <a:spcPct val="20000"/>
              </a:spcBef>
              <a:spcAft>
                <a:spcPct val="20000"/>
              </a:spcAft>
              <a:buClr>
                <a:schemeClr val="bg1"/>
              </a:buClr>
              <a:buFont typeface="Wingdings" pitchFamily="2" charset="2"/>
              <a:buChar char="§"/>
            </a:pPr>
            <a:r>
              <a:rPr lang="en-GB" sz="2200" dirty="0" smtClean="0">
                <a:solidFill>
                  <a:srgbClr val="FFFF00"/>
                </a:solidFill>
                <a:latin typeface="Verdana" pitchFamily="34" charset="0"/>
              </a:rPr>
              <a:t>Cardiac frequency</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Strength: firm trunk</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Yoga or equivalent</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Strength: Various types</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Strength: Specific</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Stretching</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Body Balance: General</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Body Balance: Specific</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Cardio: various sources of energy</a:t>
            </a:r>
            <a:endParaRPr lang="en-GB" sz="2200" dirty="0">
              <a:solidFill>
                <a:schemeClr val="bg1"/>
              </a:solidFill>
              <a:latin typeface="Verdana" pitchFamily="34" charset="0"/>
            </a:endParaRPr>
          </a:p>
        </p:txBody>
      </p:sp>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rPr>
              <a:t>Physical Developments</a:t>
            </a:r>
            <a:endParaRPr lang="en-GB" sz="2200" dirty="0">
              <a:solidFill>
                <a:srgbClr val="0168AC"/>
              </a:solidFill>
              <a:latin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a:off x="5500688" y="6643688"/>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rPr>
              <a:t>Pascal Colmaire – Development &amp; Education Director of WA</a:t>
            </a:r>
            <a:endParaRPr lang="en-GB" sz="800" dirty="0">
              <a:solidFill>
                <a:schemeClr val="bg1"/>
              </a:solidFill>
              <a:latin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US" dirty="0">
              <a:solidFill>
                <a:srgbClr val="FFFF00"/>
              </a:solidFill>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6613">
                                            <p:txEl>
                                              <p:pRg st="2" end="2"/>
                                            </p:txEl>
                                          </p:spTgt>
                                        </p:tgtEl>
                                        <p:attrNameLst>
                                          <p:attrName>style.visibility</p:attrName>
                                        </p:attrNameLst>
                                      </p:cBhvr>
                                      <p:to>
                                        <p:strVal val="visible"/>
                                      </p:to>
                                    </p:set>
                                    <p:anim calcmode="lin" valueType="num">
                                      <p:cBhvr additive="base">
                                        <p:cTn id="7" dur="500" fill="hold"/>
                                        <p:tgtEl>
                                          <p:spTgt spid="19661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66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6613">
                                            <p:txEl>
                                              <p:pRg st="3" end="3"/>
                                            </p:txEl>
                                          </p:spTgt>
                                        </p:tgtEl>
                                        <p:attrNameLst>
                                          <p:attrName>style.visibility</p:attrName>
                                        </p:attrNameLst>
                                      </p:cBhvr>
                                      <p:to>
                                        <p:strVal val="visible"/>
                                      </p:to>
                                    </p:set>
                                    <p:anim calcmode="lin" valueType="num">
                                      <p:cBhvr additive="base">
                                        <p:cTn id="13" dur="500" fill="hold"/>
                                        <p:tgtEl>
                                          <p:spTgt spid="19661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66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6613">
                                            <p:txEl>
                                              <p:pRg st="4" end="4"/>
                                            </p:txEl>
                                          </p:spTgt>
                                        </p:tgtEl>
                                        <p:attrNameLst>
                                          <p:attrName>style.visibility</p:attrName>
                                        </p:attrNameLst>
                                      </p:cBhvr>
                                      <p:to>
                                        <p:strVal val="visible"/>
                                      </p:to>
                                    </p:set>
                                    <p:anim calcmode="lin" valueType="num">
                                      <p:cBhvr additive="base">
                                        <p:cTn id="19" dur="500" fill="hold"/>
                                        <p:tgtEl>
                                          <p:spTgt spid="19661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66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6613">
                                            <p:txEl>
                                              <p:pRg st="5" end="5"/>
                                            </p:txEl>
                                          </p:spTgt>
                                        </p:tgtEl>
                                        <p:attrNameLst>
                                          <p:attrName>style.visibility</p:attrName>
                                        </p:attrNameLst>
                                      </p:cBhvr>
                                      <p:to>
                                        <p:strVal val="visible"/>
                                      </p:to>
                                    </p:set>
                                    <p:anim calcmode="lin" valueType="num">
                                      <p:cBhvr additive="base">
                                        <p:cTn id="25" dur="500" fill="hold"/>
                                        <p:tgtEl>
                                          <p:spTgt spid="19661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661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6613">
                                            <p:txEl>
                                              <p:pRg st="6" end="6"/>
                                            </p:txEl>
                                          </p:spTgt>
                                        </p:tgtEl>
                                        <p:attrNameLst>
                                          <p:attrName>style.visibility</p:attrName>
                                        </p:attrNameLst>
                                      </p:cBhvr>
                                      <p:to>
                                        <p:strVal val="visible"/>
                                      </p:to>
                                    </p:set>
                                    <p:anim calcmode="lin" valueType="num">
                                      <p:cBhvr additive="base">
                                        <p:cTn id="31" dur="500" fill="hold"/>
                                        <p:tgtEl>
                                          <p:spTgt spid="19661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661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6613">
                                            <p:txEl>
                                              <p:pRg st="7" end="7"/>
                                            </p:txEl>
                                          </p:spTgt>
                                        </p:tgtEl>
                                        <p:attrNameLst>
                                          <p:attrName>style.visibility</p:attrName>
                                        </p:attrNameLst>
                                      </p:cBhvr>
                                      <p:to>
                                        <p:strVal val="visible"/>
                                      </p:to>
                                    </p:set>
                                    <p:anim calcmode="lin" valueType="num">
                                      <p:cBhvr additive="base">
                                        <p:cTn id="37" dur="500" fill="hold"/>
                                        <p:tgtEl>
                                          <p:spTgt spid="19661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661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96613">
                                            <p:txEl>
                                              <p:pRg st="8" end="8"/>
                                            </p:txEl>
                                          </p:spTgt>
                                        </p:tgtEl>
                                        <p:attrNameLst>
                                          <p:attrName>style.visibility</p:attrName>
                                        </p:attrNameLst>
                                      </p:cBhvr>
                                      <p:to>
                                        <p:strVal val="visible"/>
                                      </p:to>
                                    </p:set>
                                    <p:anim calcmode="lin" valueType="num">
                                      <p:cBhvr additive="base">
                                        <p:cTn id="43" dur="500" fill="hold"/>
                                        <p:tgtEl>
                                          <p:spTgt spid="19661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9661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96613">
                                            <p:txEl>
                                              <p:pRg st="9" end="9"/>
                                            </p:txEl>
                                          </p:spTgt>
                                        </p:tgtEl>
                                        <p:attrNameLst>
                                          <p:attrName>style.visibility</p:attrName>
                                        </p:attrNameLst>
                                      </p:cBhvr>
                                      <p:to>
                                        <p:strVal val="visible"/>
                                      </p:to>
                                    </p:set>
                                    <p:anim calcmode="lin" valueType="num">
                                      <p:cBhvr additive="base">
                                        <p:cTn id="49" dur="500" fill="hold"/>
                                        <p:tgtEl>
                                          <p:spTgt spid="19661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9661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96613">
                                            <p:txEl>
                                              <p:pRg st="10" end="10"/>
                                            </p:txEl>
                                          </p:spTgt>
                                        </p:tgtEl>
                                        <p:attrNameLst>
                                          <p:attrName>style.visibility</p:attrName>
                                        </p:attrNameLst>
                                      </p:cBhvr>
                                      <p:to>
                                        <p:strVal val="visible"/>
                                      </p:to>
                                    </p:set>
                                    <p:anim calcmode="lin" valueType="num">
                                      <p:cBhvr additive="base">
                                        <p:cTn id="55" dur="500" fill="hold"/>
                                        <p:tgtEl>
                                          <p:spTgt spid="19661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9661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3" name="Rectangle 5"/>
          <p:cNvSpPr>
            <a:spLocks noChangeArrowheads="1"/>
          </p:cNvSpPr>
          <p:nvPr/>
        </p:nvSpPr>
        <p:spPr bwMode="auto">
          <a:xfrm>
            <a:off x="323850" y="1000125"/>
            <a:ext cx="8496300" cy="5643563"/>
          </a:xfrm>
          <a:prstGeom prst="rect">
            <a:avLst/>
          </a:prstGeom>
          <a:noFill/>
          <a:ln w="9525">
            <a:noFill/>
            <a:miter lim="800000"/>
            <a:headEnd/>
            <a:tailEnd/>
          </a:ln>
        </p:spPr>
        <p:txBody>
          <a:bodyPr/>
          <a:lstStyle/>
          <a:p>
            <a:pPr marL="533400" lvl="0" indent="-533400" algn="ctr">
              <a:spcBef>
                <a:spcPct val="20000"/>
              </a:spcBef>
              <a:spcAft>
                <a:spcPct val="20000"/>
              </a:spcAft>
              <a:buClr>
                <a:schemeClr val="bg1"/>
              </a:buClr>
            </a:pPr>
            <a:r>
              <a:rPr lang="en-GB" sz="2400" dirty="0" smtClean="0">
                <a:solidFill>
                  <a:srgbClr val="00FFFF"/>
                </a:solidFill>
                <a:latin typeface="Verdana" pitchFamily="34" charset="0"/>
                <a:ea typeface="Verdana" pitchFamily="34" charset="0"/>
                <a:cs typeface="Verdana" pitchFamily="34" charset="0"/>
              </a:rPr>
              <a:t>Efficient cardio functionality</a:t>
            </a:r>
          </a:p>
          <a:p>
            <a:pPr hangingPunct="0"/>
            <a:endParaRPr lang="en-US" sz="2400" b="0" dirty="0" smtClean="0">
              <a:solidFill>
                <a:schemeClr val="bg1"/>
              </a:solidFill>
              <a:latin typeface="Verdana" pitchFamily="34" charset="0"/>
              <a:ea typeface="Verdana" pitchFamily="34" charset="0"/>
              <a:cs typeface="Verdana" pitchFamily="34" charset="0"/>
            </a:endParaRPr>
          </a:p>
          <a:p>
            <a:pPr hangingPunct="0"/>
            <a:r>
              <a:rPr lang="en-US" sz="2000" b="0" dirty="0" smtClean="0">
                <a:solidFill>
                  <a:schemeClr val="bg1"/>
                </a:solidFill>
                <a:latin typeface="Verdana" pitchFamily="34" charset="0"/>
                <a:ea typeface="Verdana" pitchFamily="34" charset="0"/>
                <a:cs typeface="Verdana" pitchFamily="34" charset="0"/>
              </a:rPr>
              <a:t>For archery around 60 percent of the maximal frequency - Karvonen formula :	</a:t>
            </a:r>
            <a:r>
              <a:rPr lang="en-GB" sz="2000" b="0" i="1" dirty="0" smtClean="0">
                <a:solidFill>
                  <a:srgbClr val="FFFF00"/>
                </a:solidFill>
                <a:latin typeface="Verdana" pitchFamily="34" charset="0"/>
                <a:ea typeface="Verdana" pitchFamily="34" charset="0"/>
                <a:cs typeface="Verdana" pitchFamily="34" charset="0"/>
              </a:rPr>
              <a:t>Cardiac frequency (cf)</a:t>
            </a:r>
          </a:p>
          <a:p>
            <a:pPr hangingPunct="0"/>
            <a:endParaRPr lang="fr-CH" sz="2000" b="0" dirty="0" smtClean="0">
              <a:solidFill>
                <a:schemeClr val="bg1"/>
              </a:solidFill>
              <a:latin typeface="Verdana" pitchFamily="34" charset="0"/>
              <a:ea typeface="Verdana" pitchFamily="34" charset="0"/>
              <a:cs typeface="Verdana" pitchFamily="34" charset="0"/>
            </a:endParaRPr>
          </a:p>
          <a:p>
            <a:pPr algn="ctr" hangingPunct="0"/>
            <a:r>
              <a:rPr lang="en-US" sz="2000" dirty="0" smtClean="0">
                <a:solidFill>
                  <a:srgbClr val="FFFF00"/>
                </a:solidFill>
                <a:latin typeface="Verdana" pitchFamily="34" charset="0"/>
                <a:ea typeface="Verdana" pitchFamily="34" charset="0"/>
                <a:cs typeface="Verdana" pitchFamily="34" charset="0"/>
              </a:rPr>
              <a:t>(cfmax – cf at rest) x 0.6 (60% intensity)+ cf at rest</a:t>
            </a:r>
            <a:r>
              <a:rPr lang="fr-CH" sz="2000" dirty="0" smtClean="0">
                <a:solidFill>
                  <a:srgbClr val="FFFF00"/>
                </a:solidFill>
                <a:latin typeface="Verdana" pitchFamily="34" charset="0"/>
                <a:ea typeface="Verdana" pitchFamily="34" charset="0"/>
                <a:cs typeface="Verdana" pitchFamily="34" charset="0"/>
              </a:rPr>
              <a:t> </a:t>
            </a:r>
            <a:r>
              <a:rPr lang="it-IT" sz="2000" b="0" dirty="0" smtClean="0">
                <a:solidFill>
                  <a:schemeClr val="bg1"/>
                </a:solidFill>
                <a:latin typeface="Verdana" pitchFamily="34" charset="0"/>
                <a:ea typeface="Verdana" pitchFamily="34" charset="0"/>
                <a:cs typeface="Verdana" pitchFamily="34" charset="0"/>
              </a:rPr>
              <a:t> </a:t>
            </a:r>
            <a:endParaRPr lang="fr-CH" sz="2000" b="0" dirty="0" smtClean="0">
              <a:solidFill>
                <a:schemeClr val="bg1"/>
              </a:solidFill>
              <a:latin typeface="Verdana" pitchFamily="34" charset="0"/>
              <a:ea typeface="Verdana" pitchFamily="34" charset="0"/>
              <a:cs typeface="Verdana" pitchFamily="34" charset="0"/>
            </a:endParaRPr>
          </a:p>
          <a:p>
            <a:pPr hangingPunct="0"/>
            <a:endParaRPr lang="en-US" sz="2000" b="0" dirty="0" smtClean="0">
              <a:solidFill>
                <a:schemeClr val="bg1"/>
              </a:solidFill>
              <a:latin typeface="Verdana" pitchFamily="34" charset="0"/>
              <a:ea typeface="Verdana" pitchFamily="34" charset="0"/>
              <a:cs typeface="Verdana" pitchFamily="34" charset="0"/>
            </a:endParaRPr>
          </a:p>
          <a:p>
            <a:pPr hangingPunct="0"/>
            <a:r>
              <a:rPr lang="en-US" sz="2000" b="0" dirty="0" smtClean="0">
                <a:solidFill>
                  <a:schemeClr val="bg1"/>
                </a:solidFill>
                <a:latin typeface="Verdana" pitchFamily="34" charset="0"/>
                <a:ea typeface="Verdana" pitchFamily="34" charset="0"/>
                <a:cs typeface="Verdana" pitchFamily="34" charset="0"/>
              </a:rPr>
              <a:t>Objective = to maintain constant the cardio frequency at the preselected target.</a:t>
            </a:r>
            <a:endParaRPr lang="fr-CH" sz="2000" b="0" dirty="0" smtClean="0">
              <a:solidFill>
                <a:schemeClr val="bg1"/>
              </a:solidFill>
              <a:latin typeface="Verdana" pitchFamily="34" charset="0"/>
              <a:ea typeface="Verdana" pitchFamily="34" charset="0"/>
              <a:cs typeface="Verdana" pitchFamily="34" charset="0"/>
            </a:endParaRPr>
          </a:p>
          <a:p>
            <a:pPr hangingPunct="0"/>
            <a:r>
              <a:rPr lang="en-US" sz="2000" b="0" dirty="0" smtClean="0">
                <a:solidFill>
                  <a:schemeClr val="bg1"/>
                </a:solidFill>
                <a:latin typeface="Verdana" pitchFamily="34" charset="0"/>
                <a:ea typeface="Verdana" pitchFamily="34" charset="0"/>
                <a:cs typeface="Verdana" pitchFamily="34" charset="0"/>
              </a:rPr>
              <a:t>When improvements, increase from 60 to 65%, to reach a maximum of 80% of the maximal cardiac frequency.</a:t>
            </a:r>
          </a:p>
          <a:p>
            <a:pPr hangingPunct="0"/>
            <a:endParaRPr lang="en-US" sz="2000" b="0" dirty="0" smtClean="0">
              <a:solidFill>
                <a:schemeClr val="bg1"/>
              </a:solidFill>
              <a:latin typeface="Verdana" pitchFamily="34" charset="0"/>
              <a:ea typeface="Verdana" pitchFamily="34" charset="0"/>
              <a:cs typeface="Verdana" pitchFamily="34" charset="0"/>
            </a:endParaRPr>
          </a:p>
          <a:p>
            <a:pPr hangingPunct="0"/>
            <a:r>
              <a:rPr kumimoji="1" lang="en-US" sz="2000" b="0" dirty="0" smtClean="0">
                <a:solidFill>
                  <a:schemeClr val="bg1"/>
                </a:solidFill>
                <a:latin typeface="Verdana" pitchFamily="34" charset="0"/>
                <a:ea typeface="Verdana" pitchFamily="34" charset="0"/>
                <a:cs typeface="Verdana" pitchFamily="34" charset="0"/>
              </a:rPr>
              <a:t>Start with 10 min of running or fast walking session, then increase up to 30/40 min.</a:t>
            </a:r>
            <a:endParaRPr lang="en-GB" sz="2200" b="0" dirty="0" smtClean="0">
              <a:solidFill>
                <a:schemeClr val="bg1"/>
              </a:solidFill>
              <a:latin typeface="Verdana" pitchFamily="34" charset="0"/>
              <a:ea typeface="Verdana" pitchFamily="34" charset="0"/>
              <a:cs typeface="Verdana" pitchFamily="34" charset="0"/>
            </a:endParaRPr>
          </a:p>
        </p:txBody>
      </p:sp>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rPr>
              <a:t>Physical Developments</a:t>
            </a:r>
            <a:endParaRPr lang="en-GB" sz="2200" dirty="0">
              <a:solidFill>
                <a:srgbClr val="0168AC"/>
              </a:solidFill>
              <a:latin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a:off x="5500688" y="6643688"/>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rPr>
              <a:t>Pascal Colmaire – Development &amp; Education Director of WA</a:t>
            </a:r>
            <a:endParaRPr lang="en-GB" sz="800" dirty="0">
              <a:solidFill>
                <a:schemeClr val="bg1"/>
              </a:solidFill>
              <a:latin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US" dirty="0">
              <a:solidFill>
                <a:srgbClr val="FFFF00"/>
              </a:solidFill>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3" name="Rectangle 5"/>
          <p:cNvSpPr>
            <a:spLocks noChangeArrowheads="1"/>
          </p:cNvSpPr>
          <p:nvPr/>
        </p:nvSpPr>
        <p:spPr bwMode="auto">
          <a:xfrm>
            <a:off x="323850" y="1000125"/>
            <a:ext cx="8496300" cy="5643563"/>
          </a:xfrm>
          <a:prstGeom prst="rect">
            <a:avLst/>
          </a:prstGeom>
          <a:noFill/>
          <a:ln w="9525">
            <a:noFill/>
            <a:miter lim="800000"/>
            <a:headEnd/>
            <a:tailEnd/>
          </a:ln>
        </p:spPr>
        <p:txBody>
          <a:bodyPr/>
          <a:lstStyle/>
          <a:p>
            <a:pPr marL="533400" indent="-533400" algn="ctr">
              <a:spcBef>
                <a:spcPct val="20000"/>
              </a:spcBef>
              <a:spcAft>
                <a:spcPct val="20000"/>
              </a:spcAft>
              <a:buClr>
                <a:schemeClr val="bg1"/>
              </a:buClr>
            </a:pPr>
            <a:r>
              <a:rPr lang="en-GB" sz="2400" dirty="0" smtClean="0">
                <a:solidFill>
                  <a:srgbClr val="00FFFF"/>
                </a:solidFill>
                <a:latin typeface="Verdana" pitchFamily="34" charset="0"/>
              </a:rPr>
              <a:t>Content of the physical program</a:t>
            </a:r>
          </a:p>
          <a:p>
            <a:pPr marL="533400" indent="-533400">
              <a:spcBef>
                <a:spcPct val="20000"/>
              </a:spcBef>
              <a:spcAft>
                <a:spcPct val="20000"/>
              </a:spcAft>
              <a:buClr>
                <a:schemeClr val="bg1"/>
              </a:buClr>
              <a:buFont typeface="Wingdings" pitchFamily="2" charset="2"/>
              <a:buAutoNum type="arabicPeriod"/>
            </a:pPr>
            <a:endParaRPr lang="en-GB" sz="2200" dirty="0" smtClean="0">
              <a:solidFill>
                <a:srgbClr val="00FFFF"/>
              </a:solidFill>
              <a:latin typeface="Verdana" pitchFamily="34" charset="0"/>
            </a:endParaRPr>
          </a:p>
          <a:p>
            <a:pPr marL="533400" indent="-533400">
              <a:spcBef>
                <a:spcPct val="20000"/>
              </a:spcBef>
              <a:spcAft>
                <a:spcPct val="20000"/>
              </a:spcAft>
              <a:buClr>
                <a:schemeClr val="bg1"/>
              </a:buClr>
              <a:buFont typeface="Wingdings" pitchFamily="2" charset="2"/>
              <a:buChar char="§"/>
            </a:pPr>
            <a:r>
              <a:rPr lang="en-GB" sz="2200" dirty="0" smtClean="0">
                <a:solidFill>
                  <a:srgbClr val="FFFFFF"/>
                </a:solidFill>
                <a:latin typeface="Verdana" pitchFamily="34" charset="0"/>
              </a:rPr>
              <a:t>Cardiac frequency</a:t>
            </a:r>
          </a:p>
          <a:p>
            <a:pPr marL="533400" indent="-533400">
              <a:spcBef>
                <a:spcPct val="20000"/>
              </a:spcBef>
              <a:spcAft>
                <a:spcPct val="20000"/>
              </a:spcAft>
              <a:buClr>
                <a:schemeClr val="bg1"/>
              </a:buClr>
              <a:buFont typeface="Wingdings" pitchFamily="2" charset="2"/>
              <a:buChar char="§"/>
            </a:pPr>
            <a:r>
              <a:rPr lang="en-GB" sz="2200" dirty="0" smtClean="0">
                <a:solidFill>
                  <a:srgbClr val="FFFF00"/>
                </a:solidFill>
                <a:latin typeface="Verdana" pitchFamily="34" charset="0"/>
              </a:rPr>
              <a:t>Strength: firm trunk</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Yoga or equivalent</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Strength: Various types</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Strength: Specific</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Stretching</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Body Balance: General</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Body Balance: Specific</a:t>
            </a:r>
          </a:p>
          <a:p>
            <a:pPr marL="533400" indent="-533400">
              <a:spcBef>
                <a:spcPct val="20000"/>
              </a:spcBef>
              <a:spcAft>
                <a:spcPct val="20000"/>
              </a:spcAft>
              <a:buClr>
                <a:schemeClr val="bg1"/>
              </a:buClr>
              <a:buFont typeface="Wingdings" pitchFamily="2" charset="2"/>
              <a:buChar char="§"/>
            </a:pPr>
            <a:r>
              <a:rPr lang="en-GB" sz="2200" dirty="0" smtClean="0">
                <a:solidFill>
                  <a:schemeClr val="bg1"/>
                </a:solidFill>
                <a:latin typeface="Verdana" pitchFamily="34" charset="0"/>
              </a:rPr>
              <a:t>Cardio: various sources of energy</a:t>
            </a:r>
            <a:endParaRPr lang="en-GB" sz="2200" dirty="0">
              <a:solidFill>
                <a:schemeClr val="bg1"/>
              </a:solidFill>
              <a:latin typeface="Verdana" pitchFamily="34" charset="0"/>
            </a:endParaRPr>
          </a:p>
        </p:txBody>
      </p:sp>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rPr>
              <a:t>Physical Developments</a:t>
            </a:r>
            <a:endParaRPr lang="en-GB" sz="2200" dirty="0">
              <a:solidFill>
                <a:srgbClr val="0168AC"/>
              </a:solidFill>
              <a:latin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a:off x="5500688" y="6643688"/>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rPr>
              <a:t>Pascal Colmaire – Development &amp; Education Director of WA</a:t>
            </a:r>
            <a:endParaRPr lang="en-GB" sz="800" dirty="0">
              <a:solidFill>
                <a:schemeClr val="bg1"/>
              </a:solidFill>
              <a:latin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US" dirty="0">
              <a:solidFill>
                <a:srgbClr val="FFFF00"/>
              </a:solidFill>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6613">
                                            <p:txEl>
                                              <p:pRg st="2" end="2"/>
                                            </p:txEl>
                                          </p:spTgt>
                                        </p:tgtEl>
                                        <p:attrNameLst>
                                          <p:attrName>style.visibility</p:attrName>
                                        </p:attrNameLst>
                                      </p:cBhvr>
                                      <p:to>
                                        <p:strVal val="visible"/>
                                      </p:to>
                                    </p:set>
                                    <p:anim calcmode="lin" valueType="num">
                                      <p:cBhvr additive="base">
                                        <p:cTn id="7" dur="500" fill="hold"/>
                                        <p:tgtEl>
                                          <p:spTgt spid="19661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66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6613">
                                            <p:txEl>
                                              <p:pRg st="3" end="3"/>
                                            </p:txEl>
                                          </p:spTgt>
                                        </p:tgtEl>
                                        <p:attrNameLst>
                                          <p:attrName>style.visibility</p:attrName>
                                        </p:attrNameLst>
                                      </p:cBhvr>
                                      <p:to>
                                        <p:strVal val="visible"/>
                                      </p:to>
                                    </p:set>
                                    <p:anim calcmode="lin" valueType="num">
                                      <p:cBhvr additive="base">
                                        <p:cTn id="13" dur="500" fill="hold"/>
                                        <p:tgtEl>
                                          <p:spTgt spid="19661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66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6613">
                                            <p:txEl>
                                              <p:pRg st="4" end="4"/>
                                            </p:txEl>
                                          </p:spTgt>
                                        </p:tgtEl>
                                        <p:attrNameLst>
                                          <p:attrName>style.visibility</p:attrName>
                                        </p:attrNameLst>
                                      </p:cBhvr>
                                      <p:to>
                                        <p:strVal val="visible"/>
                                      </p:to>
                                    </p:set>
                                    <p:anim calcmode="lin" valueType="num">
                                      <p:cBhvr additive="base">
                                        <p:cTn id="19" dur="500" fill="hold"/>
                                        <p:tgtEl>
                                          <p:spTgt spid="19661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66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6613">
                                            <p:txEl>
                                              <p:pRg st="5" end="5"/>
                                            </p:txEl>
                                          </p:spTgt>
                                        </p:tgtEl>
                                        <p:attrNameLst>
                                          <p:attrName>style.visibility</p:attrName>
                                        </p:attrNameLst>
                                      </p:cBhvr>
                                      <p:to>
                                        <p:strVal val="visible"/>
                                      </p:to>
                                    </p:set>
                                    <p:anim calcmode="lin" valueType="num">
                                      <p:cBhvr additive="base">
                                        <p:cTn id="25" dur="500" fill="hold"/>
                                        <p:tgtEl>
                                          <p:spTgt spid="19661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661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6613">
                                            <p:txEl>
                                              <p:pRg st="6" end="6"/>
                                            </p:txEl>
                                          </p:spTgt>
                                        </p:tgtEl>
                                        <p:attrNameLst>
                                          <p:attrName>style.visibility</p:attrName>
                                        </p:attrNameLst>
                                      </p:cBhvr>
                                      <p:to>
                                        <p:strVal val="visible"/>
                                      </p:to>
                                    </p:set>
                                    <p:anim calcmode="lin" valueType="num">
                                      <p:cBhvr additive="base">
                                        <p:cTn id="31" dur="500" fill="hold"/>
                                        <p:tgtEl>
                                          <p:spTgt spid="19661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661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6613">
                                            <p:txEl>
                                              <p:pRg st="7" end="7"/>
                                            </p:txEl>
                                          </p:spTgt>
                                        </p:tgtEl>
                                        <p:attrNameLst>
                                          <p:attrName>style.visibility</p:attrName>
                                        </p:attrNameLst>
                                      </p:cBhvr>
                                      <p:to>
                                        <p:strVal val="visible"/>
                                      </p:to>
                                    </p:set>
                                    <p:anim calcmode="lin" valueType="num">
                                      <p:cBhvr additive="base">
                                        <p:cTn id="37" dur="500" fill="hold"/>
                                        <p:tgtEl>
                                          <p:spTgt spid="19661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661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96613">
                                            <p:txEl>
                                              <p:pRg st="8" end="8"/>
                                            </p:txEl>
                                          </p:spTgt>
                                        </p:tgtEl>
                                        <p:attrNameLst>
                                          <p:attrName>style.visibility</p:attrName>
                                        </p:attrNameLst>
                                      </p:cBhvr>
                                      <p:to>
                                        <p:strVal val="visible"/>
                                      </p:to>
                                    </p:set>
                                    <p:anim calcmode="lin" valueType="num">
                                      <p:cBhvr additive="base">
                                        <p:cTn id="43" dur="500" fill="hold"/>
                                        <p:tgtEl>
                                          <p:spTgt spid="19661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9661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96613">
                                            <p:txEl>
                                              <p:pRg st="9" end="9"/>
                                            </p:txEl>
                                          </p:spTgt>
                                        </p:tgtEl>
                                        <p:attrNameLst>
                                          <p:attrName>style.visibility</p:attrName>
                                        </p:attrNameLst>
                                      </p:cBhvr>
                                      <p:to>
                                        <p:strVal val="visible"/>
                                      </p:to>
                                    </p:set>
                                    <p:anim calcmode="lin" valueType="num">
                                      <p:cBhvr additive="base">
                                        <p:cTn id="49" dur="500" fill="hold"/>
                                        <p:tgtEl>
                                          <p:spTgt spid="19661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9661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96613">
                                            <p:txEl>
                                              <p:pRg st="10" end="10"/>
                                            </p:txEl>
                                          </p:spTgt>
                                        </p:tgtEl>
                                        <p:attrNameLst>
                                          <p:attrName>style.visibility</p:attrName>
                                        </p:attrNameLst>
                                      </p:cBhvr>
                                      <p:to>
                                        <p:strVal val="visible"/>
                                      </p:to>
                                    </p:set>
                                    <p:anim calcmode="lin" valueType="num">
                                      <p:cBhvr additive="base">
                                        <p:cTn id="55" dur="500" fill="hold"/>
                                        <p:tgtEl>
                                          <p:spTgt spid="19661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9661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3" name="Rectangle 5"/>
          <p:cNvSpPr>
            <a:spLocks noChangeArrowheads="1"/>
          </p:cNvSpPr>
          <p:nvPr/>
        </p:nvSpPr>
        <p:spPr bwMode="auto">
          <a:xfrm>
            <a:off x="323850" y="1000125"/>
            <a:ext cx="8496300" cy="5709433"/>
          </a:xfrm>
          <a:prstGeom prst="rect">
            <a:avLst/>
          </a:prstGeom>
          <a:noFill/>
          <a:ln w="9525">
            <a:noFill/>
            <a:miter lim="800000"/>
            <a:headEnd/>
            <a:tailEnd/>
          </a:ln>
        </p:spPr>
        <p:txBody>
          <a:bodyPr/>
          <a:lstStyle/>
          <a:p>
            <a:pPr marL="533400" indent="-533400">
              <a:spcBef>
                <a:spcPct val="20000"/>
              </a:spcBef>
              <a:spcAft>
                <a:spcPct val="20000"/>
              </a:spcAft>
              <a:buClr>
                <a:schemeClr val="bg1"/>
              </a:buClr>
            </a:pPr>
            <a:r>
              <a:rPr lang="en-US" sz="2400" dirty="0" smtClean="0">
                <a:solidFill>
                  <a:srgbClr val="00FFFF"/>
                </a:solidFill>
              </a:rPr>
              <a:t>The trunk muscular</a:t>
            </a:r>
            <a:r>
              <a:rPr lang="en-GB" sz="2400" dirty="0" smtClean="0">
                <a:solidFill>
                  <a:srgbClr val="00FFFF"/>
                </a:solidFill>
                <a:latin typeface="Verdana" pitchFamily="34" charset="0"/>
              </a:rPr>
              <a:t> </a:t>
            </a:r>
            <a:r>
              <a:rPr lang="en-US" sz="2000" dirty="0" smtClean="0">
                <a:solidFill>
                  <a:schemeClr val="bg1"/>
                </a:solidFill>
              </a:rPr>
              <a:t>For  stable and durable positions through:</a:t>
            </a:r>
          </a:p>
          <a:p>
            <a:pPr marL="533400" indent="-533400">
              <a:spcBef>
                <a:spcPct val="20000"/>
              </a:spcBef>
              <a:spcAft>
                <a:spcPct val="20000"/>
              </a:spcAft>
              <a:buClr>
                <a:schemeClr val="bg1"/>
              </a:buClr>
            </a:pPr>
            <a:endParaRPr lang="en-US" sz="2000" dirty="0" smtClean="0">
              <a:solidFill>
                <a:srgbClr val="FFFF00"/>
              </a:solidFill>
            </a:endParaRPr>
          </a:p>
          <a:p>
            <a:pPr marL="533400" indent="-533400">
              <a:spcBef>
                <a:spcPct val="20000"/>
              </a:spcBef>
              <a:spcAft>
                <a:spcPct val="20000"/>
              </a:spcAft>
              <a:buClr>
                <a:schemeClr val="bg1"/>
              </a:buClr>
            </a:pPr>
            <a:r>
              <a:rPr lang="en-US" sz="2000" dirty="0" smtClean="0">
                <a:solidFill>
                  <a:srgbClr val="FFFF00"/>
                </a:solidFill>
              </a:rPr>
              <a:t>STATIC POSTURES </a:t>
            </a:r>
          </a:p>
          <a:p>
            <a:pPr marL="533400" indent="-533400">
              <a:spcBef>
                <a:spcPct val="20000"/>
              </a:spcBef>
              <a:spcAft>
                <a:spcPct val="20000"/>
              </a:spcAft>
              <a:buClr>
                <a:schemeClr val="bg1"/>
              </a:buClr>
            </a:pPr>
            <a:endParaRPr lang="en-GB" sz="2000" dirty="0" smtClean="0">
              <a:solidFill>
                <a:schemeClr val="bg1"/>
              </a:solidFill>
              <a:latin typeface="Verdana" pitchFamily="34" charset="0"/>
            </a:endParaRPr>
          </a:p>
          <a:p>
            <a:pPr marL="533400" indent="-533400">
              <a:spcBef>
                <a:spcPct val="20000"/>
              </a:spcBef>
              <a:spcAft>
                <a:spcPct val="20000"/>
              </a:spcAft>
              <a:buClr>
                <a:schemeClr val="bg1"/>
              </a:buClr>
            </a:pPr>
            <a:r>
              <a:rPr lang="en-US" sz="2000" dirty="0" smtClean="0">
                <a:solidFill>
                  <a:srgbClr val="FFFF00"/>
                </a:solidFill>
              </a:rPr>
              <a:t>SEMI-STATIC POSTURES </a:t>
            </a:r>
          </a:p>
          <a:p>
            <a:pPr marL="533400" indent="-533400">
              <a:spcBef>
                <a:spcPct val="20000"/>
              </a:spcBef>
              <a:spcAft>
                <a:spcPct val="20000"/>
              </a:spcAft>
              <a:buClr>
                <a:schemeClr val="bg1"/>
              </a:buClr>
            </a:pPr>
            <a:endParaRPr lang="en-GB" sz="2000" dirty="0" smtClean="0">
              <a:solidFill>
                <a:schemeClr val="bg1"/>
              </a:solidFill>
              <a:latin typeface="Verdana" pitchFamily="34" charset="0"/>
            </a:endParaRPr>
          </a:p>
          <a:p>
            <a:pPr marL="533400" indent="-533400">
              <a:spcBef>
                <a:spcPct val="20000"/>
              </a:spcBef>
              <a:spcAft>
                <a:spcPct val="20000"/>
              </a:spcAft>
              <a:buClr>
                <a:schemeClr val="bg1"/>
              </a:buClr>
            </a:pPr>
            <a:r>
              <a:rPr lang="en-US" sz="2000" dirty="0" smtClean="0">
                <a:solidFill>
                  <a:srgbClr val="FFFF00"/>
                </a:solidFill>
              </a:rPr>
              <a:t>STATIC UNSTABLE POSTURES </a:t>
            </a:r>
          </a:p>
          <a:p>
            <a:pPr marL="533400" indent="-533400">
              <a:spcBef>
                <a:spcPct val="20000"/>
              </a:spcBef>
              <a:spcAft>
                <a:spcPct val="20000"/>
              </a:spcAft>
              <a:buClr>
                <a:schemeClr val="bg1"/>
              </a:buClr>
            </a:pPr>
            <a:endParaRPr lang="en-US" sz="2000" dirty="0" smtClean="0">
              <a:solidFill>
                <a:srgbClr val="FFFF00"/>
              </a:solidFill>
            </a:endParaRPr>
          </a:p>
          <a:p>
            <a:pPr marL="533400" indent="-533400">
              <a:spcBef>
                <a:spcPct val="20000"/>
              </a:spcBef>
              <a:spcAft>
                <a:spcPct val="20000"/>
              </a:spcAft>
              <a:buClr>
                <a:schemeClr val="bg1"/>
              </a:buClr>
            </a:pPr>
            <a:r>
              <a:rPr lang="en-US" sz="2000" dirty="0" smtClean="0">
                <a:solidFill>
                  <a:srgbClr val="FFFF00"/>
                </a:solidFill>
              </a:rPr>
              <a:t>WALKS WITH LOADING IN SUSPENSION</a:t>
            </a:r>
          </a:p>
          <a:p>
            <a:pPr>
              <a:spcBef>
                <a:spcPct val="20000"/>
              </a:spcBef>
              <a:spcAft>
                <a:spcPct val="20000"/>
              </a:spcAft>
              <a:buClr>
                <a:schemeClr val="bg1"/>
              </a:buClr>
            </a:pPr>
            <a:endParaRPr lang="en-US" sz="2000" dirty="0" smtClean="0">
              <a:solidFill>
                <a:schemeClr val="bg1"/>
              </a:solidFill>
              <a:latin typeface="Verdana" pitchFamily="34" charset="0"/>
            </a:endParaRPr>
          </a:p>
          <a:p>
            <a:pPr>
              <a:spcBef>
                <a:spcPct val="20000"/>
              </a:spcBef>
              <a:spcAft>
                <a:spcPct val="20000"/>
              </a:spcAft>
              <a:buClr>
                <a:schemeClr val="bg1"/>
              </a:buClr>
            </a:pPr>
            <a:r>
              <a:rPr lang="en-US" sz="2000" dirty="0" smtClean="0">
                <a:solidFill>
                  <a:srgbClr val="FFFF00"/>
                </a:solidFill>
              </a:rPr>
              <a:t>POSTURE CORRECTIONS AT MODIFIED EQUILIBRIUM</a:t>
            </a:r>
          </a:p>
          <a:p>
            <a:pPr>
              <a:spcBef>
                <a:spcPct val="20000"/>
              </a:spcBef>
              <a:spcAft>
                <a:spcPct val="20000"/>
              </a:spcAft>
              <a:buClr>
                <a:schemeClr val="bg1"/>
              </a:buClr>
            </a:pPr>
            <a:endParaRPr lang="en-US" sz="2000" dirty="0" smtClean="0">
              <a:solidFill>
                <a:srgbClr val="FFFF00"/>
              </a:solidFill>
            </a:endParaRPr>
          </a:p>
          <a:p>
            <a:pPr>
              <a:spcBef>
                <a:spcPct val="20000"/>
              </a:spcBef>
              <a:spcAft>
                <a:spcPct val="20000"/>
              </a:spcAft>
              <a:buClr>
                <a:schemeClr val="bg1"/>
              </a:buClr>
            </a:pPr>
            <a:r>
              <a:rPr lang="en-US" sz="2000" dirty="0" smtClean="0">
                <a:solidFill>
                  <a:srgbClr val="FFFF00"/>
                </a:solidFill>
              </a:rPr>
              <a:t>STRENGTHENING</a:t>
            </a:r>
          </a:p>
          <a:p>
            <a:pPr>
              <a:spcBef>
                <a:spcPct val="20000"/>
              </a:spcBef>
              <a:spcAft>
                <a:spcPct val="20000"/>
              </a:spcAft>
              <a:buClr>
                <a:schemeClr val="bg1"/>
              </a:buClr>
            </a:pPr>
            <a:endParaRPr lang="en-US" sz="2000" dirty="0" smtClean="0">
              <a:solidFill>
                <a:srgbClr val="FFFF00"/>
              </a:solidFill>
            </a:endParaRPr>
          </a:p>
          <a:p>
            <a:pPr>
              <a:spcBef>
                <a:spcPct val="20000"/>
              </a:spcBef>
              <a:spcAft>
                <a:spcPct val="20000"/>
              </a:spcAft>
              <a:buClr>
                <a:schemeClr val="bg1"/>
              </a:buClr>
            </a:pPr>
            <a:r>
              <a:rPr lang="en-US" sz="2000" dirty="0" smtClean="0">
                <a:solidFill>
                  <a:schemeClr val="bg1"/>
                </a:solidFill>
              </a:rPr>
              <a:t> </a:t>
            </a:r>
          </a:p>
        </p:txBody>
      </p:sp>
      <p:sp>
        <p:nvSpPr>
          <p:cNvPr id="4099" name="Rectangle 7"/>
          <p:cNvSpPr>
            <a:spLocks noChangeArrowheads="1"/>
          </p:cNvSpPr>
          <p:nvPr/>
        </p:nvSpPr>
        <p:spPr bwMode="auto">
          <a:xfrm>
            <a:off x="785813" y="246063"/>
            <a:ext cx="7786687" cy="404812"/>
          </a:xfrm>
          <a:prstGeom prst="rect">
            <a:avLst/>
          </a:prstGeom>
          <a:solidFill>
            <a:schemeClr val="bg1"/>
          </a:solidFill>
          <a:ln w="9525">
            <a:solidFill>
              <a:schemeClr val="tx1"/>
            </a:solidFill>
            <a:miter lim="800000"/>
            <a:headEnd/>
            <a:tailEnd/>
          </a:ln>
        </p:spPr>
        <p:txBody>
          <a:bodyPr wrap="none" anchor="ctr"/>
          <a:lstStyle/>
          <a:p>
            <a:pPr algn="ctr"/>
            <a:r>
              <a:rPr lang="en-GB" sz="2200" dirty="0" smtClean="0">
                <a:solidFill>
                  <a:srgbClr val="0168AC"/>
                </a:solidFill>
                <a:latin typeface="Verdana" pitchFamily="34" charset="0"/>
              </a:rPr>
              <a:t>Physical Developments</a:t>
            </a:r>
            <a:endParaRPr lang="en-GB" sz="2200" dirty="0">
              <a:solidFill>
                <a:srgbClr val="0168AC"/>
              </a:solidFill>
              <a:latin typeface="Verdana" pitchFamily="34" charset="0"/>
            </a:endParaRPr>
          </a:p>
        </p:txBody>
      </p:sp>
      <p:pic>
        <p:nvPicPr>
          <p:cNvPr id="4100" name="Picture 4" descr="Y:\06 Communication\Logo FITA\09 World Archery\00_WA1_RGB.jpg"/>
          <p:cNvPicPr>
            <a:picLocks noChangeAspect="1" noChangeArrowheads="1"/>
          </p:cNvPicPr>
          <p:nvPr/>
        </p:nvPicPr>
        <p:blipFill>
          <a:blip r:embed="rId3" cstate="print"/>
          <a:srcRect/>
          <a:stretch>
            <a:fillRect/>
          </a:stretch>
        </p:blipFill>
        <p:spPr bwMode="auto">
          <a:xfrm>
            <a:off x="0" y="0"/>
            <a:ext cx="803275" cy="833438"/>
          </a:xfrm>
          <a:prstGeom prst="rect">
            <a:avLst/>
          </a:prstGeom>
          <a:noFill/>
          <a:ln w="9525">
            <a:noFill/>
            <a:miter lim="800000"/>
            <a:headEnd/>
            <a:tailEnd/>
          </a:ln>
        </p:spPr>
      </p:pic>
      <p:pic>
        <p:nvPicPr>
          <p:cNvPr id="4101" name="Picture 16" descr="Solcol"/>
          <p:cNvPicPr>
            <a:picLocks noChangeAspect="1" noChangeArrowheads="1"/>
          </p:cNvPicPr>
          <p:nvPr/>
        </p:nvPicPr>
        <p:blipFill>
          <a:blip r:embed="rId4" cstate="print"/>
          <a:srcRect/>
          <a:stretch>
            <a:fillRect/>
          </a:stretch>
        </p:blipFill>
        <p:spPr bwMode="auto">
          <a:xfrm>
            <a:off x="8569325" y="0"/>
            <a:ext cx="574675" cy="1008063"/>
          </a:xfrm>
          <a:prstGeom prst="rect">
            <a:avLst/>
          </a:prstGeom>
          <a:noFill/>
          <a:ln w="9525">
            <a:noFill/>
            <a:miter lim="800000"/>
            <a:headEnd/>
            <a:tailEnd/>
          </a:ln>
        </p:spPr>
      </p:pic>
      <p:sp>
        <p:nvSpPr>
          <p:cNvPr id="4102" name="Text Box 20"/>
          <p:cNvSpPr txBox="1">
            <a:spLocks noChangeArrowheads="1"/>
          </p:cNvSpPr>
          <p:nvPr/>
        </p:nvSpPr>
        <p:spPr bwMode="auto">
          <a:xfrm>
            <a:off x="5500688" y="6643688"/>
            <a:ext cx="3708400" cy="215900"/>
          </a:xfrm>
          <a:prstGeom prst="rect">
            <a:avLst/>
          </a:prstGeom>
          <a:noFill/>
          <a:ln w="9525">
            <a:noFill/>
            <a:miter lim="800000"/>
            <a:headEnd/>
            <a:tailEnd/>
          </a:ln>
        </p:spPr>
        <p:txBody>
          <a:bodyPr wrap="none">
            <a:spAutoFit/>
          </a:bodyPr>
          <a:lstStyle/>
          <a:p>
            <a:pPr eaLnBrk="0" hangingPunct="0"/>
            <a:r>
              <a:rPr lang="en-GB" sz="800" dirty="0" smtClean="0">
                <a:solidFill>
                  <a:schemeClr val="bg1"/>
                </a:solidFill>
                <a:latin typeface="Verdana" pitchFamily="34" charset="0"/>
              </a:rPr>
              <a:t>Pascal Colmaire – Development &amp; Education Director of WA</a:t>
            </a:r>
            <a:endParaRPr lang="en-GB" sz="800" dirty="0">
              <a:solidFill>
                <a:schemeClr val="bg1"/>
              </a:solidFill>
              <a:latin typeface="Verdana" pitchFamily="34" charset="0"/>
            </a:endParaRPr>
          </a:p>
        </p:txBody>
      </p:sp>
      <p:sp>
        <p:nvSpPr>
          <p:cNvPr id="7" name="Rectangle 6"/>
          <p:cNvSpPr>
            <a:spLocks noChangeArrowheads="1"/>
          </p:cNvSpPr>
          <p:nvPr/>
        </p:nvSpPr>
        <p:spPr bwMode="auto">
          <a:xfrm>
            <a:off x="2555875" y="0"/>
            <a:ext cx="576263" cy="188913"/>
          </a:xfrm>
          <a:prstGeom prst="rect">
            <a:avLst/>
          </a:prstGeom>
          <a:solidFill>
            <a:srgbClr val="FFFF00"/>
          </a:solidFill>
          <a:ln w="9525" algn="ctr">
            <a:solidFill>
              <a:srgbClr val="FFFF00"/>
            </a:solidFill>
            <a:round/>
            <a:headEnd/>
            <a:tailEnd/>
          </a:ln>
        </p:spPr>
        <p:txBody>
          <a:bodyPr wrap="none"/>
          <a:lstStyle/>
          <a:p>
            <a:endParaRPr lang="en-US" dirty="0">
              <a:solidFill>
                <a:srgbClr val="FFFF00"/>
              </a:solidFill>
            </a:endParaRPr>
          </a:p>
        </p:txBody>
      </p:sp>
      <p:sp>
        <p:nvSpPr>
          <p:cNvPr id="8" name="Rectangle 7"/>
          <p:cNvSpPr>
            <a:spLocks noChangeArrowheads="1"/>
          </p:cNvSpPr>
          <p:nvPr/>
        </p:nvSpPr>
        <p:spPr bwMode="auto">
          <a:xfrm>
            <a:off x="1835150" y="0"/>
            <a:ext cx="576263" cy="188913"/>
          </a:xfrm>
          <a:prstGeom prst="rect">
            <a:avLst/>
          </a:prstGeom>
          <a:solidFill>
            <a:srgbClr val="FF0000"/>
          </a:solidFill>
          <a:ln w="9525" algn="ctr">
            <a:solidFill>
              <a:srgbClr val="FF0000"/>
            </a:solidFill>
            <a:round/>
            <a:headEnd/>
            <a:tailEnd/>
          </a:ln>
        </p:spPr>
        <p:txBody>
          <a:bodyPr wrap="none"/>
          <a:lstStyle/>
          <a:p>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8508</TotalTime>
  <Words>3106</Words>
  <Application>Microsoft Office PowerPoint</Application>
  <PresentationFormat>On-screen Show (4:3)</PresentationFormat>
  <Paragraphs>589</Paragraphs>
  <Slides>46</Slides>
  <Notes>46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ＭＳ Ｐゴシック</vt:lpstr>
      <vt:lpstr>Arial</vt:lpstr>
      <vt:lpstr>Times New Roman</vt:lpstr>
      <vt:lpstr>Verdana</vt:lpstr>
      <vt:lpstr>Wingdings</vt:lpstr>
      <vt:lpstr>Default Design</vt:lpstr>
      <vt:lpstr>Archer’s Physical Development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Ready to answer your questions!</vt:lpstr>
    </vt:vector>
  </TitlesOfParts>
  <Company>AF</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ARCHERY WORLD CUP</dc:title>
  <dc:creator>Juan Carlos HOLGADO</dc:creator>
  <cp:lastModifiedBy>Pascal Colmaire</cp:lastModifiedBy>
  <cp:revision>556</cp:revision>
  <cp:lastPrinted>1601-01-01T00:00:00Z</cp:lastPrinted>
  <dcterms:created xsi:type="dcterms:W3CDTF">2005-10-08T22:02:23Z</dcterms:created>
  <dcterms:modified xsi:type="dcterms:W3CDTF">2013-09-13T13:04:28Z</dcterms:modified>
</cp:coreProperties>
</file>