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316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28" r:id="rId15"/>
    <p:sldId id="329" r:id="rId16"/>
    <p:sldId id="330" r:id="rId17"/>
    <p:sldId id="331" r:id="rId18"/>
    <p:sldId id="332" r:id="rId19"/>
    <p:sldId id="308" r:id="rId20"/>
    <p:sldId id="309" r:id="rId21"/>
    <p:sldId id="322" r:id="rId22"/>
    <p:sldId id="323" r:id="rId23"/>
    <p:sldId id="325" r:id="rId24"/>
    <p:sldId id="324" r:id="rId25"/>
    <p:sldId id="310" r:id="rId26"/>
    <p:sldId id="311" r:id="rId27"/>
    <p:sldId id="312" r:id="rId28"/>
    <p:sldId id="326" r:id="rId29"/>
    <p:sldId id="313" r:id="rId30"/>
    <p:sldId id="314" r:id="rId31"/>
    <p:sldId id="315" r:id="rId32"/>
    <p:sldId id="319" r:id="rId33"/>
    <p:sldId id="345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FFFF"/>
    <a:srgbClr val="003399"/>
    <a:srgbClr val="0033CC"/>
    <a:srgbClr val="00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6610" autoAdjust="0"/>
  </p:normalViewPr>
  <p:slideViewPr>
    <p:cSldViewPr>
      <p:cViewPr varScale="1">
        <p:scale>
          <a:sx n="74" d="100"/>
          <a:sy n="74" d="100"/>
        </p:scale>
        <p:origin x="16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862C0DE-1059-4DFE-852D-54677B1C1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2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05BEDB9-2A0A-4366-A472-4AF9EB2F6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28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406BA-F495-4D2B-87D7-3369BE9B99D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Before teaching novices, the coach must know their shooting side</a:t>
            </a:r>
          </a:p>
        </p:txBody>
      </p:sp>
    </p:spTree>
    <p:extLst>
      <p:ext uri="{BB962C8B-B14F-4D97-AF65-F5344CB8AC3E}">
        <p14:creationId xmlns:p14="http://schemas.microsoft.com/office/powerpoint/2010/main" val="296214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ED53B-36A1-4FBE-BA2F-7D961C72308F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0393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E1523-5653-47BF-A71D-3D76F6441582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75385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46FF3-88FF-4C3E-AAC1-D1845DB74B25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9128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12E13-9450-461C-99D5-3EE850CED14E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Movable targets for easy &amp; fast change of shooting distance, also for the hidden target exercise</a:t>
            </a:r>
          </a:p>
          <a:p>
            <a:pPr eaLnBrk="1" hangingPunct="1"/>
            <a:r>
              <a:rPr lang="en-GB" noProof="0" dirty="0" smtClean="0"/>
              <a:t>Cut-out target</a:t>
            </a:r>
            <a:r>
              <a:rPr lang="en-GB" baseline="0" noProof="0" dirty="0" smtClean="0"/>
              <a:t> faces for integration of the aiming to the proper shooting execution – See the standard teaching process</a:t>
            </a:r>
          </a:p>
          <a:p>
            <a:pPr eaLnBrk="1" hangingPunct="1"/>
            <a:r>
              <a:rPr lang="en-GB" baseline="0" noProof="0" dirty="0" smtClean="0"/>
              <a:t>White or black board for obvious reason </a:t>
            </a:r>
            <a:endParaRPr lang="en-GB" noProof="0" dirty="0" smtClean="0"/>
          </a:p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81428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7EBB4-545B-4DF6-80B1-9074B9363E31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For</a:t>
            </a:r>
            <a:r>
              <a:rPr lang="en-GB" baseline="0" noProof="0" dirty="0" smtClean="0"/>
              <a:t> visual feedback: Mirrors and video units</a:t>
            </a:r>
          </a:p>
          <a:p>
            <a:pPr eaLnBrk="1" hangingPunct="1"/>
            <a:r>
              <a:rPr lang="en-GB" baseline="0" noProof="0" dirty="0" smtClean="0"/>
              <a:t>Mirrors can also be on movable stands 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840664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7EBB4-545B-4DF6-80B1-9074B9363E31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The Juggling balls must be soft</a:t>
            </a:r>
            <a:r>
              <a:rPr lang="en-GB" baseline="0" noProof="0" dirty="0" smtClean="0"/>
              <a:t> and filled with sand or seeds or fine gravels…</a:t>
            </a:r>
          </a:p>
          <a:p>
            <a:pPr eaLnBrk="1" hangingPunct="1"/>
            <a:r>
              <a:rPr lang="en-GB" baseline="0" noProof="0" dirty="0" smtClean="0"/>
              <a:t>Weight bands from several weights are required</a:t>
            </a:r>
          </a:p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40298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7EBB4-545B-4DF6-80B1-9074B9363E31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For suspending the bow in order to teach the</a:t>
            </a:r>
            <a:r>
              <a:rPr lang="en-GB" baseline="0" noProof="0" dirty="0" smtClean="0"/>
              <a:t> proper use of the bow sling / bow hand</a:t>
            </a:r>
          </a:p>
          <a:p>
            <a:pPr eaLnBrk="1" hangingPunct="1"/>
            <a:r>
              <a:rPr lang="en-GB" baseline="0" noProof="0" dirty="0" smtClean="0"/>
              <a:t>For various alignment checking's</a:t>
            </a:r>
          </a:p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7882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7EBB4-545B-4DF6-80B1-9074B9363E3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Regular and hypodermic tape</a:t>
            </a:r>
            <a:endParaRPr lang="en-GB" baseline="0" noProof="0" dirty="0" smtClean="0"/>
          </a:p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5113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7EBB4-545B-4DF6-80B1-9074B9363E31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Many unbalanced supports can</a:t>
            </a:r>
            <a:r>
              <a:rPr lang="en-GB" baseline="0" noProof="0" dirty="0" smtClean="0"/>
              <a:t> be used in order to improve the body balance: wobbling boards (in various directions), board lied on a inner tube (from various diameter), inflated cushions (with more or less air pressure)….</a:t>
            </a:r>
          </a:p>
          <a:p>
            <a:pPr eaLnBrk="1" hangingPunct="1"/>
            <a:r>
              <a:rPr lang="en-GB" baseline="0" noProof="0" dirty="0" err="1" smtClean="0"/>
              <a:t>Remloc</a:t>
            </a:r>
            <a:r>
              <a:rPr lang="en-GB" baseline="0" noProof="0" dirty="0" smtClean="0"/>
              <a:t> laser head to check the maintaining of the extension axis while getting the clicker. </a:t>
            </a:r>
          </a:p>
          <a:p>
            <a:pPr eaLnBrk="1" hangingPunct="1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7039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E25F-EEA6-402D-9A3F-1105D57C5CB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Ask the participants what they can observe from</a:t>
            </a:r>
            <a:r>
              <a:rPr lang="en-GB" baseline="0" noProof="0" dirty="0" smtClean="0"/>
              <a:t> the above observation spots. Complete their answers if necessary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1315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D94C8-74D2-414A-8817-69B3B2BBF4D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53231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B269-1878-435A-97EA-E2AAF57949CF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Ask the participants what they can observe from</a:t>
            </a:r>
            <a:r>
              <a:rPr lang="en-GB" baseline="0" noProof="0" dirty="0" smtClean="0"/>
              <a:t> the above observation spots. Complete their answers if necessary</a:t>
            </a:r>
            <a:endParaRPr lang="en-GB" noProof="0" dirty="0" smtClean="0"/>
          </a:p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15006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B334A-CF8F-4691-9B07-12812AD4FD62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Ask the participants what they can observe from</a:t>
            </a:r>
            <a:r>
              <a:rPr lang="en-GB" baseline="0" noProof="0" dirty="0" smtClean="0"/>
              <a:t> the above observation spots. Complete their answers if necessary</a:t>
            </a:r>
            <a:endParaRPr lang="en-GB" noProof="0" dirty="0" smtClean="0"/>
          </a:p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4342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B334A-CF8F-4691-9B07-12812AD4FD62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Ask the participants what they can observe from</a:t>
            </a:r>
            <a:r>
              <a:rPr lang="en-GB" baseline="0" noProof="0" dirty="0" smtClean="0"/>
              <a:t> the above observation spots. Complete their answers if necessary</a:t>
            </a:r>
            <a:endParaRPr lang="en-GB" noProof="0" dirty="0" smtClean="0"/>
          </a:p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104559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ED53B-36A1-4FBE-BA2F-7D961C72308F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Always give the instruction just</a:t>
            </a:r>
            <a:r>
              <a:rPr lang="en-GB" baseline="0" noProof="0" dirty="0" smtClean="0"/>
              <a:t> before shooting, for instance when archers are on the shooting line</a:t>
            </a:r>
          </a:p>
          <a:p>
            <a:pPr eaLnBrk="1" hangingPunct="1"/>
            <a:r>
              <a:rPr lang="en-GB" baseline="0" noProof="0" dirty="0" smtClean="0"/>
              <a:t>Pictures top right &amp; bottom right must be changed, because the coach should face the students 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03165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E1523-5653-47BF-A71D-3D76F6441582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96301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46FF3-88FF-4C3E-AAC1-D1845DB74B25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Self explanatory</a:t>
            </a:r>
          </a:p>
        </p:txBody>
      </p:sp>
    </p:spTree>
    <p:extLst>
      <p:ext uri="{BB962C8B-B14F-4D97-AF65-F5344CB8AC3E}">
        <p14:creationId xmlns:p14="http://schemas.microsoft.com/office/powerpoint/2010/main" val="3570277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557AF-1AA0-43B1-9848-B1B5B93D3A2A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23070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406BA-F495-4D2B-87D7-3369BE9B99D2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noProof="0" dirty="0" smtClean="0"/>
              <a:t>Before teaching novices, the coach must know their shooting side</a:t>
            </a:r>
          </a:p>
        </p:txBody>
      </p:sp>
    </p:spTree>
    <p:extLst>
      <p:ext uri="{BB962C8B-B14F-4D97-AF65-F5344CB8AC3E}">
        <p14:creationId xmlns:p14="http://schemas.microsoft.com/office/powerpoint/2010/main" val="271873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75DCE-B530-42D3-8448-1E450B295C6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8971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C7F74-7083-49A1-8CC7-DAA6F6DAFD8F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Mathematical straight line. Line through two moving points. </a:t>
            </a:r>
          </a:p>
        </p:txBody>
      </p:sp>
    </p:spTree>
    <p:extLst>
      <p:ext uri="{BB962C8B-B14F-4D97-AF65-F5344CB8AC3E}">
        <p14:creationId xmlns:p14="http://schemas.microsoft.com/office/powerpoint/2010/main" val="65332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12E13-9450-461C-99D5-3EE850CED14E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4003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7EBB4-545B-4DF6-80B1-9074B9363E3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4835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E25F-EEA6-402D-9A3F-1105D57C5CB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205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8B269-1878-435A-97EA-E2AAF57949CF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9374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B334A-CF8F-4691-9B07-12812AD4FD62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5017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23EAE-DF9C-4FF6-97E6-4A1CA905EF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A071-280A-4C8A-A4C0-8109F5A6E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E420B-859B-4CCF-8AE4-D32567B1D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D4BC-23B5-4D51-98F9-70527F2B4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AB58-9DC0-487D-8B5C-FA7573369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D047-5638-4BE7-B1EF-335D918A7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1C6B-BC88-44CB-BD6D-8E7F66824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91D6-63EC-427E-B911-4D35CD8088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90A8-D1F8-41D3-A37D-C8DC5888E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81E4-0936-4C17-9D05-682898599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BCAB-7C9C-42E9-A3F5-A6CCD7259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3846AC54-5F0C-4044-9ECF-FEA7C875F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 – Shooting side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2051" name="Picture 4" descr="Eye selection - Gap in hands"/>
          <p:cNvPicPr>
            <a:picLocks noChangeAspect="1" noChangeArrowheads="1"/>
          </p:cNvPicPr>
          <p:nvPr/>
        </p:nvPicPr>
        <p:blipFill>
          <a:blip r:embed="rId3" cstate="print"/>
          <a:srcRect b="3380"/>
          <a:stretch>
            <a:fillRect/>
          </a:stretch>
        </p:blipFill>
        <p:spPr bwMode="auto">
          <a:xfrm>
            <a:off x="6300788" y="981075"/>
            <a:ext cx="22161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Eye selection - Hollowed 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052513"/>
            <a:ext cx="2921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2" name="Picture 6" descr="Eye selection - Pointed thu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4292600"/>
            <a:ext cx="45005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572000" y="2708275"/>
            <a:ext cx="13684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Eye?</a:t>
            </a:r>
          </a:p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FF00"/>
                </a:solidFill>
              </a:rPr>
              <a:t>Or …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6011863" y="4508500"/>
            <a:ext cx="1443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Hand?</a:t>
            </a: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49867" name="Picture 11" descr="62-Detailed string exit"/>
          <p:cNvPicPr>
            <a:picLocks noChangeAspect="1" noChangeArrowheads="1"/>
          </p:cNvPicPr>
          <p:nvPr/>
        </p:nvPicPr>
        <p:blipFill>
          <a:blip r:embed="rId6" cstate="print"/>
          <a:srcRect b="65096"/>
          <a:stretch>
            <a:fillRect/>
          </a:stretch>
        </p:blipFill>
        <p:spPr bwMode="auto">
          <a:xfrm>
            <a:off x="4716463" y="5083175"/>
            <a:ext cx="43195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 smtClean="0">
                <a:solidFill>
                  <a:schemeClr val="bg1"/>
                </a:solidFill>
              </a:rPr>
              <a:t>Pascal Colmaire – Training and Development Coaching Director of 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2058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239621" name="Picture 5" descr="88-Observing from beside ar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916113"/>
            <a:ext cx="2620963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2" name="Picture 6" descr="89-Observing from be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1917700"/>
            <a:ext cx="2620962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87-Observing from archer's 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16113"/>
            <a:ext cx="25733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276600" y="1125538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600" dirty="0">
                <a:solidFill>
                  <a:srgbClr val="FFFF00"/>
                </a:solidFill>
              </a:rPr>
              <a:t>Observe</a:t>
            </a:r>
          </a:p>
        </p:txBody>
      </p:sp>
      <p:sp>
        <p:nvSpPr>
          <p:cNvPr id="11271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FITA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1272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Solc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2291" name="Picture 5" descr="83-Giving instru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0" name="Picture 6" descr="76-Demonstration on bow 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41894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1" name="Picture 7" descr="75-Demonstration on string hand &amp; 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148138"/>
            <a:ext cx="454818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2" name="Picture 8" descr="78-demonstration on align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095750"/>
            <a:ext cx="35290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755650" y="3357563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FFFF00"/>
                </a:solidFill>
              </a:rPr>
              <a:t>Instruction</a:t>
            </a:r>
            <a:r>
              <a:rPr lang="es-AR" sz="3600" dirty="0">
                <a:solidFill>
                  <a:srgbClr val="FFFF00"/>
                </a:solidFill>
              </a:rPr>
              <a:t> and </a:t>
            </a:r>
            <a:r>
              <a:rPr lang="en-GB" sz="3600" dirty="0" smtClean="0">
                <a:solidFill>
                  <a:srgbClr val="FFFF00"/>
                </a:solidFill>
              </a:rPr>
              <a:t>explanation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FITA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2297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1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3315" name="Picture 5" descr="77-Demonstration on bow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18" y="1089025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8" name="Picture 6" descr="74-Demonstration on bow shou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89025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-108520" y="4544814"/>
            <a:ext cx="2797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FFFF00"/>
                </a:solidFill>
              </a:rPr>
              <a:t>Where to stand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6213648" y="4437112"/>
            <a:ext cx="275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FFFF00"/>
                </a:solidFill>
              </a:rPr>
              <a:t>Make</a:t>
            </a:r>
          </a:p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FFFF00"/>
                </a:solidFill>
              </a:rPr>
              <a:t>observing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>
                <a:solidFill>
                  <a:schemeClr val="bg1"/>
                </a:solidFill>
              </a:rPr>
              <a:t>Pascal Colmaire – Training and Development Coaching Director of FITA</a:t>
            </a:r>
          </a:p>
        </p:txBody>
      </p:sp>
      <p:pic>
        <p:nvPicPr>
          <p:cNvPr id="13321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07904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and</a:t>
            </a:r>
            <a:endParaRPr lang="en-GB" dirty="0"/>
          </a:p>
        </p:txBody>
      </p:sp>
      <p:pic>
        <p:nvPicPr>
          <p:cNvPr id="243719" name="Picture 7" descr="73-Most popular demonstration set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5059" y="3933825"/>
            <a:ext cx="34131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323850" y="1558057"/>
            <a:ext cx="85693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1 coach for </a:t>
            </a: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6 to 12 </a:t>
            </a:r>
            <a:r>
              <a:rPr lang="en-GB" sz="2000" b="0" dirty="0" smtClean="0">
                <a:solidFill>
                  <a:srgbClr val="00FFFF"/>
                </a:solidFill>
                <a:latin typeface="Verdana" pitchFamily="34" charset="0"/>
              </a:rPr>
              <a:t>beginners</a:t>
            </a:r>
            <a:endParaRPr lang="en-GB" sz="2000" b="0" dirty="0">
              <a:solidFill>
                <a:srgbClr val="FFFF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The sections in a </a:t>
            </a: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typical session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in Archery are: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Preparation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Welcome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Warming Up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Review 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of the previous session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Teaching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of an ability. 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chemeClr val="bg1"/>
                </a:solidFill>
                <a:latin typeface="Verdana" pitchFamily="34" charset="0"/>
              </a:rPr>
              <a:t>Introduction: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b="0" i="1" dirty="0">
                <a:solidFill>
                  <a:srgbClr val="FFFF00"/>
                </a:solidFill>
                <a:latin typeface="Verdana" pitchFamily="34" charset="0"/>
              </a:rPr>
              <a:t>Demonstration and simulation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.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chemeClr val="bg1"/>
                </a:solidFill>
                <a:latin typeface="Verdana" pitchFamily="34" charset="0"/>
              </a:rPr>
              <a:t>Assimilation</a:t>
            </a:r>
            <a:r>
              <a:rPr lang="en-GB" sz="2000" b="0" dirty="0">
                <a:solidFill>
                  <a:srgbClr val="66FF33"/>
                </a:solidFill>
                <a:latin typeface="Verdana" pitchFamily="34" charset="0"/>
              </a:rPr>
              <a:t> 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of the ability by the increment of the difficulties: </a:t>
            </a:r>
            <a:r>
              <a:rPr lang="en-GB" sz="2000" b="0" i="1" dirty="0" smtClean="0">
                <a:solidFill>
                  <a:srgbClr val="FFFF00"/>
                </a:solidFill>
                <a:latin typeface="Verdana" pitchFamily="34" charset="0"/>
              </a:rPr>
              <a:t>Auto-observation</a:t>
            </a:r>
            <a:r>
              <a:rPr lang="en-GB" sz="2000" b="0" i="1" dirty="0">
                <a:solidFill>
                  <a:srgbClr val="FFFF00"/>
                </a:solidFill>
                <a:latin typeface="Verdana" pitchFamily="34" charset="0"/>
              </a:rPr>
              <a:t>, sensation of discovery, shooting without a target, shooting at empty targets.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Evaluation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of resistance (of ability):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	</a:t>
            </a:r>
            <a:r>
              <a:rPr lang="en-GB" sz="2000" b="0" i="1" dirty="0">
                <a:solidFill>
                  <a:srgbClr val="FFFF00"/>
                </a:solidFill>
                <a:latin typeface="Verdana" pitchFamily="34" charset="0"/>
              </a:rPr>
              <a:t>Shooting with a target, a duel, counting points or a game.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Return to </a:t>
            </a:r>
            <a:r>
              <a:rPr lang="en-GB" sz="2000" b="0" dirty="0" smtClean="0">
                <a:solidFill>
                  <a:srgbClr val="FFFF00"/>
                </a:solidFill>
                <a:latin typeface="Verdana" pitchFamily="34" charset="0"/>
              </a:rPr>
              <a:t>more 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"regular" and </a:t>
            </a:r>
            <a:r>
              <a:rPr lang="en-GB" sz="2000" b="0" dirty="0" smtClean="0">
                <a:solidFill>
                  <a:srgbClr val="00FFFF"/>
                </a:solidFill>
                <a:latin typeface="Verdana" pitchFamily="34" charset="0"/>
              </a:rPr>
              <a:t>controlled shots</a:t>
            </a:r>
            <a:r>
              <a:rPr lang="en-GB" sz="2000" b="0" dirty="0" smtClean="0">
                <a:solidFill>
                  <a:srgbClr val="FFFF00"/>
                </a:solidFill>
                <a:latin typeface="Verdana" pitchFamily="34" charset="0"/>
              </a:rPr>
              <a:t>;</a:t>
            </a:r>
            <a:endParaRPr lang="en-GB" sz="2000" b="0" dirty="0">
              <a:solidFill>
                <a:srgbClr val="FFFF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Evaluation of the session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b="0" dirty="0" smtClean="0">
                <a:solidFill>
                  <a:srgbClr val="FFFF00"/>
                </a:solidFill>
                <a:latin typeface="Verdana" pitchFamily="34" charset="0"/>
              </a:rPr>
              <a:t>– equipment storage.</a:t>
            </a:r>
            <a:endParaRPr lang="en-GB" sz="2000" b="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340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>
                <a:solidFill>
                  <a:schemeClr val="bg1"/>
                </a:solidFill>
              </a:rPr>
              <a:t>Pascal Colmaire – Training and Development Coaching Director of FITA</a:t>
            </a:r>
          </a:p>
        </p:txBody>
      </p:sp>
      <p:pic>
        <p:nvPicPr>
          <p:cNvPr id="14341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68538" y="764505"/>
            <a:ext cx="4968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 algn="ctr">
              <a:lnSpc>
                <a:spcPct val="80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srgbClr val="00FFFF"/>
                </a:solidFill>
              </a:rPr>
              <a:t>Plan of a Class</a:t>
            </a:r>
            <a:endParaRPr lang="en-US" sz="1400" u="sng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62066"/>
            <a:ext cx="3803915" cy="2852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848270" cy="2886202"/>
          </a:xfrm>
          <a:prstGeom prst="rect">
            <a:avLst/>
          </a:prstGeom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Mimics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 smtClean="0">
                <a:solidFill>
                  <a:schemeClr val="bg1"/>
                </a:solidFill>
              </a:rPr>
              <a:t>Pascal Colmaire – Training and Development Coaching Director of 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29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Assisted Mimics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 smtClean="0">
                <a:solidFill>
                  <a:schemeClr val="bg1"/>
                </a:solidFill>
              </a:rPr>
              <a:t>Pascal Colmaire – Training and Development Coaching Director of 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1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Simulations with elastic resistance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 smtClean="0">
                <a:solidFill>
                  <a:schemeClr val="bg1"/>
                </a:solidFill>
              </a:rPr>
              <a:t>Pascal Colmaire – Training and Development Coaching Director of 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32856"/>
            <a:ext cx="3685571" cy="244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52531"/>
            <a:ext cx="3630558" cy="24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 Simulations with elastic resistance on a bow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 smtClean="0">
                <a:solidFill>
                  <a:schemeClr val="bg1"/>
                </a:solidFill>
              </a:rPr>
              <a:t>Pascal Colmaire – Training and Development Coaching Director of 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lastic st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33004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8184" y="24928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Arrow to be removed from the picture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492896"/>
            <a:ext cx="199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Device allowing dry fire</a:t>
            </a: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Self observed simulations / elastic on bow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 smtClean="0">
                <a:solidFill>
                  <a:schemeClr val="bg1"/>
                </a:solidFill>
              </a:rPr>
              <a:t>Pascal Colmaire – Training and Development Coaching Director of 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9709" y="296733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Arrow to be removed from the picture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21" y="2492896"/>
            <a:ext cx="1997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Elastic string on the bow allowing dry fire</a:t>
            </a:r>
            <a:endParaRPr lang="fr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3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 – Teaching items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en-GB" sz="800" dirty="0" smtClean="0">
                <a:solidFill>
                  <a:schemeClr val="bg1"/>
                </a:solidFill>
              </a:rPr>
              <a:t>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151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Y:\04 Development\2012 DTAC\AAF Coaching Seminar\Pictures\CIMG0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3362"/>
            <a:ext cx="3096344" cy="2322258"/>
          </a:xfrm>
          <a:prstGeom prst="rect">
            <a:avLst/>
          </a:prstGeom>
          <a:noFill/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347864" y="4653136"/>
            <a:ext cx="458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Board</a:t>
            </a:r>
          </a:p>
        </p:txBody>
      </p:sp>
      <p:pic>
        <p:nvPicPr>
          <p:cNvPr id="17" name="Picture 6" descr="Cut out faces for Indo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4076" y="1628800"/>
            <a:ext cx="457041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83568" y="692696"/>
            <a:ext cx="2628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Movable targets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20072" y="1052736"/>
            <a:ext cx="2628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Cut-out faces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3075" name="Picture 5" descr="String side - Bow 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88" y="1089025"/>
            <a:ext cx="7129462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2555875" y="3644900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0" dirty="0">
                <a:solidFill>
                  <a:srgbClr val="00FFFF"/>
                </a:solidFill>
                <a:latin typeface="Verdana" pitchFamily="34" charset="0"/>
              </a:rPr>
              <a:t>String </a:t>
            </a: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Side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5867400" y="4292600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2000" b="0" dirty="0">
                <a:solidFill>
                  <a:srgbClr val="FFFF00"/>
                </a:solidFill>
                <a:latin typeface="Verdana" pitchFamily="34" charset="0"/>
              </a:rPr>
              <a:t>Bow 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Side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84213" y="1700213"/>
            <a:ext cx="4587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TERMINO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L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O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G</a:t>
            </a:r>
          </a:p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FITA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080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/>
      <p:bldP spid="1966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 – Teaching items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123728" y="836712"/>
            <a:ext cx="507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 smtClean="0">
                <a:solidFill>
                  <a:srgbClr val="FFFF00"/>
                </a:solidFill>
              </a:rPr>
              <a:t>Visual feedback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199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2050" name="Picture 59" descr="Self observation in a mirr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3312368" cy="439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Y:\09 Technical\TRAINING\Observation\DCFC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5922" y="1996784"/>
            <a:ext cx="5077973" cy="380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 – Teaching items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1115616" y="1628800"/>
            <a:ext cx="2267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Juggling balls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199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4098" name="Picture 2" descr="Y:\09 Technical\TECHNICAL\Shooting Form\Draw &amp; Hands synchro\Pictures\Juggling ball on head &amp; Shoulde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276872"/>
            <a:ext cx="4002021" cy="3001516"/>
          </a:xfrm>
          <a:prstGeom prst="rect">
            <a:avLst/>
          </a:prstGeom>
          <a:noFill/>
        </p:spPr>
      </p:pic>
      <p:pic>
        <p:nvPicPr>
          <p:cNvPr id="4099" name="Picture 17" descr="Y:\09 Technical\Clinics\For_Organisators\Weight B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276872"/>
            <a:ext cx="40379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08104" y="1700808"/>
            <a:ext cx="2267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Weight bands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 – Teaching items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096344" y="807095"/>
            <a:ext cx="2555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Strings - Ropes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199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5122" name="Picture 2" descr="Y:\09 Technical\TECHNICAL\Shooting Form\Hands &amp; Release\Bow Hand\Bow Hand Pictures\Suspended bow\DSC_0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3168352" cy="4769717"/>
          </a:xfrm>
          <a:prstGeom prst="rect">
            <a:avLst/>
          </a:prstGeom>
          <a:noFill/>
        </p:spPr>
      </p:pic>
      <p:pic>
        <p:nvPicPr>
          <p:cNvPr id="5123" name="Picture 2" descr="Forces alignement - String che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40768"/>
            <a:ext cx="3467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4048" y="48691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Add horizontal line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 – Teaching items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275856" y="764704"/>
            <a:ext cx="2267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Tapes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199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7171" name="Picture 3" descr="Y:\09 Technical\TECHNICAL\Shooting Form\String clearence\Pictures\Armguard clearence tes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204864"/>
            <a:ext cx="3312368" cy="3312368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016" y="1916832"/>
            <a:ext cx="2699792" cy="406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Y:\09 Technical\TECHNICAL\Shooting Form\Facial Marks &amp; Alignment\Pictures\8 - String along the ta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142973"/>
            <a:ext cx="2520280" cy="337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 – Teaching items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827584" y="764704"/>
            <a:ext cx="22677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Unbalanced 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supports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199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88632" y="764704"/>
            <a:ext cx="2267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Laser Head</a:t>
            </a:r>
          </a:p>
          <a:p>
            <a:pPr algn="ctr">
              <a:spcBef>
                <a:spcPts val="0"/>
              </a:spcBef>
            </a:pPr>
            <a:r>
              <a:rPr lang="en-GB" sz="800" dirty="0" err="1" smtClean="0">
                <a:solidFill>
                  <a:srgbClr val="FFFF00"/>
                </a:solidFill>
              </a:rPr>
              <a:t>Remloc</a:t>
            </a:r>
            <a:endParaRPr lang="en-GB" sz="800" dirty="0">
              <a:solidFill>
                <a:srgbClr val="FFFF00"/>
              </a:solidFill>
            </a:endParaRPr>
          </a:p>
        </p:txBody>
      </p:sp>
      <p:pic>
        <p:nvPicPr>
          <p:cNvPr id="6146" name="Picture 78" descr="Wobbling boar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628800"/>
            <a:ext cx="3840017" cy="50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Y:\09 Technical\TECHNICAL\Shooting Form\Main Action\Combined\Pictures\DSC_1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628800"/>
            <a:ext cx="3240360" cy="4878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235525" name="Picture 5" descr="86-Observing from behind in 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357438"/>
            <a:ext cx="489108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85-Observing face to face"/>
          <p:cNvPicPr>
            <a:picLocks noChangeAspect="1" noChangeArrowheads="1"/>
          </p:cNvPicPr>
          <p:nvPr/>
        </p:nvPicPr>
        <p:blipFill>
          <a:blip r:embed="rId4" cstate="print"/>
          <a:srcRect b="29572"/>
          <a:stretch>
            <a:fillRect/>
          </a:stretch>
        </p:blipFill>
        <p:spPr bwMode="auto">
          <a:xfrm>
            <a:off x="249238" y="2143125"/>
            <a:ext cx="326072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4283968" y="1268760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600" dirty="0">
                <a:solidFill>
                  <a:srgbClr val="FFFF00"/>
                </a:solidFill>
              </a:rPr>
              <a:t>Observe</a:t>
            </a:r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922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0243" name="Picture 5" descr="90-Observing from beside the bow"/>
          <p:cNvPicPr>
            <a:picLocks noChangeAspect="1" noChangeArrowheads="1"/>
          </p:cNvPicPr>
          <p:nvPr/>
        </p:nvPicPr>
        <p:blipFill>
          <a:blip r:embed="rId3" cstate="print"/>
          <a:srcRect b="28812"/>
          <a:stretch>
            <a:fillRect/>
          </a:stretch>
        </p:blipFill>
        <p:spPr bwMode="auto">
          <a:xfrm>
            <a:off x="366713" y="1844675"/>
            <a:ext cx="3522662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4" name="Picture 6" descr="Simulation with elastic to assist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73238"/>
            <a:ext cx="4049712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3048000" y="1143000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600" dirty="0">
                <a:solidFill>
                  <a:srgbClr val="FFFF00"/>
                </a:solidFill>
              </a:rPr>
              <a:t>Observe</a:t>
            </a:r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47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239621" name="Picture 5" descr="88-Observing from beside ar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916113"/>
            <a:ext cx="2620963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2" name="Picture 6" descr="89-Observing from be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5088" y="1917700"/>
            <a:ext cx="2620962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87-Observing from archer's b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916113"/>
            <a:ext cx="25733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276600" y="1125538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600" dirty="0">
                <a:solidFill>
                  <a:srgbClr val="FFFF00"/>
                </a:solidFill>
              </a:rPr>
              <a:t>Observe</a:t>
            </a:r>
          </a:p>
        </p:txBody>
      </p:sp>
      <p:sp>
        <p:nvSpPr>
          <p:cNvPr id="11271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1272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Solco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3276600" y="1125538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600" dirty="0">
                <a:solidFill>
                  <a:srgbClr val="FFFF00"/>
                </a:solidFill>
              </a:rPr>
              <a:t>Observe</a:t>
            </a:r>
          </a:p>
        </p:txBody>
      </p:sp>
      <p:sp>
        <p:nvSpPr>
          <p:cNvPr id="11271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1272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pic>
        <p:nvPicPr>
          <p:cNvPr id="8194" name="Picture 2" descr="DCFC01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16832"/>
            <a:ext cx="300791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Y:\09 Technical\TRAINING\Observation\Observations\Torque checked by assist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060848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Instructions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2291" name="Picture 5" descr="83-Giving instru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0" name="Picture 6" descr="76-Demonstration on bow a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41894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1" name="Picture 7" descr="75-Demonstration on string hand &amp; fa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4148138"/>
            <a:ext cx="4548188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72" name="Picture 8" descr="78-demonstration on align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095750"/>
            <a:ext cx="35290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755650" y="3357563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>
                <a:solidFill>
                  <a:srgbClr val="FFFF00"/>
                </a:solidFill>
              </a:rPr>
              <a:t>Instruction</a:t>
            </a:r>
            <a:r>
              <a:rPr lang="es-AR" sz="3600" dirty="0">
                <a:solidFill>
                  <a:srgbClr val="FFFF00"/>
                </a:solidFill>
              </a:rPr>
              <a:t> and </a:t>
            </a:r>
            <a:r>
              <a:rPr lang="en-GB" sz="3600" dirty="0" smtClean="0">
                <a:solidFill>
                  <a:srgbClr val="FFFF00"/>
                </a:solidFill>
              </a:rPr>
              <a:t>explanation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fr-CH" sz="800" dirty="0" smtClean="0">
                <a:solidFill>
                  <a:schemeClr val="bg1"/>
                </a:solidFill>
              </a:rPr>
              <a:t>WA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2297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6" descr="Solc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8994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To be changed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To be changed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4099" name="Picture 5" descr="3 reference pl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36638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</a:t>
            </a:r>
            <a:r>
              <a:rPr lang="en-GB" sz="800" dirty="0">
                <a:solidFill>
                  <a:schemeClr val="bg1"/>
                </a:solidFill>
              </a:rPr>
              <a:t>Development</a:t>
            </a:r>
            <a:r>
              <a:rPr lang="fr-CH" sz="800" dirty="0">
                <a:solidFill>
                  <a:schemeClr val="bg1"/>
                </a:solidFill>
              </a:rPr>
              <a:t> Coaching Director of FITA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4102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7544" y="1700213"/>
            <a:ext cx="4587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TERMINO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L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O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G</a:t>
            </a:r>
          </a:p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rgbClr val="FFFF00"/>
                </a:solidFill>
              </a:rPr>
              <a:t>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Instructions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3315" name="Picture 5" descr="77-Demonstration on bow 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18" y="1089025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8" name="Picture 6" descr="74-Demonstration on bow shou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89025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-108520" y="4544814"/>
            <a:ext cx="2797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FFFF00"/>
                </a:solidFill>
              </a:rPr>
              <a:t>Where to stand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6213648" y="4437112"/>
            <a:ext cx="275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FFFF00"/>
                </a:solidFill>
              </a:rPr>
              <a:t>Make</a:t>
            </a:r>
          </a:p>
          <a:p>
            <a:pPr algn="ctr">
              <a:spcBef>
                <a:spcPct val="50000"/>
              </a:spcBef>
            </a:pPr>
            <a:r>
              <a:rPr lang="en-GB" sz="3600" dirty="0" smtClean="0">
                <a:solidFill>
                  <a:srgbClr val="FFFF00"/>
                </a:solidFill>
              </a:rPr>
              <a:t>observing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en-GB" sz="800" dirty="0" smtClean="0">
                <a:solidFill>
                  <a:schemeClr val="bg1"/>
                </a:solidFill>
              </a:rPr>
              <a:t>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3321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07904" y="47251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and</a:t>
            </a:r>
            <a:endParaRPr lang="en-GB" dirty="0"/>
          </a:p>
        </p:txBody>
      </p:sp>
      <p:pic>
        <p:nvPicPr>
          <p:cNvPr id="243719" name="Picture 7" descr="73-Most popular demonstration set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5059" y="3933825"/>
            <a:ext cx="34131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4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4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323850" y="1558057"/>
            <a:ext cx="85693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1 coach for </a:t>
            </a: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6 to 12 </a:t>
            </a:r>
            <a:r>
              <a:rPr lang="en-GB" sz="2000" b="0" dirty="0" smtClean="0">
                <a:solidFill>
                  <a:srgbClr val="00FFFF"/>
                </a:solidFill>
                <a:latin typeface="Verdana" pitchFamily="34" charset="0"/>
              </a:rPr>
              <a:t>beginners</a:t>
            </a:r>
            <a:endParaRPr lang="en-GB" sz="2000" b="0" dirty="0">
              <a:solidFill>
                <a:srgbClr val="FFFF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The sections in a </a:t>
            </a: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typical session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in Archery are: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Preparation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Welcome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Warming Up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Review 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of the previous session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Teaching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of an ability.  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chemeClr val="bg1"/>
                </a:solidFill>
                <a:latin typeface="Verdana" pitchFamily="34" charset="0"/>
              </a:rPr>
              <a:t>Introduction: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b="0" i="1" dirty="0">
                <a:solidFill>
                  <a:srgbClr val="FFFF00"/>
                </a:solidFill>
                <a:latin typeface="Verdana" pitchFamily="34" charset="0"/>
              </a:rPr>
              <a:t>Demonstration and simulation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.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chemeClr val="bg1"/>
                </a:solidFill>
                <a:latin typeface="Verdana" pitchFamily="34" charset="0"/>
              </a:rPr>
              <a:t>Assimilation</a:t>
            </a:r>
            <a:r>
              <a:rPr lang="en-GB" sz="2000" b="0" dirty="0">
                <a:solidFill>
                  <a:srgbClr val="66FF33"/>
                </a:solidFill>
                <a:latin typeface="Verdana" pitchFamily="34" charset="0"/>
              </a:rPr>
              <a:t> 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of the ability by the increment of the difficulties: </a:t>
            </a:r>
            <a:r>
              <a:rPr lang="en-GB" sz="2000" b="0" i="1" dirty="0" smtClean="0">
                <a:solidFill>
                  <a:srgbClr val="FFFF00"/>
                </a:solidFill>
                <a:latin typeface="Verdana" pitchFamily="34" charset="0"/>
              </a:rPr>
              <a:t>Auto-observation</a:t>
            </a:r>
            <a:r>
              <a:rPr lang="en-GB" sz="2000" b="0" i="1" dirty="0">
                <a:solidFill>
                  <a:srgbClr val="FFFF00"/>
                </a:solidFill>
                <a:latin typeface="Verdana" pitchFamily="34" charset="0"/>
              </a:rPr>
              <a:t>, sensation of discovery, shooting without a target, shooting at empty targets.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Evaluation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of resistance (of ability):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	</a:t>
            </a:r>
            <a:r>
              <a:rPr lang="en-GB" sz="2000" b="0" i="1" dirty="0">
                <a:solidFill>
                  <a:srgbClr val="FFFF00"/>
                </a:solidFill>
                <a:latin typeface="Verdana" pitchFamily="34" charset="0"/>
              </a:rPr>
              <a:t>Shooting with a target, a duel, counting points or a game.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Return to </a:t>
            </a:r>
            <a:r>
              <a:rPr lang="en-GB" sz="2000" b="0" dirty="0" smtClean="0">
                <a:solidFill>
                  <a:srgbClr val="FFFF00"/>
                </a:solidFill>
                <a:latin typeface="Verdana" pitchFamily="34" charset="0"/>
              </a:rPr>
              <a:t>more 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"regular" and </a:t>
            </a:r>
            <a:r>
              <a:rPr lang="en-GB" sz="2000" b="0" dirty="0" smtClean="0">
                <a:solidFill>
                  <a:srgbClr val="00FFFF"/>
                </a:solidFill>
                <a:latin typeface="Verdana" pitchFamily="34" charset="0"/>
              </a:rPr>
              <a:t>controlled shots</a:t>
            </a:r>
            <a:r>
              <a:rPr lang="en-GB" sz="2000" b="0" dirty="0" smtClean="0">
                <a:solidFill>
                  <a:srgbClr val="FFFF00"/>
                </a:solidFill>
                <a:latin typeface="Verdana" pitchFamily="34" charset="0"/>
              </a:rPr>
              <a:t>;</a:t>
            </a:r>
            <a:endParaRPr lang="en-GB" sz="2000" b="0" dirty="0">
              <a:solidFill>
                <a:srgbClr val="FFFF00"/>
              </a:solidFill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000" b="0" dirty="0">
                <a:solidFill>
                  <a:srgbClr val="00FFFF"/>
                </a:solidFill>
                <a:latin typeface="Verdana" pitchFamily="34" charset="0"/>
              </a:rPr>
              <a:t>Evaluation of the session</a:t>
            </a:r>
            <a:r>
              <a:rPr lang="en-GB" sz="2000" b="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sz="2000" b="0" dirty="0" smtClean="0">
                <a:solidFill>
                  <a:srgbClr val="FFFF00"/>
                </a:solidFill>
                <a:latin typeface="Verdana" pitchFamily="34" charset="0"/>
              </a:rPr>
              <a:t>– equipment storage.</a:t>
            </a:r>
            <a:endParaRPr lang="en-GB" sz="2000" b="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14340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>
                <a:solidFill>
                  <a:schemeClr val="bg1"/>
                </a:solidFill>
              </a:rPr>
              <a:t>Pascal Colmaire – Training and Development Coaching Director of </a:t>
            </a:r>
            <a:r>
              <a:rPr lang="en-GB" sz="800" dirty="0" smtClean="0">
                <a:solidFill>
                  <a:schemeClr val="bg1"/>
                </a:solidFill>
              </a:rPr>
              <a:t>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4341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68538" y="764505"/>
            <a:ext cx="49688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 algn="ctr">
              <a:lnSpc>
                <a:spcPct val="80000"/>
              </a:lnSpc>
              <a:spcBef>
                <a:spcPct val="20000"/>
              </a:spcBef>
            </a:pPr>
            <a:r>
              <a:rPr lang="en-US" sz="3200" dirty="0" smtClean="0">
                <a:solidFill>
                  <a:srgbClr val="00FFFF"/>
                </a:solidFill>
              </a:rPr>
              <a:t>Plan of a Class</a:t>
            </a:r>
            <a:endParaRPr lang="en-US" sz="1400" u="sng" dirty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5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57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57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7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57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2286000"/>
            <a:ext cx="8643938" cy="2208213"/>
          </a:xfrm>
        </p:spPr>
        <p:txBody>
          <a:bodyPr/>
          <a:lstStyle/>
          <a:p>
            <a:pPr eaLnBrk="1" hangingPunct="1">
              <a:lnSpc>
                <a:spcPct val="65000"/>
              </a:lnSpc>
            </a:pPr>
            <a:r>
              <a:rPr lang="en-CA" altLang="ja-JP" sz="4000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Thank you… </a:t>
            </a:r>
            <a:br>
              <a:rPr lang="en-CA" altLang="ja-JP" sz="4000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CA" altLang="ja-JP" sz="4000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/>
            </a:r>
            <a:br>
              <a:rPr lang="en-CA" altLang="ja-JP" sz="4000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CA" altLang="ja-JP" sz="4000" dirty="0" smtClean="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</a:rPr>
              <a:t>Ready to answer your questions!</a:t>
            </a:r>
            <a:endParaRPr lang="en-CA" sz="4000" b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15363" name="Picture 6" descr="world_arche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175" y="125413"/>
            <a:ext cx="2084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96752" y="4293096"/>
            <a:ext cx="12890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20"/>
          <p:cNvSpPr txBox="1">
            <a:spLocks noChangeArrowheads="1"/>
          </p:cNvSpPr>
          <p:nvPr/>
        </p:nvSpPr>
        <p:spPr bwMode="auto">
          <a:xfrm>
            <a:off x="6429375" y="6713538"/>
            <a:ext cx="27701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latin typeface="Verdana" pitchFamily="34" charset="0"/>
              </a:rPr>
              <a:t>Pascal COLMAIRE – </a:t>
            </a:r>
            <a:r>
              <a:rPr lang="en-US" sz="600" dirty="0" smtClean="0">
                <a:solidFill>
                  <a:schemeClr val="bg1"/>
                </a:solidFill>
                <a:latin typeface="Verdana" pitchFamily="34" charset="0"/>
              </a:rPr>
              <a:t>WA </a:t>
            </a:r>
            <a:r>
              <a:rPr lang="en-US" sz="600" dirty="0">
                <a:solidFill>
                  <a:schemeClr val="bg1"/>
                </a:solidFill>
                <a:latin typeface="Verdana" pitchFamily="34" charset="0"/>
              </a:rPr>
              <a:t>Development &amp; Education Director</a:t>
            </a:r>
          </a:p>
        </p:txBody>
      </p:sp>
      <p:pic>
        <p:nvPicPr>
          <p:cNvPr id="6" name="Picture 5" descr="C:\Documents and Settings\Administrator\Desktop\Beer\Front01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20000">
            <a:off x="2702527" y="4027451"/>
            <a:ext cx="36845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 smtClean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Shooting side selection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2051" name="Picture 4" descr="Eye selection - Gap in hands"/>
          <p:cNvPicPr>
            <a:picLocks noChangeAspect="1" noChangeArrowheads="1"/>
          </p:cNvPicPr>
          <p:nvPr/>
        </p:nvPicPr>
        <p:blipFill>
          <a:blip r:embed="rId3" cstate="print"/>
          <a:srcRect b="3380"/>
          <a:stretch>
            <a:fillRect/>
          </a:stretch>
        </p:blipFill>
        <p:spPr bwMode="auto">
          <a:xfrm>
            <a:off x="6300788" y="981075"/>
            <a:ext cx="22161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Eye selection - Hollowed pl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052513"/>
            <a:ext cx="2921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862" name="Picture 6" descr="Eye selection - Pointed thum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4292600"/>
            <a:ext cx="45005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572000" y="2708275"/>
            <a:ext cx="136842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Eye?</a:t>
            </a:r>
          </a:p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rgbClr val="FFFF00"/>
                </a:solidFill>
              </a:rPr>
              <a:t>Or …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6011863" y="4508500"/>
            <a:ext cx="1443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  <a:latin typeface="Verdana" pitchFamily="34" charset="0"/>
              </a:rPr>
              <a:t>Hand?</a:t>
            </a:r>
            <a:endParaRPr lang="en-GB" sz="2800" dirty="0">
              <a:solidFill>
                <a:srgbClr val="FFFF00"/>
              </a:solidFill>
              <a:latin typeface="Verdana" pitchFamily="34" charset="0"/>
            </a:endParaRPr>
          </a:p>
        </p:txBody>
      </p:sp>
      <p:pic>
        <p:nvPicPr>
          <p:cNvPr id="249867" name="Picture 11" descr="62-Detailed string exit"/>
          <p:cNvPicPr>
            <a:picLocks noChangeAspect="1" noChangeArrowheads="1"/>
          </p:cNvPicPr>
          <p:nvPr/>
        </p:nvPicPr>
        <p:blipFill>
          <a:blip r:embed="rId6" cstate="print"/>
          <a:srcRect b="65096"/>
          <a:stretch>
            <a:fillRect/>
          </a:stretch>
        </p:blipFill>
        <p:spPr bwMode="auto">
          <a:xfrm>
            <a:off x="4716463" y="5083175"/>
            <a:ext cx="43195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5486400" y="6643688"/>
            <a:ext cx="3657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 smtClean="0">
                <a:solidFill>
                  <a:schemeClr val="bg1"/>
                </a:solidFill>
              </a:rPr>
              <a:t>Pascal Colmaire – Training and Development Coaching Director of WA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2058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908720"/>
            <a:ext cx="5798988" cy="648072"/>
          </a:xfrm>
        </p:spPr>
        <p:txBody>
          <a:bodyPr/>
          <a:lstStyle/>
          <a:p>
            <a:pPr>
              <a:buNone/>
            </a:pPr>
            <a:r>
              <a:rPr lang="en-GB" b="1" dirty="0" smtClean="0">
                <a:solidFill>
                  <a:srgbClr val="00FFFF"/>
                </a:solidFill>
              </a:rPr>
              <a:t>Draw line </a:t>
            </a:r>
            <a:r>
              <a:rPr lang="en-GB" dirty="0" smtClean="0">
                <a:solidFill>
                  <a:srgbClr val="00FFFF"/>
                </a:solidFill>
              </a:rPr>
              <a:t>or</a:t>
            </a:r>
            <a:r>
              <a:rPr lang="en-GB" b="1" dirty="0" smtClean="0">
                <a:solidFill>
                  <a:srgbClr val="00FFFF"/>
                </a:solidFill>
              </a:rPr>
              <a:t> </a:t>
            </a:r>
            <a:r>
              <a:rPr lang="en-GB" b="1" u="sng" dirty="0" smtClean="0">
                <a:solidFill>
                  <a:srgbClr val="00FFFF"/>
                </a:solidFill>
              </a:rPr>
              <a:t>D</a:t>
            </a:r>
            <a:r>
              <a:rPr lang="en-GB" b="1" dirty="0" smtClean="0">
                <a:solidFill>
                  <a:srgbClr val="00FFFF"/>
                </a:solidFill>
              </a:rPr>
              <a:t>raw </a:t>
            </a:r>
            <a:r>
              <a:rPr lang="en-GB" b="1" u="sng" dirty="0" smtClean="0">
                <a:solidFill>
                  <a:srgbClr val="00FFFF"/>
                </a:solidFill>
              </a:rPr>
              <a:t>F</a:t>
            </a:r>
            <a:r>
              <a:rPr lang="en-GB" b="1" dirty="0" smtClean="0">
                <a:solidFill>
                  <a:srgbClr val="00FFFF"/>
                </a:solidFill>
              </a:rPr>
              <a:t>orce </a:t>
            </a:r>
            <a:r>
              <a:rPr lang="en-GB" b="1" u="sng" dirty="0" smtClean="0">
                <a:solidFill>
                  <a:srgbClr val="00FFFF"/>
                </a:solidFill>
              </a:rPr>
              <a:t>L</a:t>
            </a:r>
            <a:r>
              <a:rPr lang="en-GB" b="1" dirty="0" smtClean="0">
                <a:solidFill>
                  <a:srgbClr val="00FFFF"/>
                </a:solidFill>
              </a:rPr>
              <a:t>ine</a:t>
            </a:r>
          </a:p>
        </p:txBody>
      </p:sp>
      <p:pic>
        <p:nvPicPr>
          <p:cNvPr id="5124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6" descr="Solc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>
                <a:solidFill>
                  <a:schemeClr val="bg1"/>
                </a:solidFill>
              </a:rPr>
              <a:t>Pascal Colmaire – Training and Development Coaching Director of FITA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977" y="1844824"/>
            <a:ext cx="720041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3568" y="5157192"/>
            <a:ext cx="730277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Straight imaginary line through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pivot point on the bow and pulling point on the string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043608" y="3356992"/>
            <a:ext cx="6552728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79512" y="1412776"/>
            <a:ext cx="4587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TERMINO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L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O</a:t>
            </a:r>
          </a:p>
          <a:p>
            <a:pPr algn="ctr">
              <a:spcBef>
                <a:spcPts val="0"/>
              </a:spcBef>
            </a:pPr>
            <a:r>
              <a:rPr lang="en-GB" sz="2400" dirty="0" smtClean="0">
                <a:solidFill>
                  <a:srgbClr val="FFFF00"/>
                </a:solidFill>
              </a:rPr>
              <a:t>G</a:t>
            </a:r>
          </a:p>
          <a:p>
            <a:pPr algn="ctr">
              <a:spcBef>
                <a:spcPts val="0"/>
              </a:spcBef>
            </a:pPr>
            <a:r>
              <a:rPr lang="en-GB" sz="2400" dirty="0">
                <a:solidFill>
                  <a:srgbClr val="FFFF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8047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GB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231429" name="Picture 5" descr="Simulation with elastic to assist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5081587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0" name="Picture 6" descr="Elastic st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981075"/>
            <a:ext cx="33004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467544" y="980728"/>
            <a:ext cx="4391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>
                <a:solidFill>
                  <a:srgbClr val="FFFF00"/>
                </a:solidFill>
              </a:rPr>
              <a:t>Basic Instruments</a:t>
            </a:r>
          </a:p>
        </p:txBody>
      </p:sp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800" dirty="0">
                <a:solidFill>
                  <a:schemeClr val="bg1"/>
                </a:solidFill>
              </a:rPr>
              <a:t>Pascal Colmaire – Training and Development Coaching Director of FITA</a:t>
            </a:r>
          </a:p>
        </p:txBody>
      </p:sp>
      <p:pic>
        <p:nvPicPr>
          <p:cNvPr id="6151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7171" name="Picture 3" descr="E:\DSC_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2143125"/>
            <a:ext cx="4302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E:\DSC_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25"/>
            <a:ext cx="4302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5754688" y="6643688"/>
            <a:ext cx="3389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800" dirty="0">
                <a:solidFill>
                  <a:schemeClr val="bg1"/>
                </a:solidFill>
              </a:rPr>
              <a:t>Pascal Colmaire – Director de Entrenamiento y Desarrollo de FITA</a:t>
            </a:r>
          </a:p>
        </p:txBody>
      </p:sp>
      <p:pic>
        <p:nvPicPr>
          <p:cNvPr id="7174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6" descr="Sol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07704" y="980728"/>
            <a:ext cx="4391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dirty="0">
                <a:solidFill>
                  <a:srgbClr val="FFFF00"/>
                </a:solidFill>
              </a:rPr>
              <a:t>Basic Instruments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6147" name="Picture 5" descr="Mirror - Archer &amp; Coach observing"/>
          <p:cNvPicPr>
            <a:picLocks noChangeAspect="1" noChangeArrowheads="1"/>
          </p:cNvPicPr>
          <p:nvPr/>
        </p:nvPicPr>
        <p:blipFill>
          <a:blip r:embed="rId3" cstate="print"/>
          <a:srcRect r="17076"/>
          <a:stretch>
            <a:fillRect/>
          </a:stretch>
        </p:blipFill>
        <p:spPr bwMode="auto">
          <a:xfrm>
            <a:off x="755650" y="1341438"/>
            <a:ext cx="273685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8" name="Picture 6" descr="Cut out faces for Indo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700213"/>
            <a:ext cx="457041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4067175" y="981075"/>
            <a:ext cx="507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200" dirty="0">
                <a:solidFill>
                  <a:srgbClr val="FFFF00"/>
                </a:solidFill>
              </a:rPr>
              <a:t>Basic Instruments</a:t>
            </a: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FITA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199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235525" name="Picture 5" descr="86-Observing from behind in 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357438"/>
            <a:ext cx="489108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85-Observing face to face"/>
          <p:cNvPicPr>
            <a:picLocks noChangeAspect="1" noChangeArrowheads="1"/>
          </p:cNvPicPr>
          <p:nvPr/>
        </p:nvPicPr>
        <p:blipFill>
          <a:blip r:embed="rId4" cstate="print"/>
          <a:srcRect b="29572"/>
          <a:stretch>
            <a:fillRect/>
          </a:stretch>
        </p:blipFill>
        <p:spPr bwMode="auto">
          <a:xfrm>
            <a:off x="249238" y="2143125"/>
            <a:ext cx="3260725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4283968" y="1268760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600" dirty="0">
                <a:solidFill>
                  <a:srgbClr val="FFFF00"/>
                </a:solidFill>
              </a:rPr>
              <a:t>Observe</a:t>
            </a:r>
          </a:p>
        </p:txBody>
      </p:sp>
      <p:sp>
        <p:nvSpPr>
          <p:cNvPr id="9222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FITA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9223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0" y="246063"/>
            <a:ext cx="9144000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CH" sz="2400" dirty="0">
                <a:solidFill>
                  <a:srgbClr val="0168AC"/>
                </a:solidFill>
                <a:latin typeface="Verdana" pitchFamily="34" charset="0"/>
                <a:ea typeface="ＭＳ Ｐゴシック" pitchFamily="34" charset="-128"/>
              </a:rPr>
              <a:t>Instruction</a:t>
            </a:r>
            <a:endParaRPr lang="en-US" sz="2400" dirty="0">
              <a:solidFill>
                <a:srgbClr val="0168AC"/>
              </a:solidFill>
              <a:latin typeface="Verdana" pitchFamily="34" charset="0"/>
            </a:endParaRPr>
          </a:p>
        </p:txBody>
      </p:sp>
      <p:pic>
        <p:nvPicPr>
          <p:cNvPr id="10243" name="Picture 5" descr="90-Observing from beside the bow"/>
          <p:cNvPicPr>
            <a:picLocks noChangeAspect="1" noChangeArrowheads="1"/>
          </p:cNvPicPr>
          <p:nvPr/>
        </p:nvPicPr>
        <p:blipFill>
          <a:blip r:embed="rId3" cstate="print"/>
          <a:srcRect b="28812"/>
          <a:stretch>
            <a:fillRect/>
          </a:stretch>
        </p:blipFill>
        <p:spPr bwMode="auto">
          <a:xfrm>
            <a:off x="366713" y="1844675"/>
            <a:ext cx="3522662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4" name="Picture 6" descr="Simulation with elastic to assist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73238"/>
            <a:ext cx="4049712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3048000" y="1143000"/>
            <a:ext cx="2519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3600" dirty="0">
                <a:solidFill>
                  <a:srgbClr val="FFFF00"/>
                </a:solidFill>
              </a:rPr>
              <a:t>Observe</a:t>
            </a:r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5486400" y="6643687"/>
            <a:ext cx="3657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800" dirty="0">
                <a:solidFill>
                  <a:schemeClr val="bg1"/>
                </a:solidFill>
              </a:rPr>
              <a:t>Pascal Colmaire – Training and Development Coaching Director of FITA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247" name="Picture 4" descr="Y:\06 Communication\Logo FITA\09 World Archery\00_WA1_RG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032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 descr="Solc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9325" y="0"/>
            <a:ext cx="574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187450" y="0"/>
            <a:ext cx="576263" cy="1889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2794</TotalTime>
  <Words>1025</Words>
  <Application>Microsoft Office PowerPoint</Application>
  <PresentationFormat>On-screen Show (4:3)</PresentationFormat>
  <Paragraphs>208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  Ready to answer your questions!</vt:lpstr>
      <vt:lpstr>PowerPoint Presentation</vt:lpstr>
    </vt:vector>
  </TitlesOfParts>
  <Company>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ARCHERY WORLD CUP</dc:title>
  <dc:creator>Juan Carlos HOLGADO</dc:creator>
  <cp:lastModifiedBy>Pascal Colmaire</cp:lastModifiedBy>
  <cp:revision>220</cp:revision>
  <cp:lastPrinted>1601-01-01T00:00:00Z</cp:lastPrinted>
  <dcterms:created xsi:type="dcterms:W3CDTF">2005-10-08T22:02:23Z</dcterms:created>
  <dcterms:modified xsi:type="dcterms:W3CDTF">2013-10-19T16:29:36Z</dcterms:modified>
</cp:coreProperties>
</file>