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6"/>
  </p:notesMasterIdLst>
  <p:handoutMasterIdLst>
    <p:handoutMasterId r:id="rId37"/>
  </p:handoutMasterIdLst>
  <p:sldIdLst>
    <p:sldId id="503" r:id="rId2"/>
    <p:sldId id="475" r:id="rId3"/>
    <p:sldId id="504" r:id="rId4"/>
    <p:sldId id="505" r:id="rId5"/>
    <p:sldId id="506" r:id="rId6"/>
    <p:sldId id="507" r:id="rId7"/>
    <p:sldId id="448" r:id="rId8"/>
    <p:sldId id="479" r:id="rId9"/>
    <p:sldId id="493" r:id="rId10"/>
    <p:sldId id="474" r:id="rId11"/>
    <p:sldId id="494" r:id="rId12"/>
    <p:sldId id="495" r:id="rId13"/>
    <p:sldId id="496" r:id="rId14"/>
    <p:sldId id="497" r:id="rId15"/>
    <p:sldId id="500" r:id="rId16"/>
    <p:sldId id="509" r:id="rId17"/>
    <p:sldId id="508" r:id="rId18"/>
    <p:sldId id="455" r:id="rId19"/>
    <p:sldId id="501" r:id="rId20"/>
    <p:sldId id="462" r:id="rId21"/>
    <p:sldId id="463" r:id="rId22"/>
    <p:sldId id="502" r:id="rId23"/>
    <p:sldId id="478" r:id="rId24"/>
    <p:sldId id="484" r:id="rId25"/>
    <p:sldId id="485" r:id="rId26"/>
    <p:sldId id="510" r:id="rId27"/>
    <p:sldId id="486" r:id="rId28"/>
    <p:sldId id="487" r:id="rId29"/>
    <p:sldId id="488" r:id="rId30"/>
    <p:sldId id="489" r:id="rId31"/>
    <p:sldId id="490" r:id="rId32"/>
    <p:sldId id="491" r:id="rId33"/>
    <p:sldId id="492" r:id="rId34"/>
    <p:sldId id="482" r:id="rId35"/>
  </p:sldIdLst>
  <p:sldSz cx="9144000" cy="6858000" type="screen4x3"/>
  <p:notesSz cx="7099300" cy="10234613"/>
  <p:defaultTextStyle>
    <a:defPPr>
      <a:defRPr lang="en-US"/>
    </a:defPPr>
    <a:lvl1pPr algn="l" rtl="0" fontAlgn="base">
      <a:spcBef>
        <a:spcPct val="0"/>
      </a:spcBef>
      <a:spcAft>
        <a:spcPct val="0"/>
      </a:spcAft>
      <a:defRPr b="1" kern="1200">
        <a:solidFill>
          <a:schemeClr val="tx1"/>
        </a:solidFill>
        <a:latin typeface="Arial" pitchFamily="34" charset="0"/>
        <a:ea typeface="+mn-ea"/>
        <a:cs typeface="Times New Roman" pitchFamily="18" charset="0"/>
      </a:defRPr>
    </a:lvl1pPr>
    <a:lvl2pPr marL="457200" algn="l" rtl="0" fontAlgn="base">
      <a:spcBef>
        <a:spcPct val="0"/>
      </a:spcBef>
      <a:spcAft>
        <a:spcPct val="0"/>
      </a:spcAft>
      <a:defRPr b="1"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b="1"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b="1"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b="1" kern="1200">
        <a:solidFill>
          <a:schemeClr val="tx1"/>
        </a:solidFill>
        <a:latin typeface="Arial" pitchFamily="34" charset="0"/>
        <a:ea typeface="+mn-ea"/>
        <a:cs typeface="Times New Roman" pitchFamily="18" charset="0"/>
      </a:defRPr>
    </a:lvl5pPr>
    <a:lvl6pPr marL="2286000" algn="l" defTabSz="914400" rtl="0" eaLnBrk="1" latinLnBrk="0" hangingPunct="1">
      <a:defRPr b="1" kern="1200">
        <a:solidFill>
          <a:schemeClr val="tx1"/>
        </a:solidFill>
        <a:latin typeface="Arial" pitchFamily="34" charset="0"/>
        <a:ea typeface="+mn-ea"/>
        <a:cs typeface="Times New Roman" pitchFamily="18" charset="0"/>
      </a:defRPr>
    </a:lvl6pPr>
    <a:lvl7pPr marL="2743200" algn="l" defTabSz="914400" rtl="0" eaLnBrk="1" latinLnBrk="0" hangingPunct="1">
      <a:defRPr b="1" kern="1200">
        <a:solidFill>
          <a:schemeClr val="tx1"/>
        </a:solidFill>
        <a:latin typeface="Arial" pitchFamily="34" charset="0"/>
        <a:ea typeface="+mn-ea"/>
        <a:cs typeface="Times New Roman" pitchFamily="18" charset="0"/>
      </a:defRPr>
    </a:lvl7pPr>
    <a:lvl8pPr marL="3200400" algn="l" defTabSz="914400" rtl="0" eaLnBrk="1" latinLnBrk="0" hangingPunct="1">
      <a:defRPr b="1" kern="1200">
        <a:solidFill>
          <a:schemeClr val="tx1"/>
        </a:solidFill>
        <a:latin typeface="Arial" pitchFamily="34" charset="0"/>
        <a:ea typeface="+mn-ea"/>
        <a:cs typeface="Times New Roman" pitchFamily="18" charset="0"/>
      </a:defRPr>
    </a:lvl8pPr>
    <a:lvl9pPr marL="3657600" algn="l" defTabSz="914400" rtl="0" eaLnBrk="1" latinLnBrk="0" hangingPunct="1">
      <a:defRPr b="1" kern="1200">
        <a:solidFill>
          <a:schemeClr val="tx1"/>
        </a:solidFill>
        <a:latin typeface="Arial"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scal Colmaire" initials="P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FF00"/>
    <a:srgbClr val="99FFCC"/>
    <a:srgbClr val="66FFFF"/>
    <a:srgbClr val="CCFFFF"/>
    <a:srgbClr val="00B0F0"/>
    <a:srgbClr val="66FF33"/>
    <a:srgbClr val="FFFFFF"/>
    <a:srgbClr val="0168A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71" autoAdjust="0"/>
    <p:restoredTop sz="79153" autoAdjust="0"/>
  </p:normalViewPr>
  <p:slideViewPr>
    <p:cSldViewPr snapToGrid="0">
      <p:cViewPr varScale="1">
        <p:scale>
          <a:sx n="67" d="100"/>
          <a:sy n="67" d="100"/>
        </p:scale>
        <p:origin x="85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2-01T14:37:12.527" idx="1">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6954" tIns="48477" rIns="96954" bIns="48477" numCol="1" anchor="t" anchorCtr="0" compatLnSpc="1">
            <a:prstTxWarp prst="textNoShape">
              <a:avLst/>
            </a:prstTxWarp>
          </a:bodyPr>
          <a:lstStyle>
            <a:lvl1pPr defTabSz="969963">
              <a:defRPr sz="1300" b="0">
                <a:latin typeface="Times New Roman" pitchFamily="18" charset="0"/>
              </a:defRPr>
            </a:lvl1pPr>
          </a:lstStyle>
          <a:p>
            <a:pPr>
              <a:defRPr/>
            </a:pPr>
            <a:endParaRPr lang="en-US" dirty="0"/>
          </a:p>
        </p:txBody>
      </p:sp>
      <p:sp>
        <p:nvSpPr>
          <p:cNvPr id="181251" name="Rectangle 3"/>
          <p:cNvSpPr>
            <a:spLocks noGrp="1" noChangeArrowheads="1"/>
          </p:cNvSpPr>
          <p:nvPr>
            <p:ph type="dt" sz="quarter" idx="1"/>
          </p:nvPr>
        </p:nvSpPr>
        <p:spPr bwMode="auto">
          <a:xfrm>
            <a:off x="4022725" y="0"/>
            <a:ext cx="3074988" cy="512763"/>
          </a:xfrm>
          <a:prstGeom prst="rect">
            <a:avLst/>
          </a:prstGeom>
          <a:noFill/>
          <a:ln w="9525">
            <a:noFill/>
            <a:miter lim="800000"/>
            <a:headEnd/>
            <a:tailEnd/>
          </a:ln>
          <a:effectLst/>
        </p:spPr>
        <p:txBody>
          <a:bodyPr vert="horz" wrap="square" lIns="96954" tIns="48477" rIns="96954" bIns="48477" numCol="1" anchor="t" anchorCtr="0" compatLnSpc="1">
            <a:prstTxWarp prst="textNoShape">
              <a:avLst/>
            </a:prstTxWarp>
          </a:bodyPr>
          <a:lstStyle>
            <a:lvl1pPr algn="r" defTabSz="969963">
              <a:defRPr sz="1300" b="0">
                <a:latin typeface="Times New Roman" pitchFamily="18" charset="0"/>
              </a:defRPr>
            </a:lvl1pPr>
          </a:lstStyle>
          <a:p>
            <a:pPr>
              <a:defRPr/>
            </a:pPr>
            <a:endParaRPr lang="en-US" dirty="0"/>
          </a:p>
        </p:txBody>
      </p:sp>
      <p:sp>
        <p:nvSpPr>
          <p:cNvPr id="181252" name="Rectangle 4"/>
          <p:cNvSpPr>
            <a:spLocks noGrp="1" noChangeArrowheads="1"/>
          </p:cNvSpPr>
          <p:nvPr>
            <p:ph type="ftr" sz="quarter" idx="2"/>
          </p:nvPr>
        </p:nvSpPr>
        <p:spPr bwMode="auto">
          <a:xfrm>
            <a:off x="0" y="9720263"/>
            <a:ext cx="3074988" cy="512762"/>
          </a:xfrm>
          <a:prstGeom prst="rect">
            <a:avLst/>
          </a:prstGeom>
          <a:noFill/>
          <a:ln w="9525">
            <a:noFill/>
            <a:miter lim="800000"/>
            <a:headEnd/>
            <a:tailEnd/>
          </a:ln>
          <a:effectLst/>
        </p:spPr>
        <p:txBody>
          <a:bodyPr vert="horz" wrap="square" lIns="96954" tIns="48477" rIns="96954" bIns="48477" numCol="1" anchor="b" anchorCtr="0" compatLnSpc="1">
            <a:prstTxWarp prst="textNoShape">
              <a:avLst/>
            </a:prstTxWarp>
          </a:bodyPr>
          <a:lstStyle>
            <a:lvl1pPr defTabSz="969963">
              <a:defRPr sz="1300" b="0">
                <a:latin typeface="Times New Roman" pitchFamily="18" charset="0"/>
              </a:defRPr>
            </a:lvl1pPr>
          </a:lstStyle>
          <a:p>
            <a:pPr>
              <a:defRPr/>
            </a:pPr>
            <a:endParaRPr lang="en-US" dirty="0"/>
          </a:p>
        </p:txBody>
      </p:sp>
      <p:sp>
        <p:nvSpPr>
          <p:cNvPr id="181253" name="Rectangle 5"/>
          <p:cNvSpPr>
            <a:spLocks noGrp="1" noChangeArrowheads="1"/>
          </p:cNvSpPr>
          <p:nvPr>
            <p:ph type="sldNum" sz="quarter" idx="3"/>
          </p:nvPr>
        </p:nvSpPr>
        <p:spPr bwMode="auto">
          <a:xfrm>
            <a:off x="4022725" y="9720263"/>
            <a:ext cx="3074988" cy="512762"/>
          </a:xfrm>
          <a:prstGeom prst="rect">
            <a:avLst/>
          </a:prstGeom>
          <a:noFill/>
          <a:ln w="9525">
            <a:noFill/>
            <a:miter lim="800000"/>
            <a:headEnd/>
            <a:tailEnd/>
          </a:ln>
          <a:effectLst/>
        </p:spPr>
        <p:txBody>
          <a:bodyPr vert="horz" wrap="square" lIns="96954" tIns="48477" rIns="96954" bIns="48477" numCol="1" anchor="b" anchorCtr="0" compatLnSpc="1">
            <a:prstTxWarp prst="textNoShape">
              <a:avLst/>
            </a:prstTxWarp>
          </a:bodyPr>
          <a:lstStyle>
            <a:lvl1pPr algn="r" defTabSz="969963">
              <a:defRPr sz="1300" b="0">
                <a:latin typeface="Times New Roman" pitchFamily="18" charset="0"/>
              </a:defRPr>
            </a:lvl1pPr>
          </a:lstStyle>
          <a:p>
            <a:pPr>
              <a:defRPr/>
            </a:pPr>
            <a:fld id="{01982964-CDF6-4E72-AF81-C9DC1A888121}" type="slidenum">
              <a:rPr lang="en-US"/>
              <a:pPr>
                <a:defRPr/>
              </a:pPr>
              <a:t>‹#›</a:t>
            </a:fld>
            <a:endParaRPr lang="en-US" dirty="0"/>
          </a:p>
        </p:txBody>
      </p:sp>
    </p:spTree>
    <p:extLst>
      <p:ext uri="{BB962C8B-B14F-4D97-AF65-F5344CB8AC3E}">
        <p14:creationId xmlns:p14="http://schemas.microsoft.com/office/powerpoint/2010/main" val="2879583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6954" tIns="48477" rIns="96954" bIns="48477" numCol="1" anchor="t" anchorCtr="0" compatLnSpc="1">
            <a:prstTxWarp prst="textNoShape">
              <a:avLst/>
            </a:prstTxWarp>
          </a:bodyPr>
          <a:lstStyle>
            <a:lvl1pPr defTabSz="969963">
              <a:defRPr sz="1300" b="0">
                <a:latin typeface="Times New Roman" pitchFamily="18" charset="0"/>
              </a:defRPr>
            </a:lvl1pPr>
          </a:lstStyle>
          <a:p>
            <a:pPr>
              <a:defRPr/>
            </a:pPr>
            <a:endParaRPr lang="en-US" dirty="0"/>
          </a:p>
        </p:txBody>
      </p:sp>
      <p:sp>
        <p:nvSpPr>
          <p:cNvPr id="223235" name="Rectangle 3"/>
          <p:cNvSpPr>
            <a:spLocks noGrp="1" noChangeArrowheads="1"/>
          </p:cNvSpPr>
          <p:nvPr>
            <p:ph type="dt" idx="1"/>
          </p:nvPr>
        </p:nvSpPr>
        <p:spPr bwMode="auto">
          <a:xfrm>
            <a:off x="4022725" y="0"/>
            <a:ext cx="3074988" cy="512763"/>
          </a:xfrm>
          <a:prstGeom prst="rect">
            <a:avLst/>
          </a:prstGeom>
          <a:noFill/>
          <a:ln w="9525">
            <a:noFill/>
            <a:miter lim="800000"/>
            <a:headEnd/>
            <a:tailEnd/>
          </a:ln>
          <a:effectLst/>
        </p:spPr>
        <p:txBody>
          <a:bodyPr vert="horz" wrap="square" lIns="96954" tIns="48477" rIns="96954" bIns="48477" numCol="1" anchor="t" anchorCtr="0" compatLnSpc="1">
            <a:prstTxWarp prst="textNoShape">
              <a:avLst/>
            </a:prstTxWarp>
          </a:bodyPr>
          <a:lstStyle>
            <a:lvl1pPr algn="r" defTabSz="969963">
              <a:defRPr sz="1300" b="0">
                <a:latin typeface="Times New Roman" pitchFamily="18" charset="0"/>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p:spPr>
      </p:sp>
      <p:sp>
        <p:nvSpPr>
          <p:cNvPr id="223237"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6954" tIns="48477" rIns="96954" bIns="4847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3238" name="Rectangle 6"/>
          <p:cNvSpPr>
            <a:spLocks noGrp="1" noChangeArrowheads="1"/>
          </p:cNvSpPr>
          <p:nvPr>
            <p:ph type="ftr" sz="quarter" idx="4"/>
          </p:nvPr>
        </p:nvSpPr>
        <p:spPr bwMode="auto">
          <a:xfrm>
            <a:off x="0" y="9720263"/>
            <a:ext cx="3074988" cy="512762"/>
          </a:xfrm>
          <a:prstGeom prst="rect">
            <a:avLst/>
          </a:prstGeom>
          <a:noFill/>
          <a:ln w="9525">
            <a:noFill/>
            <a:miter lim="800000"/>
            <a:headEnd/>
            <a:tailEnd/>
          </a:ln>
          <a:effectLst/>
        </p:spPr>
        <p:txBody>
          <a:bodyPr vert="horz" wrap="square" lIns="96954" tIns="48477" rIns="96954" bIns="48477" numCol="1" anchor="b" anchorCtr="0" compatLnSpc="1">
            <a:prstTxWarp prst="textNoShape">
              <a:avLst/>
            </a:prstTxWarp>
          </a:bodyPr>
          <a:lstStyle>
            <a:lvl1pPr defTabSz="969963">
              <a:defRPr sz="1300" b="0">
                <a:latin typeface="Times New Roman" pitchFamily="18" charset="0"/>
              </a:defRPr>
            </a:lvl1pPr>
          </a:lstStyle>
          <a:p>
            <a:pPr>
              <a:defRPr/>
            </a:pPr>
            <a:endParaRPr lang="en-US" dirty="0"/>
          </a:p>
        </p:txBody>
      </p:sp>
      <p:sp>
        <p:nvSpPr>
          <p:cNvPr id="223239" name="Rectangle 7"/>
          <p:cNvSpPr>
            <a:spLocks noGrp="1" noChangeArrowheads="1"/>
          </p:cNvSpPr>
          <p:nvPr>
            <p:ph type="sldNum" sz="quarter" idx="5"/>
          </p:nvPr>
        </p:nvSpPr>
        <p:spPr bwMode="auto">
          <a:xfrm>
            <a:off x="4022725" y="9720263"/>
            <a:ext cx="3074988" cy="512762"/>
          </a:xfrm>
          <a:prstGeom prst="rect">
            <a:avLst/>
          </a:prstGeom>
          <a:noFill/>
          <a:ln w="9525">
            <a:noFill/>
            <a:miter lim="800000"/>
            <a:headEnd/>
            <a:tailEnd/>
          </a:ln>
          <a:effectLst/>
        </p:spPr>
        <p:txBody>
          <a:bodyPr vert="horz" wrap="square" lIns="96954" tIns="48477" rIns="96954" bIns="48477" numCol="1" anchor="b" anchorCtr="0" compatLnSpc="1">
            <a:prstTxWarp prst="textNoShape">
              <a:avLst/>
            </a:prstTxWarp>
          </a:bodyPr>
          <a:lstStyle>
            <a:lvl1pPr algn="r" defTabSz="969963">
              <a:defRPr sz="1300" b="0">
                <a:latin typeface="Times New Roman" pitchFamily="18" charset="0"/>
              </a:defRPr>
            </a:lvl1pPr>
          </a:lstStyle>
          <a:p>
            <a:pPr>
              <a:defRPr/>
            </a:pPr>
            <a:fld id="{30807509-A936-4810-9E5F-546293D93675}" type="slidenum">
              <a:rPr lang="en-US"/>
              <a:pPr>
                <a:defRPr/>
              </a:pPr>
              <a:t>‹#›</a:t>
            </a:fld>
            <a:endParaRPr lang="en-US" dirty="0"/>
          </a:p>
        </p:txBody>
      </p:sp>
    </p:spTree>
    <p:extLst>
      <p:ext uri="{BB962C8B-B14F-4D97-AF65-F5344CB8AC3E}">
        <p14:creationId xmlns:p14="http://schemas.microsoft.com/office/powerpoint/2010/main" val="42911025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ED71A866-B616-4665-BAE9-FD427742C461}" type="slidenum">
              <a:rPr lang="en-US" smtClean="0">
                <a:latin typeface="Times New Roman" charset="0"/>
                <a:cs typeface="Times New Roman" charset="0"/>
              </a:rPr>
              <a:pPr/>
              <a:t>1</a:t>
            </a:fld>
            <a:endParaRPr lang="en-US" dirty="0" smtClean="0">
              <a:latin typeface="Times New Roman" charset="0"/>
              <a:cs typeface="Times New Roman"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r>
              <a:rPr lang="en-GB" noProof="0" dirty="0" smtClean="0"/>
              <a:t>This set of slides intends to clarify what is coaching</a:t>
            </a:r>
            <a:r>
              <a:rPr lang="en-GB" baseline="0" noProof="0" dirty="0" smtClean="0"/>
              <a:t> in archery.</a:t>
            </a:r>
            <a:endParaRPr lang="en-GB" noProof="0" dirty="0" smtClean="0"/>
          </a:p>
        </p:txBody>
      </p:sp>
    </p:spTree>
    <p:extLst>
      <p:ext uri="{BB962C8B-B14F-4D97-AF65-F5344CB8AC3E}">
        <p14:creationId xmlns:p14="http://schemas.microsoft.com/office/powerpoint/2010/main" val="2129637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FB0FA83-FE96-4C57-BE67-9D3DC889EF05}" type="slidenum">
              <a:rPr lang="en-US" smtClean="0"/>
              <a:pPr/>
              <a:t>10</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GB" noProof="0" dirty="0" smtClean="0">
                <a:latin typeface="Arial" pitchFamily="34" charset="0"/>
                <a:cs typeface="Arial" pitchFamily="34" charset="0"/>
              </a:rPr>
              <a:t>The archery coach must provide the above “things”.</a:t>
            </a:r>
          </a:p>
          <a:p>
            <a:pPr eaLnBrk="1" hangingPunct="1"/>
            <a:r>
              <a:rPr lang="en-GB" noProof="0" dirty="0" smtClean="0">
                <a:latin typeface="Arial" pitchFamily="34" charset="0"/>
                <a:cs typeface="Arial" pitchFamily="34" charset="0"/>
              </a:rPr>
              <a:t>For equipment the coach</a:t>
            </a:r>
            <a:r>
              <a:rPr lang="en-GB" baseline="0" noProof="0" dirty="0" smtClean="0">
                <a:latin typeface="Arial" pitchFamily="34" charset="0"/>
                <a:cs typeface="Arial" pitchFamily="34" charset="0"/>
              </a:rPr>
              <a:t> must teach some knowledge and know-how’s</a:t>
            </a:r>
            <a:endParaRPr lang="en-GB" noProof="0" dirty="0" smtClean="0">
              <a:latin typeface="Arial" pitchFamily="34" charset="0"/>
              <a:cs typeface="Arial" pitchFamily="34" charset="0"/>
            </a:endParaRPr>
          </a:p>
        </p:txBody>
      </p:sp>
    </p:spTree>
    <p:extLst>
      <p:ext uri="{BB962C8B-B14F-4D97-AF65-F5344CB8AC3E}">
        <p14:creationId xmlns:p14="http://schemas.microsoft.com/office/powerpoint/2010/main" val="2210825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noProof="0" dirty="0" smtClean="0"/>
              <a:t>At all levels, the coach must warranty a safe and fair practice</a:t>
            </a:r>
            <a:endParaRPr lang="en-GB" noProof="0" dirty="0"/>
          </a:p>
        </p:txBody>
      </p:sp>
      <p:sp>
        <p:nvSpPr>
          <p:cNvPr id="4" name="Slide Number Placeholder 3"/>
          <p:cNvSpPr>
            <a:spLocks noGrp="1"/>
          </p:cNvSpPr>
          <p:nvPr>
            <p:ph type="sldNum" sz="quarter" idx="10"/>
          </p:nvPr>
        </p:nvSpPr>
        <p:spPr/>
        <p:txBody>
          <a:bodyPr/>
          <a:lstStyle/>
          <a:p>
            <a:pPr>
              <a:defRPr/>
            </a:pPr>
            <a:fld id="{30807509-A936-4810-9E5F-546293D93675}" type="slidenum">
              <a:rPr lang="en-US" smtClean="0"/>
              <a:pPr>
                <a:defRPr/>
              </a:pPr>
              <a:t>11</a:t>
            </a:fld>
            <a:endParaRPr lang="en-US" dirty="0"/>
          </a:p>
        </p:txBody>
      </p:sp>
    </p:spTree>
    <p:extLst>
      <p:ext uri="{BB962C8B-B14F-4D97-AF65-F5344CB8AC3E}">
        <p14:creationId xmlns:p14="http://schemas.microsoft.com/office/powerpoint/2010/main" val="2318476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noProof="0" dirty="0" smtClean="0"/>
              <a:t>Also at all levels, but probably more important with novices (hence level 1), these 3 human related criteria of the environment</a:t>
            </a:r>
            <a:r>
              <a:rPr lang="en-GB" baseline="0" noProof="0" dirty="0" smtClean="0"/>
              <a:t> of practice must also be ensured.</a:t>
            </a:r>
            <a:endParaRPr lang="en-GB" noProof="0" dirty="0"/>
          </a:p>
        </p:txBody>
      </p:sp>
      <p:sp>
        <p:nvSpPr>
          <p:cNvPr id="4" name="Slide Number Placeholder 3"/>
          <p:cNvSpPr>
            <a:spLocks noGrp="1"/>
          </p:cNvSpPr>
          <p:nvPr>
            <p:ph type="sldNum" sz="quarter" idx="10"/>
          </p:nvPr>
        </p:nvSpPr>
        <p:spPr/>
        <p:txBody>
          <a:bodyPr/>
          <a:lstStyle/>
          <a:p>
            <a:pPr>
              <a:defRPr/>
            </a:pPr>
            <a:fld id="{30807509-A936-4810-9E5F-546293D93675}" type="slidenum">
              <a:rPr lang="en-US" smtClean="0"/>
              <a:pPr>
                <a:defRPr/>
              </a:pPr>
              <a:t>12</a:t>
            </a:fld>
            <a:endParaRPr lang="en-US" dirty="0"/>
          </a:p>
        </p:txBody>
      </p:sp>
    </p:spTree>
    <p:extLst>
      <p:ext uri="{BB962C8B-B14F-4D97-AF65-F5344CB8AC3E}">
        <p14:creationId xmlns:p14="http://schemas.microsoft.com/office/powerpoint/2010/main" val="144674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noProof="0" dirty="0" smtClean="0"/>
              <a:t>Some of the expertises expected from the coach</a:t>
            </a:r>
            <a:endParaRPr lang="en-GB" noProof="0" dirty="0"/>
          </a:p>
        </p:txBody>
      </p:sp>
      <p:sp>
        <p:nvSpPr>
          <p:cNvPr id="4" name="Slide Number Placeholder 3"/>
          <p:cNvSpPr>
            <a:spLocks noGrp="1"/>
          </p:cNvSpPr>
          <p:nvPr>
            <p:ph type="sldNum" sz="quarter" idx="10"/>
          </p:nvPr>
        </p:nvSpPr>
        <p:spPr/>
        <p:txBody>
          <a:bodyPr/>
          <a:lstStyle/>
          <a:p>
            <a:pPr>
              <a:defRPr/>
            </a:pPr>
            <a:fld id="{30807509-A936-4810-9E5F-546293D93675}" type="slidenum">
              <a:rPr lang="en-US" smtClean="0"/>
              <a:pPr>
                <a:defRPr/>
              </a:pPr>
              <a:t>13</a:t>
            </a:fld>
            <a:endParaRPr lang="en-US" dirty="0"/>
          </a:p>
        </p:txBody>
      </p:sp>
    </p:spTree>
    <p:extLst>
      <p:ext uri="{BB962C8B-B14F-4D97-AF65-F5344CB8AC3E}">
        <p14:creationId xmlns:p14="http://schemas.microsoft.com/office/powerpoint/2010/main" val="3102310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noProof="0" dirty="0" smtClean="0"/>
              <a:t>From the level 1 the</a:t>
            </a:r>
            <a:r>
              <a:rPr lang="en-GB" baseline="0" noProof="0" dirty="0" smtClean="0"/>
              <a:t> above</a:t>
            </a:r>
            <a:r>
              <a:rPr lang="en-GB" noProof="0" dirty="0" smtClean="0"/>
              <a:t> basic and generic coaching skills are required.</a:t>
            </a:r>
            <a:r>
              <a:rPr lang="en-GB" baseline="0" noProof="0" dirty="0" smtClean="0"/>
              <a:t> Of courses they are also required at other levels.</a:t>
            </a:r>
            <a:endParaRPr lang="en-GB" noProof="0" dirty="0"/>
          </a:p>
        </p:txBody>
      </p:sp>
      <p:sp>
        <p:nvSpPr>
          <p:cNvPr id="4" name="Slide Number Placeholder 3"/>
          <p:cNvSpPr>
            <a:spLocks noGrp="1"/>
          </p:cNvSpPr>
          <p:nvPr>
            <p:ph type="sldNum" sz="quarter" idx="10"/>
          </p:nvPr>
        </p:nvSpPr>
        <p:spPr/>
        <p:txBody>
          <a:bodyPr/>
          <a:lstStyle/>
          <a:p>
            <a:pPr>
              <a:defRPr/>
            </a:pPr>
            <a:fld id="{30807509-A936-4810-9E5F-546293D93675}" type="slidenum">
              <a:rPr lang="en-US" smtClean="0"/>
              <a:pPr>
                <a:defRPr/>
              </a:pPr>
              <a:t>14</a:t>
            </a:fld>
            <a:endParaRPr lang="en-US" dirty="0"/>
          </a:p>
        </p:txBody>
      </p:sp>
    </p:spTree>
    <p:extLst>
      <p:ext uri="{BB962C8B-B14F-4D97-AF65-F5344CB8AC3E}">
        <p14:creationId xmlns:p14="http://schemas.microsoft.com/office/powerpoint/2010/main" val="558931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noProof="0" dirty="0" smtClean="0"/>
              <a:t>Some choices the archery</a:t>
            </a:r>
            <a:r>
              <a:rPr lang="en-GB" baseline="0" noProof="0" dirty="0" smtClean="0"/>
              <a:t> coach has to do. Coaching is linked to decision making, see next slide</a:t>
            </a:r>
            <a:endParaRPr lang="en-GB" noProof="0" dirty="0"/>
          </a:p>
        </p:txBody>
      </p:sp>
      <p:sp>
        <p:nvSpPr>
          <p:cNvPr id="4" name="Slide Number Placeholder 3"/>
          <p:cNvSpPr>
            <a:spLocks noGrp="1"/>
          </p:cNvSpPr>
          <p:nvPr>
            <p:ph type="sldNum" sz="quarter" idx="10"/>
          </p:nvPr>
        </p:nvSpPr>
        <p:spPr/>
        <p:txBody>
          <a:bodyPr/>
          <a:lstStyle/>
          <a:p>
            <a:pPr>
              <a:defRPr/>
            </a:pPr>
            <a:fld id="{30807509-A936-4810-9E5F-546293D93675}" type="slidenum">
              <a:rPr lang="en-US" smtClean="0"/>
              <a:pPr>
                <a:defRPr/>
              </a:pPr>
              <a:t>15</a:t>
            </a:fld>
            <a:endParaRPr lang="en-US" dirty="0"/>
          </a:p>
        </p:txBody>
      </p:sp>
    </p:spTree>
    <p:extLst>
      <p:ext uri="{BB962C8B-B14F-4D97-AF65-F5344CB8AC3E}">
        <p14:creationId xmlns:p14="http://schemas.microsoft.com/office/powerpoint/2010/main" val="1633175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noProof="0" dirty="0" smtClean="0"/>
              <a:t>D</a:t>
            </a:r>
            <a:r>
              <a:rPr lang="en-GB" baseline="0" noProof="0" dirty="0" smtClean="0"/>
              <a:t>ecision making</a:t>
            </a:r>
            <a:endParaRPr lang="en-GB" noProof="0" dirty="0"/>
          </a:p>
        </p:txBody>
      </p:sp>
      <p:sp>
        <p:nvSpPr>
          <p:cNvPr id="4" name="Slide Number Placeholder 3"/>
          <p:cNvSpPr>
            <a:spLocks noGrp="1"/>
          </p:cNvSpPr>
          <p:nvPr>
            <p:ph type="sldNum" sz="quarter" idx="10"/>
          </p:nvPr>
        </p:nvSpPr>
        <p:spPr/>
        <p:txBody>
          <a:bodyPr/>
          <a:lstStyle/>
          <a:p>
            <a:pPr>
              <a:defRPr/>
            </a:pPr>
            <a:fld id="{30807509-A936-4810-9E5F-546293D93675}" type="slidenum">
              <a:rPr lang="en-US" smtClean="0"/>
              <a:pPr>
                <a:defRPr/>
              </a:pPr>
              <a:t>16</a:t>
            </a:fld>
            <a:endParaRPr lang="en-US" dirty="0"/>
          </a:p>
        </p:txBody>
      </p:sp>
    </p:spTree>
    <p:extLst>
      <p:ext uri="{BB962C8B-B14F-4D97-AF65-F5344CB8AC3E}">
        <p14:creationId xmlns:p14="http://schemas.microsoft.com/office/powerpoint/2010/main" val="1582977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FB0FA83-FE96-4C57-BE67-9D3DC889EF05}" type="slidenum">
              <a:rPr lang="en-US" smtClean="0"/>
              <a:pPr/>
              <a:t>17</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GB" noProof="0" dirty="0" smtClean="0">
                <a:latin typeface="Arial" pitchFamily="34" charset="0"/>
                <a:cs typeface="Arial" pitchFamily="34" charset="0"/>
              </a:rPr>
              <a:t>In white, the requirement for any progression in quality</a:t>
            </a:r>
            <a:r>
              <a:rPr lang="en-GB" baseline="0" noProof="0" dirty="0" smtClean="0">
                <a:latin typeface="Arial" pitchFamily="34" charset="0"/>
                <a:cs typeface="Arial" pitchFamily="34" charset="0"/>
              </a:rPr>
              <a:t> coaching</a:t>
            </a:r>
          </a:p>
          <a:p>
            <a:pPr eaLnBrk="1" hangingPunct="1"/>
            <a:r>
              <a:rPr lang="en-GB" baseline="0" noProof="0" dirty="0" smtClean="0">
                <a:latin typeface="Arial" pitchFamily="34" charset="0"/>
                <a:cs typeface="Arial" pitchFamily="34" charset="0"/>
              </a:rPr>
              <a:t>The rest of this slide </a:t>
            </a:r>
            <a:r>
              <a:rPr lang="en-GB" baseline="0" noProof="0" smtClean="0">
                <a:latin typeface="Arial" pitchFamily="34" charset="0"/>
                <a:cs typeface="Arial" pitchFamily="34" charset="0"/>
              </a:rPr>
              <a:t>is self-explanatory</a:t>
            </a:r>
            <a:endParaRPr lang="en-GB" noProof="0" dirty="0" smtClean="0">
              <a:latin typeface="Arial" pitchFamily="34" charset="0"/>
              <a:cs typeface="Arial" pitchFamily="34" charset="0"/>
            </a:endParaRPr>
          </a:p>
        </p:txBody>
      </p:sp>
    </p:spTree>
    <p:extLst>
      <p:ext uri="{BB962C8B-B14F-4D97-AF65-F5344CB8AC3E}">
        <p14:creationId xmlns:p14="http://schemas.microsoft.com/office/powerpoint/2010/main" val="1067094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7D41344-EE75-44EF-A5FB-E2B8F882DB36}" type="slidenum">
              <a:rPr lang="en-US" smtClean="0"/>
              <a:pPr/>
              <a:t>18</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GB" noProof="0" dirty="0" smtClean="0">
                <a:latin typeface="Arial" pitchFamily="34" charset="0"/>
                <a:cs typeface="Arial" pitchFamily="34" charset="0"/>
              </a:rPr>
              <a:t>In short we should be perfect!</a:t>
            </a:r>
          </a:p>
        </p:txBody>
      </p:sp>
    </p:spTree>
    <p:extLst>
      <p:ext uri="{BB962C8B-B14F-4D97-AF65-F5344CB8AC3E}">
        <p14:creationId xmlns:p14="http://schemas.microsoft.com/office/powerpoint/2010/main" val="1742237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4D9F973-6D24-474E-8C85-89BC1987887A}" type="slidenum">
              <a:rPr lang="en-US" smtClean="0"/>
              <a:pPr/>
              <a:t>19</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GB" noProof="0" dirty="0" smtClean="0"/>
              <a:t>The graphic highlights the 2 ways role of the transmitter and receiver</a:t>
            </a:r>
            <a:r>
              <a:rPr lang="en-GB" baseline="0" noProof="0" dirty="0" smtClean="0"/>
              <a:t> in an efficient communication.</a:t>
            </a:r>
          </a:p>
          <a:p>
            <a:pPr eaLnBrk="1" hangingPunct="1"/>
            <a:r>
              <a:rPr lang="en-GB" noProof="0" dirty="0" smtClean="0"/>
              <a:t>In White</a:t>
            </a:r>
            <a:r>
              <a:rPr lang="en-GB" baseline="0" noProof="0" dirty="0" smtClean="0"/>
              <a:t> some criteria of a good communicator</a:t>
            </a:r>
            <a:endParaRPr lang="en-GB" noProof="0" dirty="0" smtClean="0"/>
          </a:p>
        </p:txBody>
      </p:sp>
    </p:spTree>
    <p:extLst>
      <p:ext uri="{BB962C8B-B14F-4D97-AF65-F5344CB8AC3E}">
        <p14:creationId xmlns:p14="http://schemas.microsoft.com/office/powerpoint/2010/main" val="3662829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2907296-E9D9-400A-B45B-EE08326BC768}" type="slidenum">
              <a:rPr lang="en-US" smtClean="0"/>
              <a:pPr/>
              <a:t>2</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GB" b="1" dirty="0" smtClean="0">
                <a:solidFill>
                  <a:srgbClr val="000000"/>
                </a:solidFill>
              </a:rPr>
              <a:t>There are 2 concepts:</a:t>
            </a:r>
          </a:p>
          <a:p>
            <a:pPr eaLnBrk="1" hangingPunct="1">
              <a:buFont typeface="Arial" charset="0"/>
              <a:buChar char="•"/>
            </a:pPr>
            <a:r>
              <a:rPr lang="en-GB" b="1" baseline="0" dirty="0" smtClean="0">
                <a:solidFill>
                  <a:srgbClr val="000000"/>
                </a:solidFill>
              </a:rPr>
              <a:t>#2: </a:t>
            </a:r>
            <a:r>
              <a:rPr lang="en-GB" b="0" baseline="0" dirty="0" smtClean="0">
                <a:solidFill>
                  <a:srgbClr val="000000"/>
                </a:solidFill>
              </a:rPr>
              <a:t>the coach must teach what has been decided by his organisation: a “school”, while the archer has just to implement/execute</a:t>
            </a:r>
          </a:p>
          <a:p>
            <a:pPr eaLnBrk="1" hangingPunct="1">
              <a:buFont typeface="Arial" charset="0"/>
              <a:buChar char="•"/>
            </a:pPr>
            <a:r>
              <a:rPr lang="en-GB" b="1" baseline="0" dirty="0" smtClean="0">
                <a:solidFill>
                  <a:srgbClr val="000000"/>
                </a:solidFill>
              </a:rPr>
              <a:t>#1</a:t>
            </a:r>
            <a:r>
              <a:rPr lang="en-GB" b="0" baseline="0" dirty="0" smtClean="0">
                <a:solidFill>
                  <a:srgbClr val="000000"/>
                </a:solidFill>
              </a:rPr>
              <a:t>: the coach assists/collaborates with the archer in order to find out the best efficiency. In this concept: </a:t>
            </a:r>
          </a:p>
          <a:p>
            <a:pPr eaLnBrk="1" hangingPunct="1">
              <a:buFont typeface="Arial" charset="0"/>
              <a:buNone/>
            </a:pPr>
            <a:r>
              <a:rPr lang="en-GB" b="1" dirty="0" smtClean="0">
                <a:solidFill>
                  <a:srgbClr val="000000"/>
                </a:solidFill>
              </a:rPr>
              <a:t> Help</a:t>
            </a:r>
            <a:r>
              <a:rPr lang="en-GB" dirty="0" smtClean="0">
                <a:solidFill>
                  <a:srgbClr val="000000"/>
                </a:solidFill>
              </a:rPr>
              <a:t>: Coach is not a handler nor a rough-</a:t>
            </a:r>
            <a:r>
              <a:rPr lang="en-GB" baseline="0" dirty="0" smtClean="0">
                <a:solidFill>
                  <a:srgbClr val="000000"/>
                </a:solidFill>
              </a:rPr>
              <a:t> handler</a:t>
            </a:r>
            <a:r>
              <a:rPr lang="en-GB" dirty="0" smtClean="0">
                <a:solidFill>
                  <a:srgbClr val="000000"/>
                </a:solidFill>
              </a:rPr>
              <a:t>, but a partner in the couple</a:t>
            </a:r>
            <a:r>
              <a:rPr lang="en-GB" baseline="0" dirty="0" smtClean="0">
                <a:solidFill>
                  <a:srgbClr val="000000"/>
                </a:solidFill>
              </a:rPr>
              <a:t> archer-coach</a:t>
            </a:r>
          </a:p>
          <a:p>
            <a:pPr eaLnBrk="1" hangingPunct="1"/>
            <a:r>
              <a:rPr lang="en-GB" b="1" baseline="0" dirty="0" smtClean="0">
                <a:solidFill>
                  <a:srgbClr val="000000"/>
                </a:solidFill>
              </a:rPr>
              <a:t> Personal development</a:t>
            </a:r>
            <a:r>
              <a:rPr lang="en-GB" baseline="0" dirty="0" smtClean="0">
                <a:solidFill>
                  <a:srgbClr val="000000"/>
                </a:solidFill>
              </a:rPr>
              <a:t>: </a:t>
            </a:r>
            <a:r>
              <a:rPr lang="en-GB" dirty="0" smtClean="0">
                <a:solidFill>
                  <a:srgbClr val="000000"/>
                </a:solidFill>
              </a:rPr>
              <a:t>People are different</a:t>
            </a:r>
            <a:r>
              <a:rPr lang="en-GB" baseline="0" dirty="0" smtClean="0">
                <a:solidFill>
                  <a:srgbClr val="000000"/>
                </a:solidFill>
              </a:rPr>
              <a:t> in their body, learning process...</a:t>
            </a:r>
          </a:p>
          <a:p>
            <a:pPr eaLnBrk="1" hangingPunct="1"/>
            <a:r>
              <a:rPr lang="en-GB" b="1" dirty="0" smtClean="0">
                <a:solidFill>
                  <a:srgbClr val="000000"/>
                </a:solidFill>
              </a:rPr>
              <a:t> Observation/</a:t>
            </a:r>
            <a:r>
              <a:rPr lang="en-GB" b="1" baseline="0" dirty="0" smtClean="0">
                <a:solidFill>
                  <a:srgbClr val="000000"/>
                </a:solidFill>
              </a:rPr>
              <a:t>Analyse</a:t>
            </a:r>
            <a:r>
              <a:rPr lang="en-GB" dirty="0" smtClean="0">
                <a:solidFill>
                  <a:srgbClr val="000000"/>
                </a:solidFill>
              </a:rPr>
              <a:t>: of the athlete’s technique,</a:t>
            </a:r>
            <a:r>
              <a:rPr lang="en-GB" baseline="0" dirty="0" smtClean="0">
                <a:solidFill>
                  <a:srgbClr val="000000"/>
                </a:solidFill>
              </a:rPr>
              <a:t> behaviour, </a:t>
            </a:r>
            <a:r>
              <a:rPr lang="en-GB" baseline="0" dirty="0" err="1" smtClean="0">
                <a:solidFill>
                  <a:srgbClr val="000000"/>
                </a:solidFill>
              </a:rPr>
              <a:t>progresss</a:t>
            </a:r>
            <a:r>
              <a:rPr lang="en-GB" baseline="0" dirty="0" smtClean="0">
                <a:solidFill>
                  <a:srgbClr val="000000"/>
                </a:solidFill>
              </a:rPr>
              <a:t>... in order to evaluate the strengths and the weaknesses</a:t>
            </a:r>
          </a:p>
          <a:p>
            <a:pPr eaLnBrk="1" hangingPunct="1"/>
            <a:r>
              <a:rPr lang="en-GB" b="1" baseline="0" dirty="0" smtClean="0">
                <a:solidFill>
                  <a:srgbClr val="000000"/>
                </a:solidFill>
              </a:rPr>
              <a:t> Feedback</a:t>
            </a:r>
            <a:r>
              <a:rPr lang="en-GB" baseline="0" dirty="0" smtClean="0">
                <a:solidFill>
                  <a:srgbClr val="000000"/>
                </a:solidFill>
              </a:rPr>
              <a:t>: oral, visual... to involve the archer in the analyse to complete the coach’s analyse and to draft a plan</a:t>
            </a:r>
            <a:endParaRPr lang="en-GB" dirty="0" smtClean="0">
              <a:solidFill>
                <a:srgbClr val="000000"/>
              </a:solidFill>
            </a:endParaRPr>
          </a:p>
          <a:p>
            <a:pPr eaLnBrk="1" hangingPunct="1"/>
            <a:r>
              <a:rPr lang="en-GB" b="1" dirty="0" smtClean="0">
                <a:solidFill>
                  <a:srgbClr val="000000"/>
                </a:solidFill>
              </a:rPr>
              <a:t> Plan</a:t>
            </a:r>
            <a:r>
              <a:rPr lang="en-GB" dirty="0" smtClean="0">
                <a:solidFill>
                  <a:srgbClr val="000000"/>
                </a:solidFill>
              </a:rPr>
              <a:t>: process setting</a:t>
            </a:r>
            <a:r>
              <a:rPr lang="en-GB" baseline="0" dirty="0" smtClean="0">
                <a:solidFill>
                  <a:srgbClr val="000000"/>
                </a:solidFill>
              </a:rPr>
              <a:t> what to do from the analyse</a:t>
            </a:r>
          </a:p>
          <a:p>
            <a:pPr eaLnBrk="1" hangingPunct="1"/>
            <a:r>
              <a:rPr lang="en-GB" b="1" dirty="0" smtClean="0">
                <a:solidFill>
                  <a:srgbClr val="000000"/>
                </a:solidFill>
              </a:rPr>
              <a:t> Individualisation</a:t>
            </a:r>
            <a:r>
              <a:rPr lang="en-GB" dirty="0" smtClean="0">
                <a:solidFill>
                  <a:srgbClr val="000000"/>
                </a:solidFill>
              </a:rPr>
              <a:t>:</a:t>
            </a:r>
            <a:r>
              <a:rPr lang="en-GB" baseline="0" dirty="0" smtClean="0">
                <a:solidFill>
                  <a:srgbClr val="000000"/>
                </a:solidFill>
              </a:rPr>
              <a:t> at any step of the archer’s development in either their feedback preference, learning process, technical efficiency...</a:t>
            </a:r>
            <a:endParaRPr lang="en-GB" dirty="0" smtClean="0">
              <a:solidFill>
                <a:srgbClr val="000000"/>
              </a:solidFill>
            </a:endParaRPr>
          </a:p>
        </p:txBody>
      </p:sp>
    </p:spTree>
    <p:extLst>
      <p:ext uri="{BB962C8B-B14F-4D97-AF65-F5344CB8AC3E}">
        <p14:creationId xmlns:p14="http://schemas.microsoft.com/office/powerpoint/2010/main" val="2081539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noProof="0" dirty="0" smtClean="0"/>
              <a:t>This</a:t>
            </a:r>
            <a:r>
              <a:rPr lang="en-GB" baseline="0" noProof="0" dirty="0" smtClean="0"/>
              <a:t> graphic is self explanatory. The consequence of the high risk of lost of information  is stated in the next slide</a:t>
            </a:r>
            <a:endParaRPr lang="en-GB" noProof="0" dirty="0"/>
          </a:p>
        </p:txBody>
      </p:sp>
      <p:sp>
        <p:nvSpPr>
          <p:cNvPr id="4" name="Slide Number Placeholder 3"/>
          <p:cNvSpPr>
            <a:spLocks noGrp="1"/>
          </p:cNvSpPr>
          <p:nvPr>
            <p:ph type="sldNum" sz="quarter" idx="10"/>
          </p:nvPr>
        </p:nvSpPr>
        <p:spPr/>
        <p:txBody>
          <a:bodyPr/>
          <a:lstStyle/>
          <a:p>
            <a:pPr>
              <a:defRPr/>
            </a:pPr>
            <a:fld id="{30807509-A936-4810-9E5F-546293D93675}" type="slidenum">
              <a:rPr lang="en-US" smtClean="0"/>
              <a:pPr>
                <a:defRPr/>
              </a:pPr>
              <a:t>20</a:t>
            </a:fld>
            <a:endParaRPr lang="en-US" dirty="0"/>
          </a:p>
        </p:txBody>
      </p:sp>
    </p:spTree>
    <p:extLst>
      <p:ext uri="{BB962C8B-B14F-4D97-AF65-F5344CB8AC3E}">
        <p14:creationId xmlns:p14="http://schemas.microsoft.com/office/powerpoint/2010/main" val="924692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noProof="0" dirty="0" smtClean="0"/>
              <a:t>Consequence of the previous slide:</a:t>
            </a:r>
          </a:p>
          <a:p>
            <a:pPr>
              <a:buFont typeface="Arial" charset="0"/>
              <a:buChar char="•"/>
            </a:pPr>
            <a:r>
              <a:rPr lang="en-GB" noProof="0" dirty="0" smtClean="0"/>
              <a:t> Verbal</a:t>
            </a:r>
            <a:r>
              <a:rPr lang="en-GB" baseline="0" noProof="0" dirty="0" smtClean="0"/>
              <a:t> coaching is not enough: « But I already told him… »</a:t>
            </a:r>
          </a:p>
          <a:p>
            <a:pPr>
              <a:buFont typeface="Arial" charset="0"/>
              <a:buChar char="•"/>
            </a:pPr>
            <a:r>
              <a:rPr lang="en-GB" baseline="0" noProof="0" dirty="0" smtClean="0"/>
              <a:t> Demonstrations are important in coaching</a:t>
            </a:r>
          </a:p>
          <a:p>
            <a:pPr>
              <a:buFont typeface="Arial" charset="0"/>
              <a:buChar char="•"/>
            </a:pPr>
            <a:r>
              <a:rPr lang="en-GB" baseline="0" noProof="0" dirty="0" smtClean="0"/>
              <a:t> It is mandatory to allow the archer to test/experiment</a:t>
            </a:r>
            <a:endParaRPr lang="en-GB" noProof="0" dirty="0" smtClean="0"/>
          </a:p>
        </p:txBody>
      </p:sp>
      <p:sp>
        <p:nvSpPr>
          <p:cNvPr id="4" name="Slide Number Placeholder 3"/>
          <p:cNvSpPr>
            <a:spLocks noGrp="1"/>
          </p:cNvSpPr>
          <p:nvPr>
            <p:ph type="sldNum" sz="quarter" idx="10"/>
          </p:nvPr>
        </p:nvSpPr>
        <p:spPr/>
        <p:txBody>
          <a:bodyPr/>
          <a:lstStyle/>
          <a:p>
            <a:pPr>
              <a:defRPr/>
            </a:pPr>
            <a:fld id="{30807509-A936-4810-9E5F-546293D93675}" type="slidenum">
              <a:rPr lang="en-US" smtClean="0"/>
              <a:pPr>
                <a:defRPr/>
              </a:pPr>
              <a:t>21</a:t>
            </a:fld>
            <a:endParaRPr lang="en-US" dirty="0"/>
          </a:p>
        </p:txBody>
      </p:sp>
    </p:spTree>
    <p:extLst>
      <p:ext uri="{BB962C8B-B14F-4D97-AF65-F5344CB8AC3E}">
        <p14:creationId xmlns:p14="http://schemas.microsoft.com/office/powerpoint/2010/main" val="2813135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740AE0E-E039-49EB-A045-8224CB2413B9}" type="slidenum">
              <a:rPr lang="en-US" smtClean="0"/>
              <a:pPr/>
              <a:t>22</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dirty="0" smtClean="0"/>
              <a:t>Steps</a:t>
            </a:r>
            <a:r>
              <a:rPr lang="en-US" baseline="0" dirty="0" smtClean="0"/>
              <a:t> of the standard coaching process</a:t>
            </a:r>
          </a:p>
          <a:p>
            <a:r>
              <a:rPr lang="en-US" baseline="0" dirty="0" smtClean="0"/>
              <a:t>On the line 5 “Shooting” are listed the elements the coach can play with</a:t>
            </a:r>
            <a:endParaRPr lang="en-US" dirty="0" smtClean="0"/>
          </a:p>
        </p:txBody>
      </p:sp>
    </p:spTree>
    <p:extLst>
      <p:ext uri="{BB962C8B-B14F-4D97-AF65-F5344CB8AC3E}">
        <p14:creationId xmlns:p14="http://schemas.microsoft.com/office/powerpoint/2010/main" val="554465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08E7730-9B35-44F9-9C19-DD89C8B85AD6}" type="slidenum">
              <a:rPr lang="en-US" smtClean="0"/>
              <a:pPr/>
              <a:t>23</a:t>
            </a:fld>
            <a:endParaRPr 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GB" noProof="0" dirty="0" smtClean="0">
                <a:latin typeface="Arial" pitchFamily="34" charset="0"/>
                <a:cs typeface="Arial" pitchFamily="34" charset="0"/>
              </a:rPr>
              <a:t>List of questions</a:t>
            </a:r>
            <a:r>
              <a:rPr lang="en-GB" baseline="0" noProof="0" dirty="0" smtClean="0">
                <a:latin typeface="Arial" pitchFamily="34" charset="0"/>
                <a:cs typeface="Arial" pitchFamily="34" charset="0"/>
              </a:rPr>
              <a:t> the coach can ask to the athlete prior their collaboration.</a:t>
            </a:r>
          </a:p>
          <a:p>
            <a:pPr eaLnBrk="1" hangingPunct="1"/>
            <a:r>
              <a:rPr lang="en-GB" noProof="0" dirty="0" smtClean="0">
                <a:latin typeface="Arial" pitchFamily="34" charset="0"/>
                <a:cs typeface="Arial" pitchFamily="34" charset="0"/>
              </a:rPr>
              <a:t>Detect the profile</a:t>
            </a:r>
            <a:r>
              <a:rPr lang="en-GB" baseline="0" noProof="0" dirty="0" smtClean="0">
                <a:latin typeface="Arial" pitchFamily="34" charset="0"/>
                <a:cs typeface="Arial" pitchFamily="34" charset="0"/>
              </a:rPr>
              <a:t> of each athlete because if</a:t>
            </a:r>
            <a:r>
              <a:rPr lang="en-GB" noProof="0" dirty="0" smtClean="0">
                <a:latin typeface="Arial" pitchFamily="34" charset="0"/>
                <a:cs typeface="Arial" pitchFamily="34" charset="0"/>
              </a:rPr>
              <a:t> we consider only 2 different profiles:</a:t>
            </a:r>
          </a:p>
          <a:p>
            <a:pPr eaLnBrk="1" hangingPunct="1">
              <a:buFont typeface="Arial" charset="0"/>
              <a:buChar char="•"/>
            </a:pPr>
            <a:r>
              <a:rPr lang="en-GB" noProof="0" dirty="0" smtClean="0">
                <a:latin typeface="Arial" pitchFamily="34" charset="0"/>
                <a:cs typeface="Arial" pitchFamily="34" charset="0"/>
              </a:rPr>
              <a:t> Hard-working</a:t>
            </a:r>
            <a:r>
              <a:rPr lang="en-GB" baseline="0" noProof="0" dirty="0" smtClean="0">
                <a:latin typeface="Arial" pitchFamily="34" charset="0"/>
                <a:cs typeface="Arial" pitchFamily="34" charset="0"/>
              </a:rPr>
              <a:t> athlete</a:t>
            </a:r>
          </a:p>
          <a:p>
            <a:pPr eaLnBrk="1" hangingPunct="1">
              <a:buFont typeface="Arial" charset="0"/>
              <a:buChar char="•"/>
            </a:pPr>
            <a:r>
              <a:rPr lang="en-GB" baseline="0" noProof="0" dirty="0" smtClean="0">
                <a:latin typeface="Arial" pitchFamily="34" charset="0"/>
                <a:cs typeface="Arial" pitchFamily="34" charset="0"/>
              </a:rPr>
              <a:t> Competition/challenge oriented athlete</a:t>
            </a:r>
          </a:p>
          <a:p>
            <a:pPr eaLnBrk="1" hangingPunct="1">
              <a:buFont typeface="Arial" charset="0"/>
              <a:buNone/>
            </a:pPr>
            <a:r>
              <a:rPr lang="en-GB" noProof="0" dirty="0" smtClean="0">
                <a:latin typeface="Arial" pitchFamily="34" charset="0"/>
                <a:cs typeface="Arial" pitchFamily="34" charset="0"/>
              </a:rPr>
              <a:t>The</a:t>
            </a:r>
            <a:r>
              <a:rPr lang="en-GB" baseline="0" noProof="0" dirty="0" smtClean="0">
                <a:latin typeface="Arial" pitchFamily="34" charset="0"/>
                <a:cs typeface="Arial" pitchFamily="34" charset="0"/>
              </a:rPr>
              <a:t> coach could ask to the hard-working athlete to shoot a while (45 minutes) eyes closed or at a blank but, while it would </a:t>
            </a:r>
            <a:r>
              <a:rPr lang="en-GB" noProof="0" dirty="0" smtClean="0">
                <a:latin typeface="Arial" pitchFamily="34" charset="0"/>
                <a:cs typeface="Arial" pitchFamily="34" charset="0"/>
              </a:rPr>
              <a:t>be a disaster with</a:t>
            </a:r>
            <a:r>
              <a:rPr lang="en-GB" baseline="0" noProof="0" dirty="0" smtClean="0">
                <a:latin typeface="Arial" pitchFamily="34" charset="0"/>
                <a:cs typeface="Arial" pitchFamily="34" charset="0"/>
              </a:rPr>
              <a:t> a competition oriented athlete. This latest type of </a:t>
            </a:r>
            <a:r>
              <a:rPr lang="en-GB" baseline="0" noProof="0" dirty="0" err="1" smtClean="0">
                <a:latin typeface="Arial" pitchFamily="34" charset="0"/>
                <a:cs typeface="Arial" pitchFamily="34" charset="0"/>
              </a:rPr>
              <a:t>persnality</a:t>
            </a:r>
            <a:r>
              <a:rPr lang="en-GB" baseline="0" noProof="0" dirty="0" smtClean="0">
                <a:latin typeface="Arial" pitchFamily="34" charset="0"/>
                <a:cs typeface="Arial" pitchFamily="34" charset="0"/>
              </a:rPr>
              <a:t> will shoot without </a:t>
            </a:r>
            <a:r>
              <a:rPr lang="en-GB" baseline="0" noProof="0" dirty="0" err="1" smtClean="0">
                <a:latin typeface="Arial" pitchFamily="34" charset="0"/>
                <a:cs typeface="Arial" pitchFamily="34" charset="0"/>
              </a:rPr>
              <a:t>anxy</a:t>
            </a:r>
            <a:r>
              <a:rPr lang="en-GB" baseline="0" noProof="0" dirty="0" smtClean="0">
                <a:latin typeface="Arial" pitchFamily="34" charset="0"/>
                <a:cs typeface="Arial" pitchFamily="34" charset="0"/>
              </a:rPr>
              <a:t> </a:t>
            </a:r>
            <a:r>
              <a:rPr lang="en-GB" baseline="0" noProof="0" dirty="0" err="1" smtClean="0">
                <a:latin typeface="Arial" pitchFamily="34" charset="0"/>
                <a:cs typeface="Arial" pitchFamily="34" charset="0"/>
              </a:rPr>
              <a:t>focuss</a:t>
            </a:r>
            <a:r>
              <a:rPr lang="en-GB" baseline="0" noProof="0" dirty="0" smtClean="0">
                <a:latin typeface="Arial" pitchFamily="34" charset="0"/>
                <a:cs typeface="Arial" pitchFamily="34" charset="0"/>
              </a:rPr>
              <a:t> after few minutes of such a “boring” training situation</a:t>
            </a:r>
          </a:p>
          <a:p>
            <a:pPr eaLnBrk="1" hangingPunct="1">
              <a:buFont typeface="Arial" charset="0"/>
              <a:buNone/>
            </a:pPr>
            <a:r>
              <a:rPr lang="en-GB" baseline="0" noProof="0" dirty="0" smtClean="0">
                <a:latin typeface="Arial" pitchFamily="34" charset="0"/>
                <a:cs typeface="Arial" pitchFamily="34" charset="0"/>
              </a:rPr>
              <a:t>Hence we must detect the profile of each person in order to choose the way of training them</a:t>
            </a:r>
            <a:endParaRPr lang="en-GB" noProof="0" dirty="0" smtClean="0">
              <a:latin typeface="Arial" pitchFamily="34" charset="0"/>
              <a:cs typeface="Arial" pitchFamily="34" charset="0"/>
            </a:endParaRPr>
          </a:p>
        </p:txBody>
      </p:sp>
    </p:spTree>
    <p:extLst>
      <p:ext uri="{BB962C8B-B14F-4D97-AF65-F5344CB8AC3E}">
        <p14:creationId xmlns:p14="http://schemas.microsoft.com/office/powerpoint/2010/main" val="295761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1CFCB45-E94E-4555-832C-A1A4B4850484}" type="slidenum">
              <a:rPr lang="en-US" smtClean="0"/>
              <a:pPr/>
              <a:t>24</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GB" noProof="0" dirty="0" smtClean="0">
                <a:latin typeface="Arial" pitchFamily="34" charset="0"/>
                <a:cs typeface="Arial" pitchFamily="34" charset="0"/>
              </a:rPr>
              <a:t>Self explanatory slide</a:t>
            </a:r>
          </a:p>
          <a:p>
            <a:pPr eaLnBrk="1" hangingPunct="1"/>
            <a:r>
              <a:rPr lang="en-GB" noProof="0" dirty="0" smtClean="0">
                <a:latin typeface="Arial" pitchFamily="34" charset="0"/>
                <a:cs typeface="Arial" pitchFamily="34" charset="0"/>
              </a:rPr>
              <a:t>Accuracy in the target = accurate repetitions of the archers</a:t>
            </a:r>
          </a:p>
        </p:txBody>
      </p:sp>
    </p:spTree>
    <p:extLst>
      <p:ext uri="{BB962C8B-B14F-4D97-AF65-F5344CB8AC3E}">
        <p14:creationId xmlns:p14="http://schemas.microsoft.com/office/powerpoint/2010/main" val="2698400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813DDF6-5144-4279-B309-4AD5B56F950F}" type="slidenum">
              <a:rPr lang="en-US" smtClean="0"/>
              <a:pPr/>
              <a:t>25</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GB" noProof="0" dirty="0" smtClean="0">
                <a:latin typeface="Arial" pitchFamily="34" charset="0"/>
                <a:cs typeface="Arial" pitchFamily="34" charset="0"/>
              </a:rPr>
              <a:t>Many</a:t>
            </a:r>
            <a:r>
              <a:rPr lang="en-GB" baseline="0" noProof="0" dirty="0" smtClean="0">
                <a:latin typeface="Arial" pitchFamily="34" charset="0"/>
                <a:cs typeface="Arial" pitchFamily="34" charset="0"/>
              </a:rPr>
              <a:t> </a:t>
            </a:r>
            <a:r>
              <a:rPr lang="en-GB" noProof="0" dirty="0" smtClean="0">
                <a:latin typeface="Arial" pitchFamily="34" charset="0"/>
                <a:cs typeface="Arial" pitchFamily="34" charset="0"/>
              </a:rPr>
              <a:t>beginners thinks that if they</a:t>
            </a:r>
            <a:r>
              <a:rPr lang="en-GB" baseline="0" noProof="0" dirty="0" smtClean="0">
                <a:latin typeface="Arial" pitchFamily="34" charset="0"/>
                <a:cs typeface="Arial" pitchFamily="34" charset="0"/>
              </a:rPr>
              <a:t> release when their aiming reference point is in the centre of the target, they should hit this centre. But experimented archers knows that it is not enough, we should also have good/usual feelings:</a:t>
            </a:r>
          </a:p>
          <a:p>
            <a:pPr eaLnBrk="1" hangingPunct="1">
              <a:buFont typeface="Arial" charset="0"/>
              <a:buChar char="•"/>
            </a:pPr>
            <a:r>
              <a:rPr lang="en-GB" baseline="0" noProof="0" dirty="0" smtClean="0">
                <a:latin typeface="Arial" pitchFamily="34" charset="0"/>
                <a:cs typeface="Arial" pitchFamily="34" charset="0"/>
              </a:rPr>
              <a:t>Feeling to be in the same posture (same form)</a:t>
            </a:r>
          </a:p>
          <a:p>
            <a:pPr eaLnBrk="1" hangingPunct="1">
              <a:buFont typeface="Arial" charset="0"/>
              <a:buChar char="•"/>
            </a:pPr>
            <a:r>
              <a:rPr lang="en-GB" baseline="0" noProof="0" dirty="0" smtClean="0">
                <a:latin typeface="Arial" pitchFamily="34" charset="0"/>
                <a:cs typeface="Arial" pitchFamily="34" charset="0"/>
              </a:rPr>
              <a:t>Feeling of providing the same efforts, the same level of muscular tension (effortless)</a:t>
            </a:r>
          </a:p>
          <a:p>
            <a:pPr eaLnBrk="1" hangingPunct="1">
              <a:buFont typeface="Arial" charset="0"/>
              <a:buChar char="•"/>
            </a:pPr>
            <a:r>
              <a:rPr lang="en-GB" baseline="0" noProof="0" dirty="0" smtClean="0">
                <a:latin typeface="Arial" pitchFamily="34" charset="0"/>
                <a:cs typeface="Arial" pitchFamily="34" charset="0"/>
              </a:rPr>
              <a:t>Feeling of a good body balance</a:t>
            </a:r>
          </a:p>
          <a:p>
            <a:pPr eaLnBrk="1" hangingPunct="1">
              <a:buFont typeface="Arial" charset="0"/>
              <a:buChar char="•"/>
            </a:pPr>
            <a:r>
              <a:rPr lang="en-GB" baseline="0" noProof="0" dirty="0" smtClean="0">
                <a:latin typeface="Arial" pitchFamily="34" charset="0"/>
                <a:cs typeface="Arial" pitchFamily="34" charset="0"/>
              </a:rPr>
              <a:t>Psychological feelings as well: same relaxation level, same level of confidence, of positivity...</a:t>
            </a:r>
          </a:p>
        </p:txBody>
      </p:sp>
    </p:spTree>
    <p:extLst>
      <p:ext uri="{BB962C8B-B14F-4D97-AF65-F5344CB8AC3E}">
        <p14:creationId xmlns:p14="http://schemas.microsoft.com/office/powerpoint/2010/main" val="2934029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8A16204-4339-4AC2-A3EA-0D67CE39646F}" type="slidenum">
              <a:rPr lang="en-US" smtClean="0">
                <a:latin typeface="Arial" charset="0"/>
              </a:rPr>
              <a:pPr/>
              <a:t>26</a:t>
            </a:fld>
            <a:endParaRPr lang="en-US" smtClean="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extLst>
      <p:ext uri="{BB962C8B-B14F-4D97-AF65-F5344CB8AC3E}">
        <p14:creationId xmlns:p14="http://schemas.microsoft.com/office/powerpoint/2010/main" val="3506697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52B912C-0018-49AA-B79D-064E1D4CB6E2}" type="slidenum">
              <a:rPr lang="en-US" smtClean="0"/>
              <a:pPr/>
              <a:t>27</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GB" dirty="0" smtClean="0">
                <a:latin typeface="Arial" pitchFamily="34" charset="0"/>
                <a:cs typeface="Arial" pitchFamily="34" charset="0"/>
              </a:rPr>
              <a:t>Ideally the release should happen when the archer:</a:t>
            </a:r>
          </a:p>
          <a:p>
            <a:pPr eaLnBrk="1" hangingPunct="1">
              <a:buFont typeface="Arial" charset="0"/>
              <a:buChar char="•"/>
            </a:pPr>
            <a:r>
              <a:rPr lang="en-GB" dirty="0" smtClean="0">
                <a:latin typeface="Arial" pitchFamily="34" charset="0"/>
                <a:cs typeface="Arial" pitchFamily="34" charset="0"/>
              </a:rPr>
              <a:t>See</a:t>
            </a:r>
            <a:r>
              <a:rPr lang="en-GB" baseline="0" dirty="0" smtClean="0">
                <a:latin typeface="Arial" pitchFamily="34" charset="0"/>
                <a:cs typeface="Arial" pitchFamily="34" charset="0"/>
              </a:rPr>
              <a:t> good visual references such as sight (or arrow point) moving few and gently around the centre of the target (this is the main visual reference while the following ones are in a peripheral/secondary vision), the string is aligned, the bow is vertical….</a:t>
            </a:r>
          </a:p>
          <a:p>
            <a:pPr eaLnBrk="1" hangingPunct="1">
              <a:buFont typeface="Arial" charset="0"/>
              <a:buChar char="•"/>
            </a:pPr>
            <a:r>
              <a:rPr lang="en-GB" dirty="0" smtClean="0">
                <a:latin typeface="Arial" pitchFamily="34" charset="0"/>
                <a:cs typeface="Arial" pitchFamily="34" charset="0"/>
              </a:rPr>
              <a:t>Has good perceptions</a:t>
            </a:r>
            <a:r>
              <a:rPr lang="en-GB" baseline="0" dirty="0" smtClean="0">
                <a:latin typeface="Arial" pitchFamily="34" charset="0"/>
                <a:cs typeface="Arial" pitchFamily="34" charset="0"/>
              </a:rPr>
              <a:t> such as:</a:t>
            </a:r>
          </a:p>
          <a:p>
            <a:pPr lvl="1" eaLnBrk="1" hangingPunct="1">
              <a:buFont typeface="Arial" charset="0"/>
              <a:buChar char="•"/>
            </a:pPr>
            <a:r>
              <a:rPr lang="en-GB" baseline="0" noProof="0" dirty="0" smtClean="0">
                <a:latin typeface="Arial" pitchFamily="34" charset="0"/>
                <a:cs typeface="Arial" pitchFamily="34" charset="0"/>
              </a:rPr>
              <a:t>Feeling to be in the same posture (same form)</a:t>
            </a:r>
          </a:p>
          <a:p>
            <a:pPr lvl="1" eaLnBrk="1" hangingPunct="1">
              <a:buFont typeface="Arial" charset="0"/>
              <a:buChar char="•"/>
            </a:pPr>
            <a:r>
              <a:rPr lang="en-GB" baseline="0" noProof="0" dirty="0" smtClean="0">
                <a:latin typeface="Arial" pitchFamily="34" charset="0"/>
                <a:cs typeface="Arial" pitchFamily="34" charset="0"/>
              </a:rPr>
              <a:t>Feeling of providing the same efforts, the same level of muscular tension (effortless)</a:t>
            </a:r>
          </a:p>
          <a:p>
            <a:pPr lvl="1" eaLnBrk="1" hangingPunct="1">
              <a:buFont typeface="Arial" charset="0"/>
              <a:buChar char="•"/>
            </a:pPr>
            <a:r>
              <a:rPr lang="en-GB" baseline="0" noProof="0" dirty="0" smtClean="0">
                <a:latin typeface="Arial" pitchFamily="34" charset="0"/>
                <a:cs typeface="Arial" pitchFamily="34" charset="0"/>
              </a:rPr>
              <a:t>Feeling of a good body balance</a:t>
            </a:r>
          </a:p>
          <a:p>
            <a:pPr lvl="1" eaLnBrk="1" hangingPunct="1">
              <a:buFont typeface="Arial" charset="0"/>
              <a:buChar char="•"/>
            </a:pPr>
            <a:r>
              <a:rPr lang="en-GB" baseline="0" noProof="0" dirty="0" smtClean="0">
                <a:latin typeface="Arial" pitchFamily="34" charset="0"/>
                <a:cs typeface="Arial" pitchFamily="34" charset="0"/>
              </a:rPr>
              <a:t>Psychological feelings as well: same relaxation level, same level of confidence, of positivity...</a:t>
            </a:r>
          </a:p>
          <a:p>
            <a:pPr eaLnBrk="1" hangingPunct="1">
              <a:buFont typeface="Arial" charset="0"/>
              <a:buNone/>
            </a:pPr>
            <a:r>
              <a:rPr lang="en-GB" dirty="0" smtClean="0">
                <a:latin typeface="Arial" pitchFamily="34" charset="0"/>
                <a:cs typeface="Arial" pitchFamily="34" charset="0"/>
              </a:rPr>
              <a:t>But even</a:t>
            </a:r>
            <a:r>
              <a:rPr lang="en-GB" baseline="0" dirty="0" smtClean="0">
                <a:latin typeface="Arial" pitchFamily="34" charset="0"/>
                <a:cs typeface="Arial" pitchFamily="34" charset="0"/>
              </a:rPr>
              <a:t> when the release happens during the visual/perception coordination, the result in the target is not ensured – see the following slide</a:t>
            </a:r>
            <a:endParaRPr lang="en-GB" dirty="0" smtClean="0">
              <a:latin typeface="Arial" pitchFamily="34" charset="0"/>
              <a:cs typeface="Arial" pitchFamily="34" charset="0"/>
            </a:endParaRPr>
          </a:p>
        </p:txBody>
      </p:sp>
    </p:spTree>
    <p:extLst>
      <p:ext uri="{BB962C8B-B14F-4D97-AF65-F5344CB8AC3E}">
        <p14:creationId xmlns:p14="http://schemas.microsoft.com/office/powerpoint/2010/main" val="1936174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5B9272B-C8FD-45BD-9DD1-0A2706C0F8B7}" type="slidenum">
              <a:rPr lang="en-US" smtClean="0"/>
              <a:pPr/>
              <a:t>28</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GB" noProof="0" dirty="0" smtClean="0">
                <a:latin typeface="Arial" pitchFamily="34" charset="0"/>
                <a:cs typeface="Arial" pitchFamily="34" charset="0"/>
              </a:rPr>
              <a:t>The release should happen without</a:t>
            </a:r>
            <a:r>
              <a:rPr lang="en-GB" baseline="0" noProof="0" dirty="0" smtClean="0">
                <a:latin typeface="Arial" pitchFamily="34" charset="0"/>
                <a:cs typeface="Arial" pitchFamily="34" charset="0"/>
              </a:rPr>
              <a:t> any change in the visual/feelings coordination, in positive words it is called “follow-through”, a perfect </a:t>
            </a:r>
            <a:r>
              <a:rPr lang="en-GB" baseline="0" noProof="0" dirty="0" err="1" smtClean="0">
                <a:latin typeface="Arial" pitchFamily="34" charset="0"/>
                <a:cs typeface="Arial" pitchFamily="34" charset="0"/>
              </a:rPr>
              <a:t>continunity</a:t>
            </a:r>
            <a:r>
              <a:rPr lang="en-GB" baseline="0" noProof="0" dirty="0" smtClean="0">
                <a:latin typeface="Arial" pitchFamily="34" charset="0"/>
                <a:cs typeface="Arial" pitchFamily="34" charset="0"/>
              </a:rPr>
              <a:t> of all the activities (</a:t>
            </a:r>
            <a:r>
              <a:rPr lang="en-GB" baseline="0" noProof="0" dirty="0" err="1" smtClean="0">
                <a:latin typeface="Arial" pitchFamily="34" charset="0"/>
                <a:cs typeface="Arial" pitchFamily="34" charset="0"/>
              </a:rPr>
              <a:t>phyiscal</a:t>
            </a:r>
            <a:r>
              <a:rPr lang="en-GB" baseline="0" noProof="0" dirty="0" smtClean="0">
                <a:latin typeface="Arial" pitchFamily="34" charset="0"/>
                <a:cs typeface="Arial" pitchFamily="34" charset="0"/>
              </a:rPr>
              <a:t>*, visual, mental, respiratory, balance..) from a little before the release until a little after the release; hence during the </a:t>
            </a:r>
            <a:r>
              <a:rPr lang="en-GB" baseline="0" noProof="0" dirty="0" err="1" smtClean="0">
                <a:latin typeface="Arial" pitchFamily="34" charset="0"/>
                <a:cs typeface="Arial" pitchFamily="34" charset="0"/>
              </a:rPr>
              <a:t>propeling</a:t>
            </a:r>
            <a:r>
              <a:rPr lang="en-GB" baseline="0" noProof="0" dirty="0" smtClean="0">
                <a:latin typeface="Arial" pitchFamily="34" charset="0"/>
                <a:cs typeface="Arial" pitchFamily="34" charset="0"/>
              </a:rPr>
              <a:t> step of the arrow.</a:t>
            </a:r>
          </a:p>
          <a:p>
            <a:pPr eaLnBrk="1" hangingPunct="1"/>
            <a:r>
              <a:rPr lang="en-GB" baseline="0" noProof="0" dirty="0" smtClean="0">
                <a:latin typeface="Arial" pitchFamily="34" charset="0"/>
                <a:cs typeface="Arial" pitchFamily="34" charset="0"/>
              </a:rPr>
              <a:t>* </a:t>
            </a:r>
            <a:r>
              <a:rPr lang="en-GB" i="1" baseline="0" noProof="0" dirty="0" smtClean="0">
                <a:latin typeface="Arial" pitchFamily="34" charset="0"/>
                <a:cs typeface="Arial" pitchFamily="34" charset="0"/>
              </a:rPr>
              <a:t>The only change for archer gripping the string with their finger is the muscular activity of the finger flexors (Absolutely no change for archers using a </a:t>
            </a:r>
            <a:r>
              <a:rPr lang="en-GB" i="1" baseline="0" noProof="0" dirty="0" err="1" smtClean="0">
                <a:latin typeface="Arial" pitchFamily="34" charset="0"/>
                <a:cs typeface="Arial" pitchFamily="34" charset="0"/>
              </a:rPr>
              <a:t>mechnic</a:t>
            </a:r>
            <a:r>
              <a:rPr lang="en-GB" i="1" baseline="0" noProof="0" dirty="0" smtClean="0">
                <a:latin typeface="Arial" pitchFamily="34" charset="0"/>
                <a:cs typeface="Arial" pitchFamily="34" charset="0"/>
              </a:rPr>
              <a:t> release)</a:t>
            </a:r>
            <a:endParaRPr lang="en-GB" i="1" noProof="0" dirty="0" smtClean="0">
              <a:latin typeface="Arial" pitchFamily="34" charset="0"/>
              <a:cs typeface="Arial" pitchFamily="34" charset="0"/>
            </a:endParaRPr>
          </a:p>
        </p:txBody>
      </p:sp>
    </p:spTree>
    <p:extLst>
      <p:ext uri="{BB962C8B-B14F-4D97-AF65-F5344CB8AC3E}">
        <p14:creationId xmlns:p14="http://schemas.microsoft.com/office/powerpoint/2010/main" val="79414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41759E7-D8C9-46CD-8712-F110B0A7F5D8}" type="slidenum">
              <a:rPr lang="en-US" smtClean="0"/>
              <a:pPr/>
              <a:t>29</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GB" noProof="0" dirty="0" smtClean="0">
                <a:latin typeface="Arial" pitchFamily="34" charset="0"/>
                <a:cs typeface="Arial" pitchFamily="34" charset="0"/>
              </a:rPr>
              <a:t>Getting use to release only from the visual references;</a:t>
            </a:r>
            <a:r>
              <a:rPr lang="en-GB" baseline="0" noProof="0" dirty="0" smtClean="0">
                <a:latin typeface="Arial" pitchFamily="34" charset="0"/>
                <a:cs typeface="Arial" pitchFamily="34" charset="0"/>
              </a:rPr>
              <a:t> hence without any references on the perceptions/feelings, </a:t>
            </a:r>
            <a:r>
              <a:rPr lang="en-GB" noProof="0" dirty="0" smtClean="0">
                <a:latin typeface="Arial" pitchFamily="34" charset="0"/>
                <a:cs typeface="Arial" pitchFamily="34" charset="0"/>
              </a:rPr>
              <a:t> often introduces a target panic</a:t>
            </a:r>
          </a:p>
        </p:txBody>
      </p:sp>
    </p:spTree>
    <p:extLst>
      <p:ext uri="{BB962C8B-B14F-4D97-AF65-F5344CB8AC3E}">
        <p14:creationId xmlns:p14="http://schemas.microsoft.com/office/powerpoint/2010/main" val="1232545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4022725" y="9720263"/>
            <a:ext cx="3074988" cy="512762"/>
          </a:xfrm>
          <a:prstGeom prst="rect">
            <a:avLst/>
          </a:prstGeom>
          <a:noFill/>
          <a:ln w="9525">
            <a:noFill/>
            <a:miter lim="800000"/>
            <a:headEnd/>
            <a:tailEnd/>
          </a:ln>
        </p:spPr>
        <p:txBody>
          <a:bodyPr lIns="96954" tIns="48477" rIns="96954" bIns="48477" anchor="b"/>
          <a:lstStyle/>
          <a:p>
            <a:pPr algn="r" defTabSz="969963"/>
            <a:fld id="{7492F309-1DC1-4679-B8CA-E2F072310D4B}" type="slidenum">
              <a:rPr lang="en-US" sz="1300" b="0">
                <a:latin typeface="Times New Roman" charset="0"/>
              </a:rPr>
              <a:pPr algn="r" defTabSz="969963"/>
              <a:t>3</a:t>
            </a:fld>
            <a:endParaRPr lang="en-US" sz="1300" b="0" dirty="0">
              <a:latin typeface="Times New Roman" charset="0"/>
            </a:endParaRPr>
          </a:p>
        </p:txBody>
      </p:sp>
      <p:sp>
        <p:nvSpPr>
          <p:cNvPr id="119811" name="Rectangle 2"/>
          <p:cNvSpPr>
            <a:spLocks noGrp="1" noRot="1" noChangeAspect="1" noChangeArrowheads="1" noTextEdit="1"/>
          </p:cNvSpPr>
          <p:nvPr>
            <p:ph type="sldImg"/>
          </p:nvPr>
        </p:nvSpPr>
        <p:spPr bwMode="auto">
          <a:xfrm>
            <a:off x="990600" y="768350"/>
            <a:ext cx="5118100" cy="3838575"/>
          </a:xfrm>
          <a:prstGeom prst="rect">
            <a:avLst/>
          </a:prstGeom>
          <a:solidFill>
            <a:srgbClr val="FFFFFF"/>
          </a:solidFill>
          <a:ln>
            <a:solidFill>
              <a:srgbClr val="000000"/>
            </a:solidFill>
            <a:miter lim="800000"/>
            <a:headEnd/>
            <a:tailEnd/>
          </a:ln>
        </p:spPr>
      </p:sp>
      <p:sp>
        <p:nvSpPr>
          <p:cNvPr id="119812" name="Rectangle 3"/>
          <p:cNvSpPr>
            <a:spLocks noGrp="1" noChangeArrowheads="1"/>
          </p:cNvSpPr>
          <p:nvPr>
            <p:ph type="body" idx="1"/>
          </p:nvPr>
        </p:nvSpPr>
        <p:spPr bwMode="auto">
          <a:xfrm>
            <a:off x="709613" y="4862513"/>
            <a:ext cx="5680075" cy="4603750"/>
          </a:xfrm>
          <a:prstGeom prst="rect">
            <a:avLst/>
          </a:prstGeom>
          <a:noFill/>
          <a:ln>
            <a:solidFill>
              <a:srgbClr val="000000"/>
            </a:solidFill>
            <a:miter lim="800000"/>
            <a:headEnd/>
            <a:tailEnd/>
          </a:ln>
        </p:spPr>
        <p:txBody>
          <a:bodyPr lIns="96954" tIns="48477" rIns="96954" bIns="48477"/>
          <a:lstStyle/>
          <a:p>
            <a:pPr eaLnBrk="1" hangingPunct="1"/>
            <a:r>
              <a:rPr lang="en-GB" dirty="0" smtClean="0"/>
              <a:t>ENTRY LEVEL Archer and COACH:</a:t>
            </a:r>
            <a:r>
              <a:rPr lang="en-GB" baseline="0" dirty="0" smtClean="0"/>
              <a:t> </a:t>
            </a:r>
            <a:endParaRPr lang="en-GB" dirty="0" smtClean="0"/>
          </a:p>
          <a:p>
            <a:pPr eaLnBrk="1" hangingPunct="1"/>
            <a:r>
              <a:rPr lang="en-GB" dirty="0" smtClean="0"/>
              <a:t>Archers are novices</a:t>
            </a:r>
            <a:r>
              <a:rPr lang="en-GB" baseline="0" dirty="0" smtClean="0"/>
              <a:t>, </a:t>
            </a:r>
            <a:r>
              <a:rPr lang="en-GB" dirty="0" smtClean="0"/>
              <a:t>recreational archers, unskilled</a:t>
            </a:r>
            <a:r>
              <a:rPr lang="en-GB" baseline="0" dirty="0" smtClean="0"/>
              <a:t> archers...</a:t>
            </a: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We do not know yet (and often the archer as well) the wish, will, </a:t>
            </a:r>
            <a:r>
              <a:rPr lang="en-GB" dirty="0" smtClean="0"/>
              <a:t>ambition… of the beginner: to reach high level? Just practice recreationally?</a:t>
            </a:r>
            <a:r>
              <a:rPr lang="en-GB" baseline="0" dirty="0" smtClean="0"/>
              <a:t> </a:t>
            </a:r>
            <a:endParaRPr lang="en-GB" dirty="0" smtClean="0"/>
          </a:p>
          <a:p>
            <a:pPr eaLnBrk="1" hangingPunct="1"/>
            <a:r>
              <a:rPr lang="en-GB" dirty="0" smtClean="0"/>
              <a:t>The level 1 coach must</a:t>
            </a:r>
            <a:r>
              <a:rPr lang="en-GB" baseline="0" dirty="0" smtClean="0"/>
              <a:t> te</a:t>
            </a:r>
            <a:r>
              <a:rPr lang="en-GB" dirty="0" smtClean="0"/>
              <a:t>ach the</a:t>
            </a:r>
            <a:r>
              <a:rPr lang="en-GB" baseline="0" dirty="0" smtClean="0"/>
              <a:t> most common technical basic archery skills, since we do not know which archery division and discipline(s) the novice will shoot in the future.</a:t>
            </a:r>
          </a:p>
          <a:p>
            <a:pPr eaLnBrk="1" hangingPunct="1">
              <a:buFont typeface="Arial" charset="0"/>
              <a:buNone/>
            </a:pPr>
            <a:r>
              <a:rPr lang="en-GB" dirty="0" smtClean="0"/>
              <a:t>At the end the archer may have more know-how than the coach, and being coaches by a higher skilled coach</a:t>
            </a:r>
            <a:r>
              <a:rPr lang="en-GB" baseline="0" dirty="0" smtClean="0"/>
              <a:t> could become a necessity</a:t>
            </a:r>
            <a:r>
              <a:rPr lang="en-GB" dirty="0" smtClean="0"/>
              <a:t>.</a:t>
            </a:r>
          </a:p>
        </p:txBody>
      </p:sp>
    </p:spTree>
    <p:extLst>
      <p:ext uri="{BB962C8B-B14F-4D97-AF65-F5344CB8AC3E}">
        <p14:creationId xmlns:p14="http://schemas.microsoft.com/office/powerpoint/2010/main" val="1792776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98ECFAC-A1BF-40FB-9A3C-CFF082F4CAF5}" type="slidenum">
              <a:rPr lang="en-US" smtClean="0"/>
              <a:pPr/>
              <a:t>30</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GB" noProof="0" dirty="0" smtClean="0">
                <a:latin typeface="Arial" pitchFamily="34" charset="0"/>
                <a:cs typeface="Arial" pitchFamily="34" charset="0"/>
              </a:rPr>
              <a:t>Self explanatory slide</a:t>
            </a:r>
          </a:p>
          <a:p>
            <a:pPr eaLnBrk="1" hangingPunct="1"/>
            <a:endParaRPr lang="en-GB" noProof="0" dirty="0" smtClean="0">
              <a:latin typeface="Arial" pitchFamily="34" charset="0"/>
              <a:cs typeface="Arial" pitchFamily="34" charset="0"/>
            </a:endParaRPr>
          </a:p>
        </p:txBody>
      </p:sp>
    </p:spTree>
    <p:extLst>
      <p:ext uri="{BB962C8B-B14F-4D97-AF65-F5344CB8AC3E}">
        <p14:creationId xmlns:p14="http://schemas.microsoft.com/office/powerpoint/2010/main" val="3969470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AA3F946-B65E-4A5B-AE57-73175BF37A50}" type="slidenum">
              <a:rPr lang="en-US" smtClean="0"/>
              <a:pPr/>
              <a:t>31</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GB" noProof="0" dirty="0" smtClean="0">
                <a:latin typeface="Arial" pitchFamily="34" charset="0"/>
                <a:cs typeface="Arial" pitchFamily="34" charset="0"/>
              </a:rPr>
              <a:t>List of archer’</a:t>
            </a:r>
            <a:r>
              <a:rPr lang="en-GB" baseline="0" noProof="0" dirty="0" smtClean="0">
                <a:latin typeface="Arial" pitchFamily="34" charset="0"/>
                <a:cs typeface="Arial" pitchFamily="34" charset="0"/>
              </a:rPr>
              <a:t> </a:t>
            </a:r>
            <a:r>
              <a:rPr lang="en-GB" noProof="0" dirty="0" smtClean="0">
                <a:latin typeface="Arial" pitchFamily="34" charset="0"/>
                <a:cs typeface="Arial" pitchFamily="34" charset="0"/>
              </a:rPr>
              <a:t>skills helping to make a training plan (see how to make a training plan, on</a:t>
            </a:r>
            <a:r>
              <a:rPr lang="en-GB" baseline="0" noProof="0" dirty="0" smtClean="0">
                <a:latin typeface="Arial" pitchFamily="34" charset="0"/>
                <a:cs typeface="Arial" pitchFamily="34" charset="0"/>
              </a:rPr>
              <a:t> one axis of the chart/plan the coach must list the skills to be developed) </a:t>
            </a:r>
            <a:endParaRPr lang="en-GB" noProof="0" dirty="0" smtClean="0">
              <a:latin typeface="Arial" pitchFamily="34" charset="0"/>
              <a:cs typeface="Arial" pitchFamily="34" charset="0"/>
            </a:endParaRPr>
          </a:p>
        </p:txBody>
      </p:sp>
    </p:spTree>
    <p:extLst>
      <p:ext uri="{BB962C8B-B14F-4D97-AF65-F5344CB8AC3E}">
        <p14:creationId xmlns:p14="http://schemas.microsoft.com/office/powerpoint/2010/main" val="1534716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E2DC2D0-933A-451E-81D0-D490D3166A46}" type="slidenum">
              <a:rPr lang="en-US" smtClean="0"/>
              <a:pPr/>
              <a:t>32</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GB" noProof="0" dirty="0" smtClean="0">
                <a:latin typeface="Arial" pitchFamily="34" charset="0"/>
                <a:cs typeface="Arial" pitchFamily="34" charset="0"/>
              </a:rPr>
              <a:t>Self</a:t>
            </a:r>
            <a:r>
              <a:rPr lang="en-GB" baseline="0" noProof="0" dirty="0" smtClean="0">
                <a:latin typeface="Arial" pitchFamily="34" charset="0"/>
                <a:cs typeface="Arial" pitchFamily="34" charset="0"/>
              </a:rPr>
              <a:t> explanatory slide</a:t>
            </a:r>
          </a:p>
          <a:p>
            <a:pPr eaLnBrk="1" hangingPunct="1"/>
            <a:r>
              <a:rPr lang="en-GB" baseline="0" noProof="0" dirty="0" smtClean="0">
                <a:latin typeface="Arial" pitchFamily="34" charset="0"/>
                <a:cs typeface="Arial" pitchFamily="34" charset="0"/>
              </a:rPr>
              <a:t>A bow acts as a spring on the archer’s body, making him/her collapsing/creeping</a:t>
            </a:r>
          </a:p>
          <a:p>
            <a:pPr eaLnBrk="1" hangingPunct="1"/>
            <a:r>
              <a:rPr lang="en-GB" baseline="0" noProof="0" dirty="0" smtClean="0">
                <a:latin typeface="Arial" pitchFamily="34" charset="0"/>
                <a:cs typeface="Arial" pitchFamily="34" charset="0"/>
              </a:rPr>
              <a:t>In any discipline using a device, the first thing the coach strive to achieve from the beginner is to get more relaxed on this device: a racquet, ski, horse, …</a:t>
            </a:r>
            <a:endParaRPr lang="en-GB" noProof="0" dirty="0" smtClean="0">
              <a:latin typeface="Arial" pitchFamily="34" charset="0"/>
              <a:cs typeface="Arial" pitchFamily="34" charset="0"/>
            </a:endParaRPr>
          </a:p>
        </p:txBody>
      </p:sp>
    </p:spTree>
    <p:extLst>
      <p:ext uri="{BB962C8B-B14F-4D97-AF65-F5344CB8AC3E}">
        <p14:creationId xmlns:p14="http://schemas.microsoft.com/office/powerpoint/2010/main" val="475289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85DAD15-244F-4557-AAF5-999D0F060816}" type="slidenum">
              <a:rPr lang="en-US" smtClean="0"/>
              <a:pPr/>
              <a:t>33</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GB" noProof="0" dirty="0" smtClean="0">
                <a:latin typeface="Arial" pitchFamily="34" charset="0"/>
                <a:cs typeface="Arial" pitchFamily="34" charset="0"/>
              </a:rPr>
              <a:t>WA Development and Education department has developed a guide to make a training plan. At the level 3 this guide</a:t>
            </a:r>
            <a:r>
              <a:rPr lang="en-GB" baseline="0" noProof="0" dirty="0" smtClean="0">
                <a:latin typeface="Arial" pitchFamily="34" charset="0"/>
                <a:cs typeface="Arial" pitchFamily="34" charset="0"/>
              </a:rPr>
              <a:t> is used to educate the archery coaches</a:t>
            </a:r>
            <a:endParaRPr lang="en-GB" noProof="0" dirty="0" smtClean="0">
              <a:latin typeface="Arial" pitchFamily="34" charset="0"/>
              <a:cs typeface="Arial" pitchFamily="34" charset="0"/>
            </a:endParaRPr>
          </a:p>
        </p:txBody>
      </p:sp>
    </p:spTree>
    <p:extLst>
      <p:ext uri="{BB962C8B-B14F-4D97-AF65-F5344CB8AC3E}">
        <p14:creationId xmlns:p14="http://schemas.microsoft.com/office/powerpoint/2010/main" val="496029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DEA8CD4-2A58-41FB-A60E-52D4CCAE9C56}" type="slidenum">
              <a:rPr lang="en-US" smtClean="0"/>
              <a:pPr/>
              <a:t>34</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fr-FR" dirty="0" smtClean="0">
              <a:latin typeface="Arial" pitchFamily="34" charset="0"/>
              <a:cs typeface="Arial" pitchFamily="34" charset="0"/>
            </a:endParaRPr>
          </a:p>
        </p:txBody>
      </p:sp>
    </p:spTree>
    <p:extLst>
      <p:ext uri="{BB962C8B-B14F-4D97-AF65-F5344CB8AC3E}">
        <p14:creationId xmlns:p14="http://schemas.microsoft.com/office/powerpoint/2010/main" val="3475191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022725" y="9720263"/>
            <a:ext cx="3074988" cy="512762"/>
          </a:xfrm>
          <a:prstGeom prst="rect">
            <a:avLst/>
          </a:prstGeom>
          <a:noFill/>
          <a:ln w="9525">
            <a:noFill/>
            <a:miter lim="800000"/>
            <a:headEnd/>
            <a:tailEnd/>
          </a:ln>
        </p:spPr>
        <p:txBody>
          <a:bodyPr lIns="96954" tIns="48477" rIns="96954" bIns="48477" anchor="b"/>
          <a:lstStyle/>
          <a:p>
            <a:pPr algn="r" defTabSz="969963"/>
            <a:fld id="{16F89930-2372-437F-B7AE-EE3099ED3433}" type="slidenum">
              <a:rPr lang="en-US" sz="1300" b="0">
                <a:latin typeface="Times New Roman" charset="0"/>
              </a:rPr>
              <a:pPr algn="r" defTabSz="969963"/>
              <a:t>4</a:t>
            </a:fld>
            <a:endParaRPr lang="en-US" sz="1300" b="0" dirty="0">
              <a:latin typeface="Times New Roman" charset="0"/>
            </a:endParaRPr>
          </a:p>
        </p:txBody>
      </p:sp>
      <p:sp>
        <p:nvSpPr>
          <p:cNvPr id="121859" name="Rectangle 2"/>
          <p:cNvSpPr>
            <a:spLocks noGrp="1" noRot="1" noChangeAspect="1" noChangeArrowheads="1" noTextEdit="1"/>
          </p:cNvSpPr>
          <p:nvPr>
            <p:ph type="sldImg"/>
          </p:nvPr>
        </p:nvSpPr>
        <p:spPr bwMode="auto">
          <a:xfrm>
            <a:off x="990600" y="768350"/>
            <a:ext cx="5118100" cy="3838575"/>
          </a:xfrm>
          <a:prstGeom prst="rect">
            <a:avLst/>
          </a:prstGeom>
          <a:solidFill>
            <a:srgbClr val="FFFFFF"/>
          </a:solidFill>
          <a:ln>
            <a:solidFill>
              <a:srgbClr val="000000"/>
            </a:solidFill>
            <a:miter lim="800000"/>
            <a:headEnd/>
            <a:tailEnd/>
          </a:ln>
        </p:spPr>
      </p:sp>
      <p:sp>
        <p:nvSpPr>
          <p:cNvPr id="121860" name="Rectangle 3"/>
          <p:cNvSpPr>
            <a:spLocks noGrp="1" noChangeArrowheads="1"/>
          </p:cNvSpPr>
          <p:nvPr>
            <p:ph type="body" idx="1"/>
          </p:nvPr>
        </p:nvSpPr>
        <p:spPr bwMode="auto">
          <a:xfrm>
            <a:off x="709613" y="4862513"/>
            <a:ext cx="5680075" cy="4603750"/>
          </a:xfrm>
          <a:prstGeom prst="rect">
            <a:avLst/>
          </a:prstGeom>
          <a:noFill/>
          <a:ln>
            <a:solidFill>
              <a:srgbClr val="000000"/>
            </a:solidFill>
            <a:miter lim="800000"/>
            <a:headEnd/>
            <a:tailEnd/>
          </a:ln>
        </p:spPr>
        <p:txBody>
          <a:bodyPr lIns="96954" tIns="48477" rIns="96954" bIns="48477"/>
          <a:lstStyle/>
          <a:p>
            <a:pPr eaLnBrk="1" hangingPunct="1"/>
            <a:r>
              <a:rPr lang="en-GB" noProof="0" dirty="0" smtClean="0"/>
              <a:t>Profile</a:t>
            </a:r>
            <a:r>
              <a:rPr lang="en-GB" baseline="0" noProof="0" dirty="0" smtClean="0"/>
              <a:t> of the intermediate (level 2) archer</a:t>
            </a:r>
            <a:r>
              <a:rPr lang="en-GB" noProof="0" dirty="0" smtClean="0"/>
              <a:t>:</a:t>
            </a:r>
          </a:p>
          <a:p>
            <a:pPr eaLnBrk="1" hangingPunct="1">
              <a:buFont typeface="Arial" charset="0"/>
              <a:buChar char="•"/>
            </a:pPr>
            <a:r>
              <a:rPr lang="en-GB" noProof="0" dirty="0" smtClean="0"/>
              <a:t>those who have completed</a:t>
            </a:r>
            <a:r>
              <a:rPr lang="en-GB" baseline="0" noProof="0" dirty="0" smtClean="0"/>
              <a:t> the level 1</a:t>
            </a:r>
          </a:p>
          <a:p>
            <a:pPr eaLnBrk="1" hangingPunct="1">
              <a:buFont typeface="Arial" charset="0"/>
              <a:buChar char="•"/>
            </a:pPr>
            <a:r>
              <a:rPr lang="en-GB" baseline="0" noProof="0" dirty="0" smtClean="0"/>
              <a:t>many recreational archers, even if they attend to some competitions, they want to spend their free time for a hobby consisting to shoot arrows from a bow. They are not so disposed to develop other sport related skills during their free time such as running, strengthening.... Most of them need the help of the coach to become a specialist of one bow division and a pair of archery disciplines; hence the level 2 coach needs a specialized education in this bow division and these archery disciplines.</a:t>
            </a:r>
          </a:p>
          <a:p>
            <a:pPr eaLnBrk="1" hangingPunct="1">
              <a:buFont typeface="Arial" charset="0"/>
              <a:buChar char="•"/>
            </a:pPr>
            <a:r>
              <a:rPr lang="en-GB" baseline="0" noProof="0" dirty="0" smtClean="0"/>
              <a:t> those who are not enough skilled to reach the elite level</a:t>
            </a:r>
            <a:endParaRPr lang="en-GB" noProof="0" dirty="0" smtClean="0"/>
          </a:p>
          <a:p>
            <a:pPr eaLnBrk="1" hangingPunct="1"/>
            <a:r>
              <a:rPr lang="en-GB" noProof="0" dirty="0" smtClean="0"/>
              <a:t>Sometimes the same coach looks after the archers</a:t>
            </a:r>
            <a:r>
              <a:rPr lang="en-GB" baseline="0" noProof="0" dirty="0" smtClean="0"/>
              <a:t> of the level 1 and 2 (or 2 and 3), but sometimes 2 different coaches do it. Consistency in coaching processes among these different coaches better allows the archer to keep progressing because it avoids any adaptation to new coaching concepts.</a:t>
            </a:r>
            <a:endParaRPr lang="en-GB" noProof="0" dirty="0" smtClean="0"/>
          </a:p>
        </p:txBody>
      </p:sp>
    </p:spTree>
    <p:extLst>
      <p:ext uri="{BB962C8B-B14F-4D97-AF65-F5344CB8AC3E}">
        <p14:creationId xmlns:p14="http://schemas.microsoft.com/office/powerpoint/2010/main" val="3909098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4022725" y="9720263"/>
            <a:ext cx="3074988" cy="512762"/>
          </a:xfrm>
          <a:prstGeom prst="rect">
            <a:avLst/>
          </a:prstGeom>
          <a:noFill/>
          <a:ln w="9525">
            <a:noFill/>
            <a:miter lim="800000"/>
            <a:headEnd/>
            <a:tailEnd/>
          </a:ln>
        </p:spPr>
        <p:txBody>
          <a:bodyPr lIns="96954" tIns="48477" rIns="96954" bIns="48477" anchor="b"/>
          <a:lstStyle/>
          <a:p>
            <a:pPr algn="r" defTabSz="969963"/>
            <a:fld id="{A2B09D18-0933-4CEA-A207-F51DF0CA19D4}" type="slidenum">
              <a:rPr lang="en-US" sz="1300" b="0">
                <a:latin typeface="Times New Roman" charset="0"/>
              </a:rPr>
              <a:pPr algn="r" defTabSz="969963"/>
              <a:t>5</a:t>
            </a:fld>
            <a:endParaRPr lang="en-US" sz="1300" b="0">
              <a:latin typeface="Times New Roman" charset="0"/>
            </a:endParaRPr>
          </a:p>
        </p:txBody>
      </p:sp>
      <p:sp>
        <p:nvSpPr>
          <p:cNvPr id="117763" name="Rectangle 2"/>
          <p:cNvSpPr>
            <a:spLocks noGrp="1" noRot="1" noChangeAspect="1" noChangeArrowheads="1" noTextEdit="1"/>
          </p:cNvSpPr>
          <p:nvPr>
            <p:ph type="sldImg"/>
          </p:nvPr>
        </p:nvSpPr>
        <p:spPr bwMode="auto">
          <a:xfrm>
            <a:off x="990600" y="768350"/>
            <a:ext cx="5118100" cy="3838575"/>
          </a:xfrm>
          <a:prstGeom prst="rect">
            <a:avLst/>
          </a:prstGeom>
          <a:solidFill>
            <a:srgbClr val="FFFFFF"/>
          </a:solidFill>
          <a:ln>
            <a:solidFill>
              <a:srgbClr val="000000"/>
            </a:solidFill>
            <a:miter lim="800000"/>
            <a:headEnd/>
            <a:tailEnd/>
          </a:ln>
        </p:spPr>
      </p:sp>
      <p:sp>
        <p:nvSpPr>
          <p:cNvPr id="117764" name="Rectangle 3"/>
          <p:cNvSpPr>
            <a:spLocks noGrp="1" noChangeArrowheads="1"/>
          </p:cNvSpPr>
          <p:nvPr>
            <p:ph type="body" idx="1"/>
          </p:nvPr>
        </p:nvSpPr>
        <p:spPr bwMode="auto">
          <a:xfrm>
            <a:off x="709613" y="4862513"/>
            <a:ext cx="5680075" cy="4603750"/>
          </a:xfrm>
          <a:prstGeom prst="rect">
            <a:avLst/>
          </a:prstGeom>
          <a:noFill/>
          <a:ln>
            <a:solidFill>
              <a:srgbClr val="000000"/>
            </a:solidFill>
            <a:miter lim="800000"/>
            <a:headEnd/>
            <a:tailEnd/>
          </a:ln>
        </p:spPr>
        <p:txBody>
          <a:bodyPr lIns="96954" tIns="48477" rIns="96954" bIns="48477"/>
          <a:lstStyle/>
          <a:p>
            <a:pPr eaLnBrk="1" hangingPunct="1"/>
            <a:r>
              <a:rPr lang="en-GB" noProof="0" dirty="0" smtClean="0"/>
              <a:t>T</a:t>
            </a:r>
            <a:r>
              <a:rPr lang="en-GB" baseline="0" noProof="0" dirty="0" smtClean="0"/>
              <a:t>he elite a</a:t>
            </a:r>
            <a:r>
              <a:rPr lang="en-GB" noProof="0" dirty="0" smtClean="0"/>
              <a:t>rchers </a:t>
            </a:r>
            <a:r>
              <a:rPr lang="en-GB" baseline="0" noProof="0" dirty="0" smtClean="0"/>
              <a:t>strives to get the best score and results and the highest number of victories as possible. Nowadays many of them are professional (full time, or part-time), benefit from school/work arrangements… </a:t>
            </a:r>
          </a:p>
          <a:p>
            <a:pPr eaLnBrk="1" hangingPunct="1"/>
            <a:r>
              <a:rPr lang="en-GB" noProof="0" dirty="0" smtClean="0"/>
              <a:t>Very seldom the same coach looks after the archers</a:t>
            </a:r>
            <a:r>
              <a:rPr lang="en-GB" baseline="0" noProof="0" dirty="0" smtClean="0"/>
              <a:t> of the level 1,  2 and 3; usually a full time professional coach - or a part-time / contracted professional coach - looks after the elite archers. Hence almost all elite archers experiment several coaches along their career. Consistency in coaching processes among these different coaches better allows the archer to keep progressing because it avoids any adaptation to new coaching concepts.</a:t>
            </a:r>
          </a:p>
        </p:txBody>
      </p:sp>
    </p:spTree>
    <p:extLst>
      <p:ext uri="{BB962C8B-B14F-4D97-AF65-F5344CB8AC3E}">
        <p14:creationId xmlns:p14="http://schemas.microsoft.com/office/powerpoint/2010/main" val="391253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4022725" y="9720263"/>
            <a:ext cx="3074988" cy="512762"/>
          </a:xfrm>
          <a:prstGeom prst="rect">
            <a:avLst/>
          </a:prstGeom>
          <a:noFill/>
          <a:ln w="9525">
            <a:noFill/>
            <a:miter lim="800000"/>
            <a:headEnd/>
            <a:tailEnd/>
          </a:ln>
        </p:spPr>
        <p:txBody>
          <a:bodyPr lIns="96954" tIns="48477" rIns="96954" bIns="48477" anchor="b"/>
          <a:lstStyle/>
          <a:p>
            <a:pPr algn="r" defTabSz="969963"/>
            <a:fld id="{338183F5-6D65-4852-BD00-DBD803F4E66B}" type="slidenum">
              <a:rPr lang="en-US" sz="1300" b="0">
                <a:latin typeface="Times New Roman" charset="0"/>
              </a:rPr>
              <a:pPr algn="r" defTabSz="969963"/>
              <a:t>6</a:t>
            </a:fld>
            <a:endParaRPr lang="en-US" sz="1300" b="0">
              <a:latin typeface="Times New Roman" charset="0"/>
            </a:endParaRPr>
          </a:p>
        </p:txBody>
      </p:sp>
      <p:sp>
        <p:nvSpPr>
          <p:cNvPr id="115715" name="Rectangle 2"/>
          <p:cNvSpPr>
            <a:spLocks noGrp="1" noRot="1" noChangeAspect="1" noChangeArrowheads="1" noTextEdit="1"/>
          </p:cNvSpPr>
          <p:nvPr>
            <p:ph type="sldImg"/>
          </p:nvPr>
        </p:nvSpPr>
        <p:spPr bwMode="auto">
          <a:xfrm>
            <a:off x="990600" y="768350"/>
            <a:ext cx="5118100" cy="3838575"/>
          </a:xfrm>
          <a:prstGeom prst="rect">
            <a:avLst/>
          </a:prstGeom>
          <a:solidFill>
            <a:srgbClr val="FFFFFF"/>
          </a:solidFill>
          <a:ln>
            <a:solidFill>
              <a:srgbClr val="000000"/>
            </a:solidFill>
            <a:miter lim="800000"/>
            <a:headEnd/>
            <a:tailEnd/>
          </a:ln>
        </p:spPr>
      </p:sp>
      <p:sp>
        <p:nvSpPr>
          <p:cNvPr id="115716" name="Rectangle 3"/>
          <p:cNvSpPr>
            <a:spLocks noGrp="1" noChangeArrowheads="1"/>
          </p:cNvSpPr>
          <p:nvPr>
            <p:ph type="body" idx="1"/>
          </p:nvPr>
        </p:nvSpPr>
        <p:spPr bwMode="auto">
          <a:xfrm>
            <a:off x="709613" y="4862513"/>
            <a:ext cx="5680075" cy="4603750"/>
          </a:xfrm>
          <a:prstGeom prst="rect">
            <a:avLst/>
          </a:prstGeom>
          <a:noFill/>
          <a:ln>
            <a:solidFill>
              <a:srgbClr val="000000"/>
            </a:solidFill>
            <a:miter lim="800000"/>
            <a:headEnd/>
            <a:tailEnd/>
          </a:ln>
        </p:spPr>
        <p:txBody>
          <a:bodyPr lIns="96954" tIns="48477" rIns="96954" bIns="48477"/>
          <a:lstStyle/>
          <a:p>
            <a:pPr eaLnBrk="1" hangingPunct="1"/>
            <a:r>
              <a:rPr lang="en-GB" noProof="0" dirty="0" smtClean="0"/>
              <a:t>THREE PROFILES OF ARCHERS AND COACHES IN ONE GRAPH</a:t>
            </a:r>
          </a:p>
          <a:p>
            <a:pPr eaLnBrk="1" hangingPunct="1"/>
            <a:r>
              <a:rPr lang="en-GB" noProof="0" dirty="0" smtClean="0"/>
              <a:t>Same as the 3 previous graphs, but in one.</a:t>
            </a:r>
          </a:p>
        </p:txBody>
      </p:sp>
    </p:spTree>
    <p:extLst>
      <p:ext uri="{BB962C8B-B14F-4D97-AF65-F5344CB8AC3E}">
        <p14:creationId xmlns:p14="http://schemas.microsoft.com/office/powerpoint/2010/main" val="3979868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44EFA0E-EA69-4866-B2FC-16E97126260C}" type="slidenum">
              <a:rPr lang="en-US" smtClean="0"/>
              <a:pPr/>
              <a:t>7</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GB" noProof="0" dirty="0" smtClean="0">
                <a:latin typeface="Arial" pitchFamily="34" charset="0"/>
                <a:cs typeface="Arial" pitchFamily="34" charset="0"/>
              </a:rPr>
              <a:t>Same as previous slide by through a different graphical</a:t>
            </a:r>
            <a:r>
              <a:rPr lang="en-GB" baseline="0" noProof="0" dirty="0" smtClean="0">
                <a:latin typeface="Arial" pitchFamily="34" charset="0"/>
                <a:cs typeface="Arial" pitchFamily="34" charset="0"/>
              </a:rPr>
              <a:t> representation</a:t>
            </a:r>
            <a:endParaRPr lang="en-GB" noProof="0" dirty="0" smtClean="0">
              <a:latin typeface="Arial" pitchFamily="34" charset="0"/>
              <a:cs typeface="Arial" pitchFamily="34" charset="0"/>
            </a:endParaRPr>
          </a:p>
        </p:txBody>
      </p:sp>
    </p:spTree>
    <p:extLst>
      <p:ext uri="{BB962C8B-B14F-4D97-AF65-F5344CB8AC3E}">
        <p14:creationId xmlns:p14="http://schemas.microsoft.com/office/powerpoint/2010/main" val="337997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616906A-C776-4B59-834C-756165D77258}" type="slidenum">
              <a:rPr lang="en-US" smtClean="0"/>
              <a:pPr/>
              <a:t>8</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GB" noProof="0" dirty="0" smtClean="0">
                <a:latin typeface="Arial" pitchFamily="34" charset="0"/>
                <a:cs typeface="Arial" pitchFamily="34" charset="0"/>
              </a:rPr>
              <a:t>Training an athlete is to develop various skills of this athletes (technical, physical, psychological, also some equipment…) during</a:t>
            </a:r>
            <a:r>
              <a:rPr lang="en-GB" baseline="0" noProof="0" dirty="0" smtClean="0">
                <a:latin typeface="Arial" pitchFamily="34" charset="0"/>
                <a:cs typeface="Arial" pitchFamily="34" charset="0"/>
              </a:rPr>
              <a:t> a limited period of time (number of years, before a team change…). The scheduling of these developments is set in a training plan, something that is learnt at the level 3.</a:t>
            </a:r>
          </a:p>
        </p:txBody>
      </p:sp>
    </p:spTree>
    <p:extLst>
      <p:ext uri="{BB962C8B-B14F-4D97-AF65-F5344CB8AC3E}">
        <p14:creationId xmlns:p14="http://schemas.microsoft.com/office/powerpoint/2010/main" val="4180572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noProof="0" dirty="0" smtClean="0"/>
              <a:t>Hence a training plan is simply a chart with two entries:</a:t>
            </a:r>
          </a:p>
          <a:p>
            <a:pPr>
              <a:buFont typeface="Arial" charset="0"/>
              <a:buChar char="•"/>
            </a:pPr>
            <a:r>
              <a:rPr lang="en-GB" baseline="0" noProof="0" dirty="0" smtClean="0"/>
              <a:t>the duration on one axis</a:t>
            </a:r>
          </a:p>
          <a:p>
            <a:pPr>
              <a:buFont typeface="Arial" charset="0"/>
              <a:buChar char="•"/>
            </a:pPr>
            <a:r>
              <a:rPr lang="en-GB" baseline="0" noProof="0" dirty="0" smtClean="0"/>
              <a:t>The developments on the program on the other axis</a:t>
            </a:r>
          </a:p>
          <a:p>
            <a:pPr>
              <a:buFont typeface="Arial" charset="0"/>
              <a:buNone/>
            </a:pPr>
            <a:r>
              <a:rPr lang="en-GB" baseline="0" noProof="0" dirty="0" smtClean="0"/>
              <a:t>It is a programming exercise covered at the level 3 of the coaching education.</a:t>
            </a:r>
            <a:endParaRPr lang="en-GB" noProof="0" dirty="0"/>
          </a:p>
        </p:txBody>
      </p:sp>
      <p:sp>
        <p:nvSpPr>
          <p:cNvPr id="4" name="Slide Number Placeholder 3"/>
          <p:cNvSpPr>
            <a:spLocks noGrp="1"/>
          </p:cNvSpPr>
          <p:nvPr>
            <p:ph type="sldNum" sz="quarter" idx="10"/>
          </p:nvPr>
        </p:nvSpPr>
        <p:spPr/>
        <p:txBody>
          <a:bodyPr/>
          <a:lstStyle/>
          <a:p>
            <a:pPr>
              <a:defRPr/>
            </a:pPr>
            <a:fld id="{30807509-A936-4810-9E5F-546293D93675}" type="slidenum">
              <a:rPr lang="en-US" smtClean="0"/>
              <a:pPr>
                <a:defRPr/>
              </a:pPr>
              <a:t>9</a:t>
            </a:fld>
            <a:endParaRPr lang="en-US" dirty="0"/>
          </a:p>
        </p:txBody>
      </p:sp>
    </p:spTree>
    <p:extLst>
      <p:ext uri="{BB962C8B-B14F-4D97-AF65-F5344CB8AC3E}">
        <p14:creationId xmlns:p14="http://schemas.microsoft.com/office/powerpoint/2010/main" val="336682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2066E0-8794-41B1-AC79-B749DA30ABA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977E53B-D006-4933-A7AC-A043F3636F7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333199-4B14-4471-BB83-DC78A7657AC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E211C0D-4AB8-47A5-AF39-65BE28E0EFD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8DD886C-C81C-49C1-B22A-EF605F95C18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CAC6F0E-BB97-4FBC-A2C2-DC4533F6138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E83738E-87BA-477A-912B-BF6FBB1C87F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43E296E-C87A-4F3A-BB19-693ED420C26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BFA4672-377C-4F7E-96E7-0DEEDA76B15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4325A01-53AD-4678-9DC2-D5A65868116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0C747DA-4A96-40CB-A10D-3E6E53E6EAE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dirty="0"/>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en-US" dirty="0"/>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2B63D891-3629-4C60-984F-3A54673026D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5BF848A1-68CE-4FC4-ABBB-5A2D79810A3A}" type="slidenum">
              <a:rPr lang="en-US"/>
              <a:pPr>
                <a:defRPr/>
              </a:pPr>
              <a:t>1</a:t>
            </a:fld>
            <a:endParaRPr lang="en-US" dirty="0"/>
          </a:p>
        </p:txBody>
      </p:sp>
      <p:sp>
        <p:nvSpPr>
          <p:cNvPr id="29705" name="Rectangle 9"/>
          <p:cNvSpPr>
            <a:spLocks noChangeArrowheads="1"/>
          </p:cNvSpPr>
          <p:nvPr/>
        </p:nvSpPr>
        <p:spPr bwMode="auto">
          <a:xfrm>
            <a:off x="0" y="2322513"/>
            <a:ext cx="9144000" cy="990600"/>
          </a:xfrm>
          <a:prstGeom prst="rect">
            <a:avLst/>
          </a:prstGeom>
          <a:noFill/>
          <a:ln w="9525">
            <a:noFill/>
            <a:miter lim="800000"/>
            <a:headEnd/>
            <a:tailEnd/>
          </a:ln>
        </p:spPr>
        <p:txBody>
          <a:bodyPr/>
          <a:lstStyle/>
          <a:p>
            <a:pPr marL="354013" indent="-354013" algn="ctr">
              <a:spcBef>
                <a:spcPct val="20000"/>
              </a:spcBef>
              <a:spcAft>
                <a:spcPct val="20000"/>
              </a:spcAft>
              <a:buClr>
                <a:schemeClr val="bg1"/>
              </a:buClr>
              <a:buFont typeface="Wingdings" pitchFamily="2" charset="2"/>
              <a:buNone/>
            </a:pPr>
            <a:r>
              <a:rPr lang="en-US" sz="4400" dirty="0">
                <a:solidFill>
                  <a:schemeClr val="bg1"/>
                </a:solidFill>
                <a:latin typeface="Verdana" pitchFamily="34" charset="0"/>
              </a:rPr>
              <a:t>What is </a:t>
            </a:r>
          </a:p>
          <a:p>
            <a:pPr marL="354013" indent="-354013" algn="ctr">
              <a:spcBef>
                <a:spcPct val="20000"/>
              </a:spcBef>
              <a:spcAft>
                <a:spcPct val="20000"/>
              </a:spcAft>
              <a:buClr>
                <a:schemeClr val="bg1"/>
              </a:buClr>
              <a:buFont typeface="Wingdings" pitchFamily="2" charset="2"/>
              <a:buNone/>
            </a:pPr>
            <a:r>
              <a:rPr lang="en-US" sz="4400" dirty="0">
                <a:solidFill>
                  <a:schemeClr val="bg1"/>
                </a:solidFill>
                <a:latin typeface="Verdana" pitchFamily="34" charset="0"/>
              </a:rPr>
              <a:t>Archery Coaching ?</a:t>
            </a:r>
          </a:p>
        </p:txBody>
      </p:sp>
      <p:sp>
        <p:nvSpPr>
          <p:cNvPr id="15364"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US" sz="2400" dirty="0" smtClean="0">
                <a:solidFill>
                  <a:srgbClr val="0168AC"/>
                </a:solidFill>
                <a:latin typeface="Verdana" pitchFamily="34" charset="0"/>
                <a:ea typeface="ＭＳ Ｐゴシック" pitchFamily="34" charset="-128"/>
              </a:rPr>
              <a:t>What is coaching?</a:t>
            </a:r>
            <a:endParaRPr lang="en-US" sz="2400" dirty="0">
              <a:solidFill>
                <a:srgbClr val="0168AC"/>
              </a:solidFill>
              <a:latin typeface="Verdana" pitchFamily="34" charset="0"/>
            </a:endParaRPr>
          </a:p>
        </p:txBody>
      </p:sp>
      <p:pic>
        <p:nvPicPr>
          <p:cNvPr id="15365"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15366"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sp>
        <p:nvSpPr>
          <p:cNvPr id="7"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8"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9"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395288" y="1341438"/>
            <a:ext cx="8291512" cy="4679950"/>
          </a:xfrm>
          <a:prstGeom prst="rect">
            <a:avLst/>
          </a:prstGeom>
          <a:noFill/>
          <a:ln w="9525">
            <a:noFill/>
            <a:miter lim="800000"/>
            <a:headEnd/>
            <a:tailEnd/>
          </a:ln>
        </p:spPr>
        <p:txBody>
          <a:bodyPr/>
          <a:lstStyle/>
          <a:p>
            <a:pPr marL="354013" indent="-354013">
              <a:spcBef>
                <a:spcPct val="20000"/>
              </a:spcBef>
              <a:spcAft>
                <a:spcPct val="20000"/>
              </a:spcAft>
              <a:buClr>
                <a:schemeClr val="bg1"/>
              </a:buClr>
              <a:buFont typeface="Wingdings" pitchFamily="2" charset="2"/>
              <a:buNone/>
            </a:pPr>
            <a:r>
              <a:rPr lang="en-CA" sz="2400" dirty="0">
                <a:solidFill>
                  <a:srgbClr val="00FFFF"/>
                </a:solidFill>
                <a:latin typeface="Verdana" pitchFamily="34" charset="0"/>
              </a:rPr>
              <a:t>The </a:t>
            </a:r>
            <a:r>
              <a:rPr lang="en-CA" sz="2400" dirty="0" smtClean="0">
                <a:solidFill>
                  <a:srgbClr val="00FFFF"/>
                </a:solidFill>
                <a:latin typeface="Verdana" pitchFamily="34" charset="0"/>
              </a:rPr>
              <a:t>archery coach </a:t>
            </a:r>
            <a:r>
              <a:rPr lang="en-CA" sz="2400" dirty="0">
                <a:solidFill>
                  <a:srgbClr val="00FFFF"/>
                </a:solidFill>
                <a:latin typeface="Verdana" pitchFamily="34" charset="0"/>
              </a:rPr>
              <a:t>should help the archer with:</a:t>
            </a:r>
          </a:p>
          <a:p>
            <a:pPr marL="354013" indent="-354013">
              <a:spcBef>
                <a:spcPct val="20000"/>
              </a:spcBef>
              <a:spcAft>
                <a:spcPct val="20000"/>
              </a:spcAft>
              <a:buClr>
                <a:schemeClr val="bg1"/>
              </a:buClr>
              <a:buFont typeface="Wingdings" pitchFamily="2" charset="2"/>
              <a:buNone/>
            </a:pPr>
            <a:endParaRPr lang="en-CA" sz="2400" dirty="0">
              <a:solidFill>
                <a:srgbClr val="00FFFF"/>
              </a:solidFill>
              <a:latin typeface="Verdana" pitchFamily="34" charset="0"/>
            </a:endParaRPr>
          </a:p>
          <a:p>
            <a:pPr marL="354013" indent="-354013">
              <a:buClr>
                <a:srgbClr val="FFFF00"/>
              </a:buClr>
              <a:buFont typeface="Wingdings" pitchFamily="2" charset="2"/>
              <a:buChar char="Ø"/>
            </a:pPr>
            <a:r>
              <a:rPr lang="en-CA" sz="2400" dirty="0">
                <a:solidFill>
                  <a:srgbClr val="FFFF00"/>
                </a:solidFill>
                <a:latin typeface="Verdana" pitchFamily="34" charset="0"/>
              </a:rPr>
              <a:t>Environment: </a:t>
            </a:r>
            <a:r>
              <a:rPr lang="en-CA" sz="2400" dirty="0">
                <a:solidFill>
                  <a:schemeClr val="bg1"/>
                </a:solidFill>
                <a:latin typeface="Verdana" pitchFamily="34" charset="0"/>
              </a:rPr>
              <a:t>safety, social, fun, fair-play…</a:t>
            </a:r>
          </a:p>
          <a:p>
            <a:pPr marL="354013" indent="-354013">
              <a:buClr>
                <a:srgbClr val="FFFF00"/>
              </a:buClr>
              <a:buFont typeface="Wingdings" pitchFamily="2" charset="2"/>
              <a:buChar char="Ø"/>
            </a:pPr>
            <a:endParaRPr lang="en-CA" sz="2400" dirty="0">
              <a:solidFill>
                <a:srgbClr val="FFFF00"/>
              </a:solidFill>
              <a:latin typeface="Verdana" pitchFamily="34" charset="0"/>
            </a:endParaRPr>
          </a:p>
          <a:p>
            <a:pPr marL="354013" indent="-354013">
              <a:buClr>
                <a:srgbClr val="FFFF00"/>
              </a:buClr>
              <a:buFont typeface="Wingdings" pitchFamily="2" charset="2"/>
              <a:buChar char="Ø"/>
            </a:pPr>
            <a:r>
              <a:rPr lang="en-CA" sz="2400" dirty="0" smtClean="0">
                <a:solidFill>
                  <a:srgbClr val="FFFF00"/>
                </a:solidFill>
                <a:latin typeface="Verdana" pitchFamily="34" charset="0"/>
              </a:rPr>
              <a:t>Sport specific developments</a:t>
            </a:r>
            <a:r>
              <a:rPr lang="en-CA" sz="2400" dirty="0">
                <a:solidFill>
                  <a:srgbClr val="FFFF00"/>
                </a:solidFill>
                <a:latin typeface="Verdana" pitchFamily="34" charset="0"/>
              </a:rPr>
              <a:t>:</a:t>
            </a:r>
          </a:p>
          <a:p>
            <a:pPr marL="811213" lvl="1" indent="-354013">
              <a:buClr>
                <a:srgbClr val="FFFF00"/>
              </a:buClr>
              <a:buFont typeface="Wingdings" pitchFamily="2" charset="2"/>
              <a:buChar char="Ø"/>
            </a:pPr>
            <a:r>
              <a:rPr lang="en-CA" sz="2400" dirty="0" smtClean="0">
                <a:solidFill>
                  <a:schemeClr val="bg1"/>
                </a:solidFill>
                <a:latin typeface="Verdana" pitchFamily="34" charset="0"/>
              </a:rPr>
              <a:t>Physical</a:t>
            </a:r>
            <a:endParaRPr lang="en-CA" sz="2400" dirty="0">
              <a:solidFill>
                <a:schemeClr val="bg1"/>
              </a:solidFill>
              <a:latin typeface="Verdana" pitchFamily="34" charset="0"/>
            </a:endParaRPr>
          </a:p>
          <a:p>
            <a:pPr marL="811213" lvl="1" indent="-354013">
              <a:buClr>
                <a:srgbClr val="FFFF00"/>
              </a:buClr>
              <a:buFont typeface="Wingdings" pitchFamily="2" charset="2"/>
              <a:buChar char="Ø"/>
            </a:pPr>
            <a:r>
              <a:rPr lang="en-CA" sz="2400" dirty="0" smtClean="0">
                <a:solidFill>
                  <a:schemeClr val="bg1"/>
                </a:solidFill>
                <a:latin typeface="Verdana" pitchFamily="34" charset="0"/>
              </a:rPr>
              <a:t>Technical</a:t>
            </a:r>
            <a:endParaRPr lang="en-CA" sz="2400" dirty="0">
              <a:solidFill>
                <a:schemeClr val="bg1"/>
              </a:solidFill>
              <a:latin typeface="Verdana" pitchFamily="34" charset="0"/>
            </a:endParaRPr>
          </a:p>
          <a:p>
            <a:pPr marL="811213" lvl="1" indent="-354013">
              <a:buClr>
                <a:srgbClr val="FFFF00"/>
              </a:buClr>
              <a:buFont typeface="Wingdings" pitchFamily="2" charset="2"/>
              <a:buChar char="Ø"/>
            </a:pPr>
            <a:r>
              <a:rPr lang="en-CA" sz="2400" dirty="0">
                <a:solidFill>
                  <a:schemeClr val="bg1"/>
                </a:solidFill>
                <a:latin typeface="Verdana" pitchFamily="34" charset="0"/>
              </a:rPr>
              <a:t>Psychology</a:t>
            </a:r>
          </a:p>
          <a:p>
            <a:pPr marL="354013" indent="-354013">
              <a:spcBef>
                <a:spcPct val="20000"/>
              </a:spcBef>
              <a:spcAft>
                <a:spcPct val="20000"/>
              </a:spcAft>
              <a:buClr>
                <a:schemeClr val="bg1"/>
              </a:buClr>
              <a:buFont typeface="Wingdings" pitchFamily="2" charset="2"/>
              <a:buNone/>
            </a:pPr>
            <a:endParaRPr lang="en-CA" sz="2400" dirty="0">
              <a:solidFill>
                <a:srgbClr val="00FFFF"/>
              </a:solidFill>
              <a:latin typeface="Verdana" pitchFamily="34" charset="0"/>
            </a:endParaRPr>
          </a:p>
          <a:p>
            <a:pPr marL="354013" indent="-354013">
              <a:buClr>
                <a:srgbClr val="FFFF00"/>
              </a:buClr>
              <a:buFont typeface="Wingdings" pitchFamily="2" charset="2"/>
              <a:buChar char="Ø"/>
            </a:pPr>
            <a:r>
              <a:rPr lang="en-CA" sz="2400" dirty="0">
                <a:solidFill>
                  <a:srgbClr val="FFFF00"/>
                </a:solidFill>
                <a:latin typeface="Verdana" pitchFamily="34" charset="0"/>
              </a:rPr>
              <a:t>Equipment</a:t>
            </a:r>
          </a:p>
        </p:txBody>
      </p:sp>
      <p:sp>
        <p:nvSpPr>
          <p:cNvPr id="5123"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CA" sz="2400" dirty="0">
                <a:solidFill>
                  <a:srgbClr val="0168AC"/>
                </a:solidFill>
                <a:latin typeface="Verdana" pitchFamily="34" charset="0"/>
                <a:ea typeface="ＭＳ Ｐゴシック" pitchFamily="34" charset="-128"/>
              </a:rPr>
              <a:t>What is coaching?</a:t>
            </a:r>
            <a:endParaRPr lang="en-CA" sz="2400" dirty="0">
              <a:solidFill>
                <a:srgbClr val="0168AC"/>
              </a:solidFill>
              <a:latin typeface="Verdana" pitchFamily="34" charset="0"/>
            </a:endParaRPr>
          </a:p>
        </p:txBody>
      </p:sp>
      <p:pic>
        <p:nvPicPr>
          <p:cNvPr id="5124"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5125"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sp>
        <p:nvSpPr>
          <p:cNvPr id="5126" name="Text Box 20"/>
          <p:cNvSpPr txBox="1">
            <a:spLocks noChangeArrowheads="1"/>
          </p:cNvSpPr>
          <p:nvPr/>
        </p:nvSpPr>
        <p:spPr bwMode="auto">
          <a:xfrm>
            <a:off x="6429375" y="6713538"/>
            <a:ext cx="2770188" cy="184150"/>
          </a:xfrm>
          <a:prstGeom prst="rect">
            <a:avLst/>
          </a:prstGeom>
          <a:noFill/>
          <a:ln w="9525">
            <a:noFill/>
            <a:miter lim="800000"/>
            <a:headEnd/>
            <a:tailEnd/>
          </a:ln>
        </p:spPr>
        <p:txBody>
          <a:bodyPr wrap="none">
            <a:spAutoFit/>
          </a:bodyPr>
          <a:lstStyle/>
          <a:p>
            <a:r>
              <a:rPr lang="en-US" sz="600" dirty="0">
                <a:solidFill>
                  <a:schemeClr val="bg1"/>
                </a:solidFill>
                <a:latin typeface="Verdana" pitchFamily="34" charset="0"/>
              </a:rPr>
              <a:t>Pascal COLMAIRE – </a:t>
            </a:r>
            <a:r>
              <a:rPr lang="en-US" sz="600" dirty="0" smtClean="0">
                <a:solidFill>
                  <a:schemeClr val="bg1"/>
                </a:solidFill>
                <a:latin typeface="Verdana" pitchFamily="34" charset="0"/>
              </a:rPr>
              <a:t>WA </a:t>
            </a:r>
            <a:r>
              <a:rPr lang="en-US" sz="600" dirty="0">
                <a:solidFill>
                  <a:schemeClr val="bg1"/>
                </a:solidFill>
                <a:latin typeface="Verdana" pitchFamily="34" charset="0"/>
              </a:rPr>
              <a:t>Development &amp; Education Director</a:t>
            </a:r>
          </a:p>
        </p:txBody>
      </p:sp>
      <p:sp>
        <p:nvSpPr>
          <p:cNvPr id="7"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8"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9"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additive="base">
                                        <p:cTn id="7" dur="500" fill="hold"/>
                                        <p:tgtEl>
                                          <p:spTgt spid="5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2">
                                            <p:txEl>
                                              <p:pRg st="2" end="2"/>
                                            </p:txEl>
                                          </p:spTgt>
                                        </p:tgtEl>
                                        <p:attrNameLst>
                                          <p:attrName>style.visibility</p:attrName>
                                        </p:attrNameLst>
                                      </p:cBhvr>
                                      <p:to>
                                        <p:strVal val="visible"/>
                                      </p:to>
                                    </p:set>
                                    <p:anim calcmode="lin" valueType="num">
                                      <p:cBhvr additive="base">
                                        <p:cTn id="13" dur="500" fill="hold"/>
                                        <p:tgtEl>
                                          <p:spTgt spid="51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2">
                                            <p:txEl>
                                              <p:pRg st="4" end="4"/>
                                            </p:txEl>
                                          </p:spTgt>
                                        </p:tgtEl>
                                        <p:attrNameLst>
                                          <p:attrName>style.visibility</p:attrName>
                                        </p:attrNameLst>
                                      </p:cBhvr>
                                      <p:to>
                                        <p:strVal val="visible"/>
                                      </p:to>
                                    </p:set>
                                    <p:anim calcmode="lin" valueType="num">
                                      <p:cBhvr additive="base">
                                        <p:cTn id="19" dur="500" fill="hold"/>
                                        <p:tgtEl>
                                          <p:spTgt spid="512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2">
                                            <p:txEl>
                                              <p:pRg st="4" end="4"/>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1000"/>
                                  </p:stCondLst>
                                  <p:childTnLst>
                                    <p:set>
                                      <p:cBhvr>
                                        <p:cTn id="23" dur="1" fill="hold">
                                          <p:stCondLst>
                                            <p:cond delay="0"/>
                                          </p:stCondLst>
                                        </p:cTn>
                                        <p:tgtEl>
                                          <p:spTgt spid="5122">
                                            <p:txEl>
                                              <p:pRg st="5" end="5"/>
                                            </p:txEl>
                                          </p:spTgt>
                                        </p:tgtEl>
                                        <p:attrNameLst>
                                          <p:attrName>style.visibility</p:attrName>
                                        </p:attrNameLst>
                                      </p:cBhvr>
                                      <p:to>
                                        <p:strVal val="visible"/>
                                      </p:to>
                                    </p:set>
                                    <p:anim calcmode="lin" valueType="num">
                                      <p:cBhvr additive="base">
                                        <p:cTn id="24" dur="2000" fill="hold"/>
                                        <p:tgtEl>
                                          <p:spTgt spid="5122">
                                            <p:txEl>
                                              <p:pRg st="5" end="5"/>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5122">
                                            <p:txEl>
                                              <p:pRg st="5" end="5"/>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fill="hold" grpId="0" nodeType="afterEffect">
                                  <p:stCondLst>
                                    <p:cond delay="1000"/>
                                  </p:stCondLst>
                                  <p:childTnLst>
                                    <p:set>
                                      <p:cBhvr>
                                        <p:cTn id="28" dur="1" fill="hold">
                                          <p:stCondLst>
                                            <p:cond delay="0"/>
                                          </p:stCondLst>
                                        </p:cTn>
                                        <p:tgtEl>
                                          <p:spTgt spid="5122">
                                            <p:txEl>
                                              <p:pRg st="6" end="6"/>
                                            </p:txEl>
                                          </p:spTgt>
                                        </p:tgtEl>
                                        <p:attrNameLst>
                                          <p:attrName>style.visibility</p:attrName>
                                        </p:attrNameLst>
                                      </p:cBhvr>
                                      <p:to>
                                        <p:strVal val="visible"/>
                                      </p:to>
                                    </p:set>
                                    <p:anim calcmode="lin" valueType="num">
                                      <p:cBhvr additive="base">
                                        <p:cTn id="29" dur="2000" fill="hold"/>
                                        <p:tgtEl>
                                          <p:spTgt spid="5122">
                                            <p:txEl>
                                              <p:pRg st="6" end="6"/>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5122">
                                            <p:txEl>
                                              <p:pRg st="6" end="6"/>
                                            </p:txEl>
                                          </p:spTgt>
                                        </p:tgtEl>
                                        <p:attrNameLst>
                                          <p:attrName>ppt_y</p:attrName>
                                        </p:attrNameLst>
                                      </p:cBhvr>
                                      <p:tavLst>
                                        <p:tav tm="0">
                                          <p:val>
                                            <p:strVal val="1+#ppt_h/2"/>
                                          </p:val>
                                        </p:tav>
                                        <p:tav tm="100000">
                                          <p:val>
                                            <p:strVal val="#ppt_y"/>
                                          </p:val>
                                        </p:tav>
                                      </p:tavLst>
                                    </p:anim>
                                  </p:childTnLst>
                                </p:cTn>
                              </p:par>
                            </p:childTnLst>
                          </p:cTn>
                        </p:par>
                        <p:par>
                          <p:cTn id="31" fill="hold">
                            <p:stCondLst>
                              <p:cond delay="6500"/>
                            </p:stCondLst>
                            <p:childTnLst>
                              <p:par>
                                <p:cTn id="32" presetID="2" presetClass="entr" presetSubtype="4" fill="hold" grpId="0" nodeType="afterEffect">
                                  <p:stCondLst>
                                    <p:cond delay="0"/>
                                  </p:stCondLst>
                                  <p:childTnLst>
                                    <p:set>
                                      <p:cBhvr>
                                        <p:cTn id="33" dur="1" fill="hold">
                                          <p:stCondLst>
                                            <p:cond delay="0"/>
                                          </p:stCondLst>
                                        </p:cTn>
                                        <p:tgtEl>
                                          <p:spTgt spid="5122">
                                            <p:txEl>
                                              <p:pRg st="7" end="7"/>
                                            </p:txEl>
                                          </p:spTgt>
                                        </p:tgtEl>
                                        <p:attrNameLst>
                                          <p:attrName>style.visibility</p:attrName>
                                        </p:attrNameLst>
                                      </p:cBhvr>
                                      <p:to>
                                        <p:strVal val="visible"/>
                                      </p:to>
                                    </p:set>
                                    <p:anim calcmode="lin" valueType="num">
                                      <p:cBhvr additive="base">
                                        <p:cTn id="34" dur="2000" fill="hold"/>
                                        <p:tgtEl>
                                          <p:spTgt spid="5122">
                                            <p:txEl>
                                              <p:pRg st="7" end="7"/>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512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122">
                                            <p:txEl>
                                              <p:pRg st="9" end="9"/>
                                            </p:txEl>
                                          </p:spTgt>
                                        </p:tgtEl>
                                        <p:attrNameLst>
                                          <p:attrName>style.visibility</p:attrName>
                                        </p:attrNameLst>
                                      </p:cBhvr>
                                      <p:to>
                                        <p:strVal val="visible"/>
                                      </p:to>
                                    </p:set>
                                    <p:anim calcmode="lin" valueType="num">
                                      <p:cBhvr additive="base">
                                        <p:cTn id="40" dur="500" fill="hold"/>
                                        <p:tgtEl>
                                          <p:spTgt spid="5122">
                                            <p:txEl>
                                              <p:pRg st="9" end="9"/>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12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a:spLocks noChangeArrowheads="1"/>
          </p:cNvSpPr>
          <p:nvPr/>
        </p:nvSpPr>
        <p:spPr bwMode="auto">
          <a:xfrm>
            <a:off x="1043608" y="779587"/>
            <a:ext cx="7200800" cy="921221"/>
          </a:xfrm>
          <a:prstGeom prst="rect">
            <a:avLst/>
          </a:prstGeom>
          <a:noFill/>
          <a:ln w="9525">
            <a:noFill/>
            <a:miter lim="800000"/>
            <a:headEnd/>
            <a:tailEnd/>
          </a:ln>
        </p:spPr>
        <p:txBody>
          <a:bodyPr lIns="92075" tIns="46038" rIns="92075" bIns="46038" anchor="ctr"/>
          <a:lstStyle/>
          <a:p>
            <a:pPr algn="ctr"/>
            <a:r>
              <a:rPr lang="en-CA" sz="3200" dirty="0" smtClean="0">
                <a:solidFill>
                  <a:schemeClr val="bg1"/>
                </a:solidFill>
                <a:latin typeface="Verdana" pitchFamily="34" charset="0"/>
              </a:rPr>
              <a:t>Coach’s tasks / </a:t>
            </a:r>
            <a:r>
              <a:rPr lang="en-CA" sz="3200" dirty="0" smtClean="0">
                <a:solidFill>
                  <a:srgbClr val="FFFF00"/>
                </a:solidFill>
                <a:latin typeface="Verdana" pitchFamily="34" charset="0"/>
              </a:rPr>
              <a:t>Environment</a:t>
            </a:r>
            <a:endParaRPr lang="en-CA" sz="3200" dirty="0">
              <a:solidFill>
                <a:srgbClr val="FFFF00"/>
              </a:solidFill>
              <a:latin typeface="Verdana" pitchFamily="34" charset="0"/>
            </a:endParaRPr>
          </a:p>
        </p:txBody>
      </p:sp>
      <p:sp>
        <p:nvSpPr>
          <p:cNvPr id="3" name="Rectangle 18"/>
          <p:cNvSpPr>
            <a:spLocks noChangeArrowheads="1"/>
          </p:cNvSpPr>
          <p:nvPr/>
        </p:nvSpPr>
        <p:spPr bwMode="auto">
          <a:xfrm>
            <a:off x="457200" y="2132385"/>
            <a:ext cx="8435975" cy="1800671"/>
          </a:xfrm>
          <a:prstGeom prst="rect">
            <a:avLst/>
          </a:prstGeom>
          <a:noFill/>
          <a:ln w="9525">
            <a:noFill/>
            <a:miter lim="800000"/>
            <a:headEnd/>
            <a:tailEnd/>
          </a:ln>
        </p:spPr>
        <p:txBody>
          <a:bodyPr/>
          <a:lstStyle/>
          <a:p>
            <a:pPr marL="354013" indent="-354013">
              <a:spcBef>
                <a:spcPct val="20000"/>
              </a:spcBef>
              <a:spcAft>
                <a:spcPct val="20000"/>
              </a:spcAft>
              <a:buClr>
                <a:schemeClr val="bg1"/>
              </a:buClr>
              <a:buFont typeface="Wingdings" pitchFamily="2" charset="2"/>
              <a:buNone/>
            </a:pPr>
            <a:r>
              <a:rPr lang="en-CA" sz="2400" dirty="0" smtClean="0">
                <a:solidFill>
                  <a:srgbClr val="00FFFF"/>
                </a:solidFill>
                <a:latin typeface="Verdana" pitchFamily="34" charset="0"/>
              </a:rPr>
              <a:t>Safety:</a:t>
            </a:r>
          </a:p>
          <a:p>
            <a:pPr marL="361950"/>
            <a:r>
              <a:rPr lang="en-US" sz="2400" dirty="0" smtClean="0">
                <a:solidFill>
                  <a:schemeClr val="bg1"/>
                </a:solidFill>
                <a:latin typeface="Verdana" pitchFamily="34" charset="0"/>
                <a:ea typeface="Verdana" pitchFamily="34" charset="0"/>
                <a:cs typeface="Verdana" pitchFamily="34" charset="0"/>
              </a:rPr>
              <a:t>Rules &amp; Awareness</a:t>
            </a:r>
          </a:p>
          <a:p>
            <a:pPr marL="361950"/>
            <a:r>
              <a:rPr lang="en-US" sz="2400" dirty="0" smtClean="0">
                <a:solidFill>
                  <a:schemeClr val="bg1"/>
                </a:solidFill>
                <a:latin typeface="Verdana" pitchFamily="34" charset="0"/>
                <a:ea typeface="Verdana" pitchFamily="34" charset="0"/>
                <a:cs typeface="Verdana" pitchFamily="34" charset="0"/>
              </a:rPr>
              <a:t>Maintain - Compliance</a:t>
            </a:r>
          </a:p>
          <a:p>
            <a:pPr marL="361950"/>
            <a:r>
              <a:rPr lang="en-US" sz="2400" dirty="0" smtClean="0">
                <a:solidFill>
                  <a:schemeClr val="bg1"/>
                </a:solidFill>
                <a:latin typeface="Verdana" pitchFamily="34" charset="0"/>
                <a:ea typeface="Verdana" pitchFamily="34" charset="0"/>
                <a:cs typeface="Verdana" pitchFamily="34" charset="0"/>
              </a:rPr>
              <a:t>Involve</a:t>
            </a:r>
          </a:p>
          <a:p>
            <a:pPr marL="354013" indent="-354013">
              <a:spcBef>
                <a:spcPct val="20000"/>
              </a:spcBef>
              <a:spcAft>
                <a:spcPct val="20000"/>
              </a:spcAft>
              <a:buClr>
                <a:schemeClr val="bg1"/>
              </a:buClr>
              <a:buFont typeface="Wingdings" pitchFamily="2" charset="2"/>
              <a:buNone/>
            </a:pPr>
            <a:endParaRPr lang="en-CA" sz="2400" dirty="0">
              <a:solidFill>
                <a:srgbClr val="00FFFF"/>
              </a:solidFill>
              <a:latin typeface="Verdana" pitchFamily="34" charset="0"/>
            </a:endParaRPr>
          </a:p>
          <a:p>
            <a:pPr marL="354013" indent="-354013">
              <a:spcBef>
                <a:spcPct val="20000"/>
              </a:spcBef>
              <a:spcAft>
                <a:spcPct val="20000"/>
              </a:spcAft>
              <a:buClr>
                <a:schemeClr val="bg1"/>
              </a:buClr>
              <a:buFont typeface="Wingdings" pitchFamily="2" charset="2"/>
              <a:buNone/>
            </a:pPr>
            <a:endParaRPr lang="en-CA" sz="2400" dirty="0" smtClean="0">
              <a:solidFill>
                <a:srgbClr val="00FFFF"/>
              </a:solidFill>
              <a:latin typeface="Verdana" pitchFamily="34" charset="0"/>
            </a:endParaRPr>
          </a:p>
          <a:p>
            <a:pPr marL="354013" indent="-354013">
              <a:spcBef>
                <a:spcPct val="20000"/>
              </a:spcBef>
              <a:spcAft>
                <a:spcPct val="20000"/>
              </a:spcAft>
              <a:buClr>
                <a:schemeClr val="bg1"/>
              </a:buClr>
              <a:buFont typeface="Wingdings" pitchFamily="2" charset="2"/>
              <a:buNone/>
            </a:pPr>
            <a:endParaRPr lang="en-CA" sz="2400" dirty="0">
              <a:solidFill>
                <a:srgbClr val="00FFFF"/>
              </a:solidFill>
              <a:latin typeface="Verdana" pitchFamily="34" charset="0"/>
            </a:endParaRPr>
          </a:p>
          <a:p>
            <a:pPr marL="354013" indent="-354013">
              <a:spcBef>
                <a:spcPct val="20000"/>
              </a:spcBef>
              <a:spcAft>
                <a:spcPct val="20000"/>
              </a:spcAft>
              <a:buClr>
                <a:schemeClr val="bg1"/>
              </a:buClr>
              <a:buFont typeface="Wingdings" pitchFamily="2" charset="2"/>
              <a:buNone/>
            </a:pPr>
            <a:endParaRPr lang="en-CA" sz="2400" dirty="0">
              <a:solidFill>
                <a:srgbClr val="00FFFF"/>
              </a:solidFill>
              <a:latin typeface="Verdana" pitchFamily="34" charset="0"/>
            </a:endParaRPr>
          </a:p>
        </p:txBody>
      </p:sp>
      <p:sp>
        <p:nvSpPr>
          <p:cNvPr id="5" name="Rectangle 18"/>
          <p:cNvSpPr>
            <a:spLocks noChangeArrowheads="1"/>
          </p:cNvSpPr>
          <p:nvPr/>
        </p:nvSpPr>
        <p:spPr bwMode="auto">
          <a:xfrm>
            <a:off x="457200" y="4364633"/>
            <a:ext cx="8435975" cy="1512639"/>
          </a:xfrm>
          <a:prstGeom prst="rect">
            <a:avLst/>
          </a:prstGeom>
          <a:noFill/>
          <a:ln w="9525">
            <a:noFill/>
            <a:miter lim="800000"/>
            <a:headEnd/>
            <a:tailEnd/>
          </a:ln>
        </p:spPr>
        <p:txBody>
          <a:bodyPr/>
          <a:lstStyle/>
          <a:p>
            <a:pPr marL="354013" indent="-354013">
              <a:spcBef>
                <a:spcPct val="20000"/>
              </a:spcBef>
              <a:spcAft>
                <a:spcPct val="20000"/>
              </a:spcAft>
              <a:buClr>
                <a:schemeClr val="bg1"/>
              </a:buClr>
              <a:buFont typeface="Wingdings" pitchFamily="2" charset="2"/>
              <a:buNone/>
            </a:pPr>
            <a:r>
              <a:rPr lang="en-CA" sz="2400" dirty="0" smtClean="0">
                <a:solidFill>
                  <a:srgbClr val="00FFFF"/>
                </a:solidFill>
                <a:latin typeface="Verdana" pitchFamily="34" charset="0"/>
              </a:rPr>
              <a:t>Fair-Play:</a:t>
            </a:r>
          </a:p>
          <a:p>
            <a:pPr marL="361950"/>
            <a:r>
              <a:rPr lang="en-US" sz="2400" dirty="0" smtClean="0">
                <a:solidFill>
                  <a:schemeClr val="bg1"/>
                </a:solidFill>
                <a:latin typeface="Verdana" pitchFamily="34" charset="0"/>
                <a:ea typeface="Verdana" pitchFamily="34" charset="0"/>
                <a:cs typeface="Verdana" pitchFamily="34" charset="0"/>
              </a:rPr>
              <a:t>Ethics</a:t>
            </a:r>
          </a:p>
          <a:p>
            <a:pPr marL="361950"/>
            <a:r>
              <a:rPr lang="en-US" sz="2400" dirty="0" smtClean="0">
                <a:solidFill>
                  <a:schemeClr val="bg1"/>
                </a:solidFill>
                <a:latin typeface="Verdana" pitchFamily="34" charset="0"/>
                <a:ea typeface="Verdana" pitchFamily="34" charset="0"/>
                <a:cs typeface="Verdana" pitchFamily="34" charset="0"/>
              </a:rPr>
              <a:t>Clean &amp; healthy sport</a:t>
            </a:r>
            <a:endParaRPr lang="en-CA" sz="2400" b="0" dirty="0">
              <a:solidFill>
                <a:schemeClr val="bg1"/>
              </a:solidFill>
              <a:latin typeface="Verdana" pitchFamily="34" charset="0"/>
            </a:endParaRPr>
          </a:p>
          <a:p>
            <a:pPr marL="354013" indent="-354013">
              <a:spcBef>
                <a:spcPct val="20000"/>
              </a:spcBef>
              <a:spcAft>
                <a:spcPct val="20000"/>
              </a:spcAft>
              <a:buClr>
                <a:schemeClr val="bg1"/>
              </a:buClr>
              <a:buFont typeface="Wingdings" pitchFamily="2" charset="2"/>
              <a:buNone/>
            </a:pPr>
            <a:endParaRPr lang="en-CA" sz="2400" dirty="0" smtClean="0">
              <a:solidFill>
                <a:srgbClr val="00FFFF"/>
              </a:solidFill>
              <a:latin typeface="Verdana" pitchFamily="34" charset="0"/>
            </a:endParaRPr>
          </a:p>
          <a:p>
            <a:pPr marL="354013" indent="-354013">
              <a:spcBef>
                <a:spcPct val="20000"/>
              </a:spcBef>
              <a:spcAft>
                <a:spcPct val="20000"/>
              </a:spcAft>
              <a:buClr>
                <a:schemeClr val="bg1"/>
              </a:buClr>
              <a:buFont typeface="Wingdings" pitchFamily="2" charset="2"/>
              <a:buNone/>
            </a:pPr>
            <a:endParaRPr lang="en-CA" sz="2400" dirty="0">
              <a:solidFill>
                <a:srgbClr val="00FFFF"/>
              </a:solidFill>
              <a:latin typeface="Verdana" pitchFamily="34" charset="0"/>
            </a:endParaRPr>
          </a:p>
          <a:p>
            <a:pPr marL="354013" indent="-354013">
              <a:spcBef>
                <a:spcPct val="20000"/>
              </a:spcBef>
              <a:spcAft>
                <a:spcPct val="20000"/>
              </a:spcAft>
              <a:buClr>
                <a:schemeClr val="bg1"/>
              </a:buClr>
              <a:buFont typeface="Wingdings" pitchFamily="2" charset="2"/>
              <a:buNone/>
            </a:pPr>
            <a:endParaRPr lang="en-CA" sz="2400" dirty="0">
              <a:solidFill>
                <a:srgbClr val="00FFFF"/>
              </a:solidFill>
              <a:latin typeface="Verdana" pitchFamily="34" charset="0"/>
            </a:endParaRPr>
          </a:p>
        </p:txBody>
      </p:sp>
      <p:sp>
        <p:nvSpPr>
          <p:cNvPr id="6"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CA" sz="2400" dirty="0">
                <a:solidFill>
                  <a:srgbClr val="0168AC"/>
                </a:solidFill>
                <a:latin typeface="Verdana" pitchFamily="34" charset="0"/>
                <a:ea typeface="ＭＳ Ｐゴシック" pitchFamily="34" charset="-128"/>
              </a:rPr>
              <a:t>What is coaching?</a:t>
            </a:r>
            <a:endParaRPr lang="en-CA" sz="2400" dirty="0">
              <a:solidFill>
                <a:srgbClr val="0168AC"/>
              </a:solidFill>
              <a:latin typeface="Verdana" pitchFamily="34" charset="0"/>
            </a:endParaRPr>
          </a:p>
        </p:txBody>
      </p:sp>
      <p:pic>
        <p:nvPicPr>
          <p:cNvPr id="7"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8"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sp>
        <p:nvSpPr>
          <p:cNvPr id="9" name="Text Box 20"/>
          <p:cNvSpPr txBox="1">
            <a:spLocks noChangeArrowheads="1"/>
          </p:cNvSpPr>
          <p:nvPr/>
        </p:nvSpPr>
        <p:spPr bwMode="auto">
          <a:xfrm>
            <a:off x="6429375" y="6713538"/>
            <a:ext cx="2770188" cy="184150"/>
          </a:xfrm>
          <a:prstGeom prst="rect">
            <a:avLst/>
          </a:prstGeom>
          <a:noFill/>
          <a:ln w="9525">
            <a:noFill/>
            <a:miter lim="800000"/>
            <a:headEnd/>
            <a:tailEnd/>
          </a:ln>
        </p:spPr>
        <p:txBody>
          <a:bodyPr wrap="none">
            <a:spAutoFit/>
          </a:bodyPr>
          <a:lstStyle/>
          <a:p>
            <a:r>
              <a:rPr lang="en-US" sz="600" dirty="0">
                <a:solidFill>
                  <a:schemeClr val="bg1"/>
                </a:solidFill>
                <a:latin typeface="Verdana" pitchFamily="34" charset="0"/>
              </a:rPr>
              <a:t>Pascal COLMAIRE – </a:t>
            </a:r>
            <a:r>
              <a:rPr lang="en-US" sz="600" dirty="0" smtClean="0">
                <a:solidFill>
                  <a:schemeClr val="bg1"/>
                </a:solidFill>
                <a:latin typeface="Verdana" pitchFamily="34" charset="0"/>
              </a:rPr>
              <a:t>WA </a:t>
            </a:r>
            <a:r>
              <a:rPr lang="en-US" sz="600" dirty="0">
                <a:solidFill>
                  <a:schemeClr val="bg1"/>
                </a:solidFill>
                <a:latin typeface="Verdana" pitchFamily="34" charset="0"/>
              </a:rPr>
              <a:t>Development &amp; Education Director</a:t>
            </a:r>
          </a:p>
        </p:txBody>
      </p:sp>
      <p:sp>
        <p:nvSpPr>
          <p:cNvPr id="10"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11"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12"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diamond(in)">
                                      <p:cBhvr>
                                        <p:cTn id="29" dur="2000"/>
                                        <p:tgtEl>
                                          <p:spTgt spid="5">
                                            <p:txEl>
                                              <p:pRg st="0" end="0"/>
                                            </p:txEl>
                                          </p:spTgt>
                                        </p:tgtEl>
                                      </p:cBhvr>
                                    </p:animEffect>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 calcmode="lin" valueType="num">
                                      <p:cBhvr additive="base">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 calcmode="lin" valueType="num">
                                      <p:cBhvr additive="base">
                                        <p:cTn id="3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a:spLocks noChangeArrowheads="1"/>
          </p:cNvSpPr>
          <p:nvPr/>
        </p:nvSpPr>
        <p:spPr bwMode="auto">
          <a:xfrm>
            <a:off x="1043608" y="563563"/>
            <a:ext cx="7200800" cy="921221"/>
          </a:xfrm>
          <a:prstGeom prst="rect">
            <a:avLst/>
          </a:prstGeom>
          <a:noFill/>
          <a:ln w="9525">
            <a:noFill/>
            <a:miter lim="800000"/>
            <a:headEnd/>
            <a:tailEnd/>
          </a:ln>
        </p:spPr>
        <p:txBody>
          <a:bodyPr lIns="92075" tIns="46038" rIns="92075" bIns="46038" anchor="ctr"/>
          <a:lstStyle/>
          <a:p>
            <a:pPr algn="ctr"/>
            <a:r>
              <a:rPr lang="en-CA" sz="3200" dirty="0" smtClean="0">
                <a:solidFill>
                  <a:schemeClr val="bg1"/>
                </a:solidFill>
                <a:latin typeface="Verdana" pitchFamily="34" charset="0"/>
              </a:rPr>
              <a:t>Coach’s tasks / </a:t>
            </a:r>
            <a:r>
              <a:rPr lang="en-CA" sz="3200" dirty="0" smtClean="0">
                <a:solidFill>
                  <a:srgbClr val="FFFF00"/>
                </a:solidFill>
                <a:latin typeface="Verdana" pitchFamily="34" charset="0"/>
              </a:rPr>
              <a:t>Environment</a:t>
            </a:r>
            <a:endParaRPr lang="en-CA" sz="3200" dirty="0">
              <a:solidFill>
                <a:srgbClr val="FFFF00"/>
              </a:solidFill>
              <a:latin typeface="Verdana" pitchFamily="34" charset="0"/>
            </a:endParaRPr>
          </a:p>
        </p:txBody>
      </p:sp>
      <p:sp>
        <p:nvSpPr>
          <p:cNvPr id="6" name="Rectangle 18"/>
          <p:cNvSpPr>
            <a:spLocks noChangeArrowheads="1"/>
          </p:cNvSpPr>
          <p:nvPr/>
        </p:nvSpPr>
        <p:spPr bwMode="auto">
          <a:xfrm>
            <a:off x="323528" y="1700808"/>
            <a:ext cx="8435975" cy="1800671"/>
          </a:xfrm>
          <a:prstGeom prst="rect">
            <a:avLst/>
          </a:prstGeom>
          <a:noFill/>
          <a:ln w="9525">
            <a:noFill/>
            <a:miter lim="800000"/>
            <a:headEnd/>
            <a:tailEnd/>
          </a:ln>
        </p:spPr>
        <p:txBody>
          <a:bodyPr/>
          <a:lstStyle/>
          <a:p>
            <a:pPr marL="354013" indent="-354013">
              <a:spcBef>
                <a:spcPct val="20000"/>
              </a:spcBef>
              <a:spcAft>
                <a:spcPct val="20000"/>
              </a:spcAft>
              <a:buClr>
                <a:schemeClr val="bg1"/>
              </a:buClr>
              <a:buFont typeface="Wingdings" pitchFamily="2" charset="2"/>
              <a:buNone/>
            </a:pPr>
            <a:r>
              <a:rPr lang="en-CA" sz="2400" dirty="0" smtClean="0">
                <a:solidFill>
                  <a:srgbClr val="00FFFF"/>
                </a:solidFill>
                <a:latin typeface="Verdana" pitchFamily="34" charset="0"/>
              </a:rPr>
              <a:t>Social:</a:t>
            </a:r>
          </a:p>
          <a:p>
            <a:pPr marL="361950"/>
            <a:r>
              <a:rPr lang="en-US" sz="2400" dirty="0" smtClean="0">
                <a:solidFill>
                  <a:schemeClr val="bg1"/>
                </a:solidFill>
                <a:latin typeface="Verdana" pitchFamily="34" charset="0"/>
                <a:ea typeface="Verdana" pitchFamily="34" charset="0"/>
                <a:cs typeface="Verdana" pitchFamily="34" charset="0"/>
              </a:rPr>
              <a:t>Integration</a:t>
            </a:r>
          </a:p>
          <a:p>
            <a:pPr marL="361950"/>
            <a:r>
              <a:rPr lang="en-US" sz="2400" dirty="0" smtClean="0">
                <a:solidFill>
                  <a:schemeClr val="bg1"/>
                </a:solidFill>
                <a:latin typeface="Verdana" pitchFamily="34" charset="0"/>
                <a:ea typeface="Verdana" pitchFamily="34" charset="0"/>
                <a:cs typeface="Verdana" pitchFamily="34" charset="0"/>
              </a:rPr>
              <a:t>Team building</a:t>
            </a:r>
          </a:p>
          <a:p>
            <a:pPr marL="361950"/>
            <a:r>
              <a:rPr lang="en-US" sz="2400" dirty="0" smtClean="0">
                <a:solidFill>
                  <a:schemeClr val="bg1"/>
                </a:solidFill>
                <a:latin typeface="Verdana" pitchFamily="34" charset="0"/>
                <a:ea typeface="Verdana" pitchFamily="34" charset="0"/>
                <a:cs typeface="Verdana" pitchFamily="34" charset="0"/>
              </a:rPr>
              <a:t>Animator</a:t>
            </a:r>
          </a:p>
          <a:p>
            <a:pPr marL="354013" indent="-354013">
              <a:spcBef>
                <a:spcPct val="20000"/>
              </a:spcBef>
              <a:spcAft>
                <a:spcPct val="20000"/>
              </a:spcAft>
              <a:buClr>
                <a:schemeClr val="bg1"/>
              </a:buClr>
              <a:buFont typeface="Wingdings" pitchFamily="2" charset="2"/>
              <a:buNone/>
            </a:pPr>
            <a:endParaRPr lang="en-CA" sz="2400" dirty="0">
              <a:solidFill>
                <a:srgbClr val="00FFFF"/>
              </a:solidFill>
              <a:latin typeface="Verdana" pitchFamily="34" charset="0"/>
            </a:endParaRPr>
          </a:p>
          <a:p>
            <a:pPr marL="354013" indent="-354013">
              <a:spcBef>
                <a:spcPct val="20000"/>
              </a:spcBef>
              <a:spcAft>
                <a:spcPct val="20000"/>
              </a:spcAft>
              <a:buClr>
                <a:schemeClr val="bg1"/>
              </a:buClr>
              <a:buFont typeface="Wingdings" pitchFamily="2" charset="2"/>
              <a:buNone/>
            </a:pPr>
            <a:endParaRPr lang="en-CA" sz="2400" dirty="0" smtClean="0">
              <a:solidFill>
                <a:srgbClr val="00FFFF"/>
              </a:solidFill>
              <a:latin typeface="Verdana" pitchFamily="34" charset="0"/>
            </a:endParaRPr>
          </a:p>
          <a:p>
            <a:pPr marL="354013" indent="-354013">
              <a:spcBef>
                <a:spcPct val="20000"/>
              </a:spcBef>
              <a:spcAft>
                <a:spcPct val="20000"/>
              </a:spcAft>
              <a:buClr>
                <a:schemeClr val="bg1"/>
              </a:buClr>
              <a:buFont typeface="Wingdings" pitchFamily="2" charset="2"/>
              <a:buNone/>
            </a:pPr>
            <a:endParaRPr lang="en-CA" sz="2400" dirty="0">
              <a:solidFill>
                <a:srgbClr val="00FFFF"/>
              </a:solidFill>
              <a:latin typeface="Verdana" pitchFamily="34" charset="0"/>
            </a:endParaRPr>
          </a:p>
          <a:p>
            <a:pPr marL="354013" indent="-354013">
              <a:spcBef>
                <a:spcPct val="20000"/>
              </a:spcBef>
              <a:spcAft>
                <a:spcPct val="20000"/>
              </a:spcAft>
              <a:buClr>
                <a:schemeClr val="bg1"/>
              </a:buClr>
              <a:buFont typeface="Wingdings" pitchFamily="2" charset="2"/>
              <a:buNone/>
            </a:pPr>
            <a:endParaRPr lang="en-CA" sz="2400" dirty="0">
              <a:solidFill>
                <a:srgbClr val="00FFFF"/>
              </a:solidFill>
              <a:latin typeface="Verdana" pitchFamily="34" charset="0"/>
            </a:endParaRPr>
          </a:p>
        </p:txBody>
      </p:sp>
      <p:sp>
        <p:nvSpPr>
          <p:cNvPr id="7" name="Rectangle 18"/>
          <p:cNvSpPr>
            <a:spLocks noChangeArrowheads="1"/>
          </p:cNvSpPr>
          <p:nvPr/>
        </p:nvSpPr>
        <p:spPr bwMode="auto">
          <a:xfrm>
            <a:off x="323528" y="5372745"/>
            <a:ext cx="8435975" cy="1152599"/>
          </a:xfrm>
          <a:prstGeom prst="rect">
            <a:avLst/>
          </a:prstGeom>
          <a:noFill/>
          <a:ln w="9525">
            <a:noFill/>
            <a:miter lim="800000"/>
            <a:headEnd/>
            <a:tailEnd/>
          </a:ln>
        </p:spPr>
        <p:txBody>
          <a:bodyPr/>
          <a:lstStyle/>
          <a:p>
            <a:pPr marL="354013" indent="-354013">
              <a:spcBef>
                <a:spcPct val="20000"/>
              </a:spcBef>
              <a:spcAft>
                <a:spcPct val="20000"/>
              </a:spcAft>
              <a:buClr>
                <a:schemeClr val="bg1"/>
              </a:buClr>
              <a:buFont typeface="Wingdings" pitchFamily="2" charset="2"/>
              <a:buNone/>
            </a:pPr>
            <a:r>
              <a:rPr lang="en-CA" sz="2400" dirty="0" smtClean="0">
                <a:solidFill>
                  <a:srgbClr val="00FFFF"/>
                </a:solidFill>
                <a:latin typeface="Verdana" pitchFamily="34" charset="0"/>
              </a:rPr>
              <a:t>Fun:</a:t>
            </a:r>
          </a:p>
          <a:p>
            <a:pPr marL="361950"/>
            <a:r>
              <a:rPr lang="en-US" sz="2400" dirty="0" smtClean="0">
                <a:solidFill>
                  <a:schemeClr val="bg1"/>
                </a:solidFill>
                <a:latin typeface="Verdana" pitchFamily="34" charset="0"/>
                <a:ea typeface="Verdana" pitchFamily="34" charset="0"/>
                <a:cs typeface="Verdana" pitchFamily="34" charset="0"/>
              </a:rPr>
              <a:t>Enjoyable and/or changing sessions</a:t>
            </a:r>
          </a:p>
          <a:p>
            <a:pPr marL="354013" indent="-354013">
              <a:spcBef>
                <a:spcPct val="20000"/>
              </a:spcBef>
              <a:spcAft>
                <a:spcPct val="20000"/>
              </a:spcAft>
              <a:buClr>
                <a:schemeClr val="bg1"/>
              </a:buClr>
              <a:buFont typeface="Wingdings" pitchFamily="2" charset="2"/>
              <a:buNone/>
            </a:pPr>
            <a:endParaRPr lang="en-CA" sz="2400" dirty="0">
              <a:solidFill>
                <a:srgbClr val="00FFFF"/>
              </a:solidFill>
              <a:latin typeface="Verdana" pitchFamily="34" charset="0"/>
            </a:endParaRPr>
          </a:p>
          <a:p>
            <a:pPr marL="354013" indent="-354013">
              <a:spcBef>
                <a:spcPct val="20000"/>
              </a:spcBef>
              <a:spcAft>
                <a:spcPct val="20000"/>
              </a:spcAft>
              <a:buClr>
                <a:schemeClr val="bg1"/>
              </a:buClr>
              <a:buFont typeface="Wingdings" pitchFamily="2" charset="2"/>
              <a:buNone/>
            </a:pPr>
            <a:endParaRPr lang="en-CA" sz="2400" dirty="0" smtClean="0">
              <a:solidFill>
                <a:srgbClr val="00FFFF"/>
              </a:solidFill>
              <a:latin typeface="Verdana" pitchFamily="34" charset="0"/>
            </a:endParaRPr>
          </a:p>
          <a:p>
            <a:pPr marL="354013" indent="-354013">
              <a:spcBef>
                <a:spcPct val="20000"/>
              </a:spcBef>
              <a:spcAft>
                <a:spcPct val="20000"/>
              </a:spcAft>
              <a:buClr>
                <a:schemeClr val="bg1"/>
              </a:buClr>
              <a:buFont typeface="Wingdings" pitchFamily="2" charset="2"/>
              <a:buNone/>
            </a:pPr>
            <a:endParaRPr lang="en-CA" sz="2400" dirty="0">
              <a:solidFill>
                <a:srgbClr val="00FFFF"/>
              </a:solidFill>
              <a:latin typeface="Verdana" pitchFamily="34" charset="0"/>
            </a:endParaRPr>
          </a:p>
          <a:p>
            <a:pPr marL="354013" indent="-354013">
              <a:spcBef>
                <a:spcPct val="20000"/>
              </a:spcBef>
              <a:spcAft>
                <a:spcPct val="20000"/>
              </a:spcAft>
              <a:buClr>
                <a:schemeClr val="bg1"/>
              </a:buClr>
              <a:buFont typeface="Wingdings" pitchFamily="2" charset="2"/>
              <a:buNone/>
            </a:pPr>
            <a:endParaRPr lang="en-CA" sz="2400" dirty="0">
              <a:solidFill>
                <a:srgbClr val="00FFFF"/>
              </a:solidFill>
              <a:latin typeface="Verdana" pitchFamily="34" charset="0"/>
            </a:endParaRPr>
          </a:p>
        </p:txBody>
      </p:sp>
      <p:sp>
        <p:nvSpPr>
          <p:cNvPr id="8" name="Rectangle 18"/>
          <p:cNvSpPr>
            <a:spLocks noChangeArrowheads="1"/>
          </p:cNvSpPr>
          <p:nvPr/>
        </p:nvSpPr>
        <p:spPr bwMode="auto">
          <a:xfrm>
            <a:off x="323528" y="3788569"/>
            <a:ext cx="8435975" cy="1152599"/>
          </a:xfrm>
          <a:prstGeom prst="rect">
            <a:avLst/>
          </a:prstGeom>
          <a:noFill/>
          <a:ln w="9525">
            <a:noFill/>
            <a:miter lim="800000"/>
            <a:headEnd/>
            <a:tailEnd/>
          </a:ln>
        </p:spPr>
        <p:txBody>
          <a:bodyPr/>
          <a:lstStyle/>
          <a:p>
            <a:pPr marL="354013" indent="-354013">
              <a:spcBef>
                <a:spcPct val="20000"/>
              </a:spcBef>
              <a:spcAft>
                <a:spcPct val="20000"/>
              </a:spcAft>
              <a:buClr>
                <a:schemeClr val="bg1"/>
              </a:buClr>
              <a:buFont typeface="Wingdings" pitchFamily="2" charset="2"/>
              <a:buNone/>
            </a:pPr>
            <a:r>
              <a:rPr lang="en-US" sz="2400" dirty="0" smtClean="0">
                <a:solidFill>
                  <a:srgbClr val="00FFFF"/>
                </a:solidFill>
                <a:latin typeface="Verdana" pitchFamily="34" charset="0"/>
              </a:rPr>
              <a:t>Administration of human resources </a:t>
            </a:r>
            <a:r>
              <a:rPr lang="en-CA" sz="2400" dirty="0" smtClean="0">
                <a:solidFill>
                  <a:srgbClr val="00FFFF"/>
                </a:solidFill>
                <a:latin typeface="Verdana" pitchFamily="34" charset="0"/>
              </a:rPr>
              <a:t>:</a:t>
            </a:r>
          </a:p>
          <a:p>
            <a:pPr marL="354013" indent="7938">
              <a:buClr>
                <a:srgbClr val="FFFF00"/>
              </a:buClr>
              <a:buFont typeface="Wingdings" pitchFamily="2" charset="2"/>
              <a:buNone/>
            </a:pPr>
            <a:r>
              <a:rPr lang="en-US" sz="2400" dirty="0" smtClean="0">
                <a:solidFill>
                  <a:schemeClr val="bg1"/>
                </a:solidFill>
                <a:latin typeface="Verdana" pitchFamily="34" charset="0"/>
              </a:rPr>
              <a:t>Coach, Parents, Athlete, Volunteers, Sponsors, Judges, Organizers…</a:t>
            </a:r>
          </a:p>
          <a:p>
            <a:pPr marL="361950"/>
            <a:endParaRPr lang="en-US" sz="2400" dirty="0" smtClean="0">
              <a:solidFill>
                <a:srgbClr val="FFFF00"/>
              </a:solidFill>
              <a:latin typeface="Verdana" pitchFamily="34" charset="0"/>
              <a:ea typeface="Verdana" pitchFamily="34" charset="0"/>
              <a:cs typeface="Verdana" pitchFamily="34" charset="0"/>
            </a:endParaRPr>
          </a:p>
          <a:p>
            <a:pPr marL="354013" indent="-354013">
              <a:spcBef>
                <a:spcPct val="20000"/>
              </a:spcBef>
              <a:spcAft>
                <a:spcPct val="20000"/>
              </a:spcAft>
              <a:buClr>
                <a:schemeClr val="bg1"/>
              </a:buClr>
              <a:buFont typeface="Wingdings" pitchFamily="2" charset="2"/>
              <a:buNone/>
            </a:pPr>
            <a:endParaRPr lang="en-CA" sz="2400" dirty="0">
              <a:solidFill>
                <a:srgbClr val="00FFFF"/>
              </a:solidFill>
              <a:latin typeface="Verdana" pitchFamily="34" charset="0"/>
            </a:endParaRPr>
          </a:p>
          <a:p>
            <a:pPr marL="354013" indent="-354013">
              <a:spcBef>
                <a:spcPct val="20000"/>
              </a:spcBef>
              <a:spcAft>
                <a:spcPct val="20000"/>
              </a:spcAft>
              <a:buClr>
                <a:schemeClr val="bg1"/>
              </a:buClr>
              <a:buFont typeface="Wingdings" pitchFamily="2" charset="2"/>
              <a:buNone/>
            </a:pPr>
            <a:endParaRPr lang="en-CA" sz="2400" dirty="0" smtClean="0">
              <a:solidFill>
                <a:srgbClr val="00FFFF"/>
              </a:solidFill>
              <a:latin typeface="Verdana" pitchFamily="34" charset="0"/>
            </a:endParaRPr>
          </a:p>
          <a:p>
            <a:pPr marL="354013" indent="-354013">
              <a:spcBef>
                <a:spcPct val="20000"/>
              </a:spcBef>
              <a:spcAft>
                <a:spcPct val="20000"/>
              </a:spcAft>
              <a:buClr>
                <a:schemeClr val="bg1"/>
              </a:buClr>
              <a:buFont typeface="Wingdings" pitchFamily="2" charset="2"/>
              <a:buNone/>
            </a:pPr>
            <a:endParaRPr lang="en-CA" sz="2400" dirty="0">
              <a:solidFill>
                <a:srgbClr val="00FFFF"/>
              </a:solidFill>
              <a:latin typeface="Verdana" pitchFamily="34" charset="0"/>
            </a:endParaRPr>
          </a:p>
          <a:p>
            <a:pPr marL="354013" indent="-354013">
              <a:spcBef>
                <a:spcPct val="20000"/>
              </a:spcBef>
              <a:spcAft>
                <a:spcPct val="20000"/>
              </a:spcAft>
              <a:buClr>
                <a:schemeClr val="bg1"/>
              </a:buClr>
              <a:buFont typeface="Wingdings" pitchFamily="2" charset="2"/>
              <a:buNone/>
            </a:pPr>
            <a:endParaRPr lang="en-CA" sz="2400" dirty="0">
              <a:solidFill>
                <a:srgbClr val="00FFFF"/>
              </a:solidFill>
              <a:latin typeface="Verdana" pitchFamily="34" charset="0"/>
            </a:endParaRPr>
          </a:p>
        </p:txBody>
      </p:sp>
      <p:sp>
        <p:nvSpPr>
          <p:cNvPr id="9"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CA" sz="2400" dirty="0">
                <a:solidFill>
                  <a:srgbClr val="0168AC"/>
                </a:solidFill>
                <a:latin typeface="Verdana" pitchFamily="34" charset="0"/>
                <a:ea typeface="ＭＳ Ｐゴシック" pitchFamily="34" charset="-128"/>
              </a:rPr>
              <a:t>What is coaching?</a:t>
            </a:r>
            <a:endParaRPr lang="en-CA" sz="2400" dirty="0">
              <a:solidFill>
                <a:srgbClr val="0168AC"/>
              </a:solidFill>
              <a:latin typeface="Verdana" pitchFamily="34" charset="0"/>
            </a:endParaRPr>
          </a:p>
        </p:txBody>
      </p:sp>
      <p:pic>
        <p:nvPicPr>
          <p:cNvPr id="10"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11"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sp>
        <p:nvSpPr>
          <p:cNvPr id="12" name="Text Box 20"/>
          <p:cNvSpPr txBox="1">
            <a:spLocks noChangeArrowheads="1"/>
          </p:cNvSpPr>
          <p:nvPr/>
        </p:nvSpPr>
        <p:spPr bwMode="auto">
          <a:xfrm>
            <a:off x="6429375" y="6713538"/>
            <a:ext cx="2770188" cy="184150"/>
          </a:xfrm>
          <a:prstGeom prst="rect">
            <a:avLst/>
          </a:prstGeom>
          <a:noFill/>
          <a:ln w="9525">
            <a:noFill/>
            <a:miter lim="800000"/>
            <a:headEnd/>
            <a:tailEnd/>
          </a:ln>
        </p:spPr>
        <p:txBody>
          <a:bodyPr wrap="none">
            <a:spAutoFit/>
          </a:bodyPr>
          <a:lstStyle/>
          <a:p>
            <a:r>
              <a:rPr lang="en-US" sz="600" dirty="0">
                <a:solidFill>
                  <a:schemeClr val="bg1"/>
                </a:solidFill>
                <a:latin typeface="Verdana" pitchFamily="34" charset="0"/>
              </a:rPr>
              <a:t>Pascal COLMAIRE – </a:t>
            </a:r>
            <a:r>
              <a:rPr lang="en-US" sz="600" dirty="0" smtClean="0">
                <a:solidFill>
                  <a:schemeClr val="bg1"/>
                </a:solidFill>
                <a:latin typeface="Verdana" pitchFamily="34" charset="0"/>
              </a:rPr>
              <a:t>WA </a:t>
            </a:r>
            <a:r>
              <a:rPr lang="en-US" sz="600" dirty="0">
                <a:solidFill>
                  <a:schemeClr val="bg1"/>
                </a:solidFill>
                <a:latin typeface="Verdana" pitchFamily="34" charset="0"/>
              </a:rPr>
              <a:t>Development &amp; Education Director</a:t>
            </a:r>
          </a:p>
        </p:txBody>
      </p:sp>
      <p:sp>
        <p:nvSpPr>
          <p:cNvPr id="13"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14"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15"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 presetClass="entr" presetSubtype="2" fill="hold"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 calcmode="lin" valueType="num">
                                      <p:cBhvr additive="base">
                                        <p:cTn id="16"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7"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4000"/>
                            </p:stCondLst>
                            <p:childTnLst>
                              <p:par>
                                <p:cTn id="19" presetID="2" presetClass="entr" presetSubtype="2" fill="hold" nodeType="after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1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diamond(in)">
                                      <p:cBhvr>
                                        <p:cTn id="27" dur="20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 calcmode="lin" valueType="num">
                                      <p:cBhvr additive="base">
                                        <p:cTn id="32" dur="1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diamond(in)">
                                      <p:cBhvr>
                                        <p:cTn id="38" dur="20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a:spLocks noChangeArrowheads="1"/>
          </p:cNvSpPr>
          <p:nvPr/>
        </p:nvSpPr>
        <p:spPr bwMode="auto">
          <a:xfrm>
            <a:off x="1043608" y="635571"/>
            <a:ext cx="7200800" cy="921221"/>
          </a:xfrm>
          <a:prstGeom prst="rect">
            <a:avLst/>
          </a:prstGeom>
          <a:noFill/>
          <a:ln w="9525">
            <a:noFill/>
            <a:miter lim="800000"/>
            <a:headEnd/>
            <a:tailEnd/>
          </a:ln>
        </p:spPr>
        <p:txBody>
          <a:bodyPr lIns="92075" tIns="46038" rIns="92075" bIns="46038" anchor="ctr"/>
          <a:lstStyle/>
          <a:p>
            <a:pPr algn="ctr"/>
            <a:r>
              <a:rPr lang="en-CA" sz="3200" dirty="0" smtClean="0">
                <a:solidFill>
                  <a:schemeClr val="bg1"/>
                </a:solidFill>
                <a:latin typeface="Verdana" pitchFamily="34" charset="0"/>
              </a:rPr>
              <a:t>Coach’s tasks / </a:t>
            </a:r>
            <a:r>
              <a:rPr lang="en-CA" sz="3200" dirty="0" smtClean="0">
                <a:solidFill>
                  <a:srgbClr val="FFFF00"/>
                </a:solidFill>
                <a:latin typeface="Verdana" pitchFamily="34" charset="0"/>
              </a:rPr>
              <a:t>Developments</a:t>
            </a:r>
            <a:endParaRPr lang="en-CA" sz="3200" dirty="0">
              <a:solidFill>
                <a:srgbClr val="FFFF00"/>
              </a:solidFill>
              <a:latin typeface="Verdana" pitchFamily="34" charset="0"/>
            </a:endParaRPr>
          </a:p>
        </p:txBody>
      </p:sp>
      <p:sp>
        <p:nvSpPr>
          <p:cNvPr id="6" name="Rectangle 18"/>
          <p:cNvSpPr>
            <a:spLocks noChangeArrowheads="1"/>
          </p:cNvSpPr>
          <p:nvPr/>
        </p:nvSpPr>
        <p:spPr bwMode="auto">
          <a:xfrm>
            <a:off x="179512" y="1628800"/>
            <a:ext cx="8435975" cy="1728192"/>
          </a:xfrm>
          <a:prstGeom prst="rect">
            <a:avLst/>
          </a:prstGeom>
          <a:noFill/>
          <a:ln w="9525">
            <a:noFill/>
            <a:miter lim="800000"/>
            <a:headEnd/>
            <a:tailEnd/>
          </a:ln>
        </p:spPr>
        <p:txBody>
          <a:bodyPr/>
          <a:lstStyle/>
          <a:p>
            <a:pPr marL="354013" indent="-354013">
              <a:spcBef>
                <a:spcPct val="20000"/>
              </a:spcBef>
              <a:spcAft>
                <a:spcPct val="20000"/>
              </a:spcAft>
              <a:buClr>
                <a:schemeClr val="bg1"/>
              </a:buClr>
              <a:buFont typeface="Wingdings" pitchFamily="2" charset="2"/>
              <a:buNone/>
            </a:pPr>
            <a:r>
              <a:rPr lang="en-CA" sz="2400" dirty="0" smtClean="0">
                <a:solidFill>
                  <a:srgbClr val="00FFFF"/>
                </a:solidFill>
                <a:latin typeface="Verdana" pitchFamily="34" charset="0"/>
              </a:rPr>
              <a:t>Sport specific expertise level:</a:t>
            </a:r>
          </a:p>
          <a:p>
            <a:pPr marL="361950"/>
            <a:r>
              <a:rPr lang="en-CA" sz="2400" dirty="0" smtClean="0">
                <a:solidFill>
                  <a:schemeClr val="bg1"/>
                </a:solidFill>
                <a:latin typeface="Verdana" pitchFamily="34" charset="0"/>
              </a:rPr>
              <a:t>Technical knowledge </a:t>
            </a:r>
            <a:r>
              <a:rPr lang="en-CA" sz="2400" b="0" dirty="0" smtClean="0">
                <a:solidFill>
                  <a:schemeClr val="bg1"/>
                </a:solidFill>
                <a:latin typeface="Verdana" pitchFamily="34" charset="0"/>
              </a:rPr>
              <a:t>(technique &amp; equipment)</a:t>
            </a:r>
          </a:p>
          <a:p>
            <a:pPr marL="361950"/>
            <a:r>
              <a:rPr lang="en-CA" sz="2400" dirty="0" smtClean="0">
                <a:solidFill>
                  <a:schemeClr val="bg1"/>
                </a:solidFill>
                <a:latin typeface="Verdana" pitchFamily="34" charset="0"/>
              </a:rPr>
              <a:t>Experience</a:t>
            </a:r>
          </a:p>
          <a:p>
            <a:pPr marL="361950"/>
            <a:r>
              <a:rPr lang="en-CA" sz="2400" dirty="0" smtClean="0">
                <a:solidFill>
                  <a:schemeClr val="bg1"/>
                </a:solidFill>
                <a:latin typeface="Verdana" pitchFamily="34" charset="0"/>
              </a:rPr>
              <a:t>Up to date</a:t>
            </a:r>
          </a:p>
        </p:txBody>
      </p:sp>
      <p:sp>
        <p:nvSpPr>
          <p:cNvPr id="12" name="Rectangle 18"/>
          <p:cNvSpPr>
            <a:spLocks noChangeArrowheads="1"/>
          </p:cNvSpPr>
          <p:nvPr/>
        </p:nvSpPr>
        <p:spPr bwMode="auto">
          <a:xfrm>
            <a:off x="179512" y="3717032"/>
            <a:ext cx="8435975" cy="1152128"/>
          </a:xfrm>
          <a:prstGeom prst="rect">
            <a:avLst/>
          </a:prstGeom>
          <a:noFill/>
          <a:ln w="9525">
            <a:noFill/>
            <a:miter lim="800000"/>
            <a:headEnd/>
            <a:tailEnd/>
          </a:ln>
        </p:spPr>
        <p:txBody>
          <a:bodyPr/>
          <a:lstStyle/>
          <a:p>
            <a:pPr marL="354013" indent="-354013">
              <a:spcBef>
                <a:spcPct val="20000"/>
              </a:spcBef>
              <a:spcAft>
                <a:spcPct val="20000"/>
              </a:spcAft>
              <a:buClr>
                <a:schemeClr val="bg1"/>
              </a:buClr>
              <a:buFont typeface="Wingdings" pitchFamily="2" charset="2"/>
              <a:buNone/>
            </a:pPr>
            <a:r>
              <a:rPr lang="en-CA" sz="2400" dirty="0" smtClean="0">
                <a:solidFill>
                  <a:srgbClr val="00FFFF"/>
                </a:solidFill>
                <a:latin typeface="Verdana" pitchFamily="34" charset="0"/>
              </a:rPr>
              <a:t>Rules knowledge:</a:t>
            </a:r>
          </a:p>
          <a:p>
            <a:pPr marL="361950"/>
            <a:r>
              <a:rPr lang="en-CA" sz="2400" dirty="0" smtClean="0">
                <a:solidFill>
                  <a:schemeClr val="bg1"/>
                </a:solidFill>
                <a:latin typeface="Verdana" pitchFamily="34" charset="0"/>
              </a:rPr>
              <a:t>Reference person</a:t>
            </a:r>
          </a:p>
        </p:txBody>
      </p:sp>
      <p:sp>
        <p:nvSpPr>
          <p:cNvPr id="13" name="Rectangle 18"/>
          <p:cNvSpPr>
            <a:spLocks noChangeArrowheads="1"/>
          </p:cNvSpPr>
          <p:nvPr/>
        </p:nvSpPr>
        <p:spPr bwMode="auto">
          <a:xfrm>
            <a:off x="179512" y="5157192"/>
            <a:ext cx="8435975" cy="1512168"/>
          </a:xfrm>
          <a:prstGeom prst="rect">
            <a:avLst/>
          </a:prstGeom>
          <a:noFill/>
          <a:ln w="9525">
            <a:noFill/>
            <a:miter lim="800000"/>
            <a:headEnd/>
            <a:tailEnd/>
          </a:ln>
        </p:spPr>
        <p:txBody>
          <a:bodyPr/>
          <a:lstStyle/>
          <a:p>
            <a:pPr marL="354013" indent="-354013">
              <a:spcBef>
                <a:spcPct val="20000"/>
              </a:spcBef>
              <a:spcAft>
                <a:spcPct val="20000"/>
              </a:spcAft>
              <a:buClr>
                <a:schemeClr val="bg1"/>
              </a:buClr>
              <a:buFont typeface="Wingdings" pitchFamily="2" charset="2"/>
              <a:buNone/>
            </a:pPr>
            <a:r>
              <a:rPr lang="en-CA" sz="2400" dirty="0" smtClean="0">
                <a:solidFill>
                  <a:srgbClr val="00FFFF"/>
                </a:solidFill>
                <a:latin typeface="Verdana" pitchFamily="34" charset="0"/>
              </a:rPr>
              <a:t>Sport Generic competencies:</a:t>
            </a:r>
          </a:p>
          <a:p>
            <a:pPr marL="361950"/>
            <a:r>
              <a:rPr lang="en-CA" sz="2400" dirty="0" smtClean="0">
                <a:solidFill>
                  <a:schemeClr val="bg1"/>
                </a:solidFill>
                <a:latin typeface="Verdana" pitchFamily="34" charset="0"/>
              </a:rPr>
              <a:t>Fitness knowledge &amp; expertise</a:t>
            </a:r>
          </a:p>
          <a:p>
            <a:pPr marL="361950"/>
            <a:r>
              <a:rPr lang="en-CA" sz="2400" dirty="0" smtClean="0">
                <a:solidFill>
                  <a:schemeClr val="bg1"/>
                </a:solidFill>
                <a:latin typeface="Verdana" pitchFamily="34" charset="0"/>
              </a:rPr>
              <a:t>Psychology knowledge &amp; expertise</a:t>
            </a:r>
          </a:p>
          <a:p>
            <a:pPr marL="361950"/>
            <a:endParaRPr lang="en-CA" sz="2400" dirty="0" smtClean="0">
              <a:solidFill>
                <a:schemeClr val="bg1"/>
              </a:solidFill>
              <a:latin typeface="Verdana" pitchFamily="34" charset="0"/>
            </a:endParaRPr>
          </a:p>
          <a:p>
            <a:pPr marL="361950"/>
            <a:endParaRPr lang="en-CA" sz="2400" dirty="0" smtClean="0">
              <a:solidFill>
                <a:schemeClr val="bg1"/>
              </a:solidFill>
              <a:latin typeface="Verdana" pitchFamily="34" charset="0"/>
            </a:endParaRPr>
          </a:p>
        </p:txBody>
      </p:sp>
      <p:pic>
        <p:nvPicPr>
          <p:cNvPr id="14" name="Picture 8" descr="F:\Personal\Archers du Gavot\Photos\Annemasse_mars2008\archers gaillard 15 03 2008 006.JPG"/>
          <p:cNvPicPr>
            <a:picLocks noChangeAspect="1" noChangeArrowheads="1"/>
          </p:cNvPicPr>
          <p:nvPr/>
        </p:nvPicPr>
        <p:blipFill>
          <a:blip r:embed="rId3" cstate="print"/>
          <a:srcRect/>
          <a:stretch>
            <a:fillRect/>
          </a:stretch>
        </p:blipFill>
        <p:spPr bwMode="auto">
          <a:xfrm>
            <a:off x="5244075" y="2664296"/>
            <a:ext cx="3899925" cy="2924944"/>
          </a:xfrm>
          <a:prstGeom prst="rect">
            <a:avLst/>
          </a:prstGeom>
          <a:noFill/>
          <a:ln w="9525">
            <a:noFill/>
            <a:miter lim="800000"/>
            <a:headEnd/>
            <a:tailEnd/>
          </a:ln>
        </p:spPr>
      </p:pic>
      <p:sp>
        <p:nvSpPr>
          <p:cNvPr id="7"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CA" sz="2400" dirty="0">
                <a:solidFill>
                  <a:srgbClr val="0168AC"/>
                </a:solidFill>
                <a:latin typeface="Verdana" pitchFamily="34" charset="0"/>
                <a:ea typeface="ＭＳ Ｐゴシック" pitchFamily="34" charset="-128"/>
              </a:rPr>
              <a:t>What is coaching?</a:t>
            </a:r>
            <a:endParaRPr lang="en-CA" sz="2400" dirty="0">
              <a:solidFill>
                <a:srgbClr val="0168AC"/>
              </a:solidFill>
              <a:latin typeface="Verdana" pitchFamily="34" charset="0"/>
            </a:endParaRPr>
          </a:p>
        </p:txBody>
      </p:sp>
      <p:pic>
        <p:nvPicPr>
          <p:cNvPr id="8" name="Picture 4" descr="Y:\06 Communication\Logo FITA\09 World Archery\00_WA1_RGB.jpg"/>
          <p:cNvPicPr>
            <a:picLocks noChangeAspect="1" noChangeArrowheads="1"/>
          </p:cNvPicPr>
          <p:nvPr/>
        </p:nvPicPr>
        <p:blipFill>
          <a:blip r:embed="rId4" cstate="print"/>
          <a:srcRect/>
          <a:stretch>
            <a:fillRect/>
          </a:stretch>
        </p:blipFill>
        <p:spPr bwMode="auto">
          <a:xfrm>
            <a:off x="0" y="0"/>
            <a:ext cx="803275" cy="833438"/>
          </a:xfrm>
          <a:prstGeom prst="rect">
            <a:avLst/>
          </a:prstGeom>
          <a:noFill/>
          <a:ln w="9525">
            <a:noFill/>
            <a:miter lim="800000"/>
            <a:headEnd/>
            <a:tailEnd/>
          </a:ln>
        </p:spPr>
      </p:pic>
      <p:pic>
        <p:nvPicPr>
          <p:cNvPr id="9" name="Picture 16" descr="Solcol"/>
          <p:cNvPicPr>
            <a:picLocks noChangeAspect="1" noChangeArrowheads="1"/>
          </p:cNvPicPr>
          <p:nvPr/>
        </p:nvPicPr>
        <p:blipFill>
          <a:blip r:embed="rId5" cstate="print"/>
          <a:srcRect/>
          <a:stretch>
            <a:fillRect/>
          </a:stretch>
        </p:blipFill>
        <p:spPr bwMode="auto">
          <a:xfrm>
            <a:off x="8569325" y="0"/>
            <a:ext cx="574675" cy="1008063"/>
          </a:xfrm>
          <a:prstGeom prst="rect">
            <a:avLst/>
          </a:prstGeom>
          <a:noFill/>
          <a:ln w="9525">
            <a:noFill/>
            <a:miter lim="800000"/>
            <a:headEnd/>
            <a:tailEnd/>
          </a:ln>
        </p:spPr>
      </p:pic>
      <p:sp>
        <p:nvSpPr>
          <p:cNvPr id="10" name="Text Box 20"/>
          <p:cNvSpPr txBox="1">
            <a:spLocks noChangeArrowheads="1"/>
          </p:cNvSpPr>
          <p:nvPr/>
        </p:nvSpPr>
        <p:spPr bwMode="auto">
          <a:xfrm>
            <a:off x="6429375" y="6713538"/>
            <a:ext cx="2770188" cy="184150"/>
          </a:xfrm>
          <a:prstGeom prst="rect">
            <a:avLst/>
          </a:prstGeom>
          <a:noFill/>
          <a:ln w="9525">
            <a:noFill/>
            <a:miter lim="800000"/>
            <a:headEnd/>
            <a:tailEnd/>
          </a:ln>
        </p:spPr>
        <p:txBody>
          <a:bodyPr wrap="none">
            <a:spAutoFit/>
          </a:bodyPr>
          <a:lstStyle/>
          <a:p>
            <a:r>
              <a:rPr lang="en-US" sz="600" dirty="0">
                <a:solidFill>
                  <a:schemeClr val="bg1"/>
                </a:solidFill>
                <a:latin typeface="Verdana" pitchFamily="34" charset="0"/>
              </a:rPr>
              <a:t>Pascal COLMAIRE – </a:t>
            </a:r>
            <a:r>
              <a:rPr lang="en-US" sz="600" dirty="0" smtClean="0">
                <a:solidFill>
                  <a:schemeClr val="bg1"/>
                </a:solidFill>
                <a:latin typeface="Verdana" pitchFamily="34" charset="0"/>
              </a:rPr>
              <a:t>WA </a:t>
            </a:r>
            <a:r>
              <a:rPr lang="en-US" sz="600" dirty="0">
                <a:solidFill>
                  <a:schemeClr val="bg1"/>
                </a:solidFill>
                <a:latin typeface="Verdana" pitchFamily="34" charset="0"/>
              </a:rPr>
              <a:t>Development &amp; Education Director</a:t>
            </a:r>
          </a:p>
        </p:txBody>
      </p:sp>
      <p:sp>
        <p:nvSpPr>
          <p:cNvPr id="11"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15"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16"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box(in)">
                                      <p:cBhvr>
                                        <p:cTn id="11" dur="2000"/>
                                        <p:tgtEl>
                                          <p:spTgt spid="6">
                                            <p:txEl>
                                              <p:pRg st="1" end="1"/>
                                            </p:txEl>
                                          </p:spTgt>
                                        </p:tgtEl>
                                      </p:cBhvr>
                                    </p:animEffect>
                                  </p:childTnLst>
                                </p:cTn>
                              </p:par>
                            </p:childTnLst>
                          </p:cTn>
                        </p:par>
                        <p:par>
                          <p:cTn id="12" fill="hold">
                            <p:stCondLst>
                              <p:cond delay="4000"/>
                            </p:stCondLst>
                            <p:childTnLst>
                              <p:par>
                                <p:cTn id="13" presetID="4" presetClass="entr" presetSubtype="16"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ox(in)">
                                      <p:cBhvr>
                                        <p:cTn id="15" dur="2000"/>
                                        <p:tgtEl>
                                          <p:spTgt spid="6">
                                            <p:txEl>
                                              <p:pRg st="2" end="2"/>
                                            </p:txEl>
                                          </p:spTgt>
                                        </p:tgtEl>
                                      </p:cBhvr>
                                    </p:animEffect>
                                  </p:childTnLst>
                                </p:cTn>
                              </p:par>
                            </p:childTnLst>
                          </p:cTn>
                        </p:par>
                        <p:par>
                          <p:cTn id="16" fill="hold">
                            <p:stCondLst>
                              <p:cond delay="6000"/>
                            </p:stCondLst>
                            <p:childTnLst>
                              <p:par>
                                <p:cTn id="17" presetID="4" presetClass="entr" presetSubtype="16"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box(in)">
                                      <p:cBhvr>
                                        <p:cTn id="19" dur="20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diamond(in)">
                                      <p:cBhvr>
                                        <p:cTn id="24" dur="2000"/>
                                        <p:tgtEl>
                                          <p:spTgt spid="12">
                                            <p:txEl>
                                              <p:pRg st="0" end="0"/>
                                            </p:txEl>
                                          </p:spTgt>
                                        </p:tgtEl>
                                      </p:cBhvr>
                                    </p:animEffect>
                                  </p:childTnLst>
                                </p:cTn>
                              </p:par>
                            </p:childTnLst>
                          </p:cTn>
                        </p:par>
                        <p:par>
                          <p:cTn id="25" fill="hold">
                            <p:stCondLst>
                              <p:cond delay="2000"/>
                            </p:stCondLst>
                            <p:childTnLst>
                              <p:par>
                                <p:cTn id="26" presetID="4" presetClass="entr" presetSubtype="16" fill="hold" nodeType="after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box(in)">
                                      <p:cBhvr>
                                        <p:cTn id="28" dur="2000"/>
                                        <p:tgtEl>
                                          <p:spTgt spid="1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diamond(in)">
                                      <p:cBhvr>
                                        <p:cTn id="33" dur="2000"/>
                                        <p:tgtEl>
                                          <p:spTgt spid="13">
                                            <p:txEl>
                                              <p:pRg st="0" end="0"/>
                                            </p:txEl>
                                          </p:spTgt>
                                        </p:tgtEl>
                                      </p:cBhvr>
                                    </p:animEffect>
                                  </p:childTnLst>
                                </p:cTn>
                              </p:par>
                            </p:childTnLst>
                          </p:cTn>
                        </p:par>
                        <p:par>
                          <p:cTn id="34" fill="hold">
                            <p:stCondLst>
                              <p:cond delay="2000"/>
                            </p:stCondLst>
                            <p:childTnLst>
                              <p:par>
                                <p:cTn id="35" presetID="4" presetClass="entr" presetSubtype="16" fill="hold" nodeType="after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box(in)">
                                      <p:cBhvr>
                                        <p:cTn id="37" dur="2000"/>
                                        <p:tgtEl>
                                          <p:spTgt spid="13">
                                            <p:txEl>
                                              <p:pRg st="1" end="1"/>
                                            </p:txEl>
                                          </p:spTgt>
                                        </p:tgtEl>
                                      </p:cBhvr>
                                    </p:animEffect>
                                  </p:childTnLst>
                                </p:cTn>
                              </p:par>
                            </p:childTnLst>
                          </p:cTn>
                        </p:par>
                        <p:par>
                          <p:cTn id="38" fill="hold">
                            <p:stCondLst>
                              <p:cond delay="4000"/>
                            </p:stCondLst>
                            <p:childTnLst>
                              <p:par>
                                <p:cTn id="39" presetID="4" presetClass="entr" presetSubtype="16" fill="hold"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box(in)">
                                      <p:cBhvr>
                                        <p:cTn id="41" dur="2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a:spLocks noChangeArrowheads="1"/>
          </p:cNvSpPr>
          <p:nvPr/>
        </p:nvSpPr>
        <p:spPr bwMode="auto">
          <a:xfrm>
            <a:off x="1043608" y="635571"/>
            <a:ext cx="7200800" cy="921221"/>
          </a:xfrm>
          <a:prstGeom prst="rect">
            <a:avLst/>
          </a:prstGeom>
          <a:noFill/>
          <a:ln w="9525">
            <a:noFill/>
            <a:miter lim="800000"/>
            <a:headEnd/>
            <a:tailEnd/>
          </a:ln>
        </p:spPr>
        <p:txBody>
          <a:bodyPr lIns="92075" tIns="46038" rIns="92075" bIns="46038" anchor="ctr"/>
          <a:lstStyle/>
          <a:p>
            <a:pPr algn="ctr"/>
            <a:r>
              <a:rPr lang="en-CA" sz="3200" dirty="0" smtClean="0">
                <a:solidFill>
                  <a:schemeClr val="bg1"/>
                </a:solidFill>
                <a:latin typeface="Verdana" pitchFamily="34" charset="0"/>
              </a:rPr>
              <a:t>Coach’s tasks / </a:t>
            </a:r>
            <a:r>
              <a:rPr lang="en-CA" sz="3200" dirty="0" smtClean="0">
                <a:solidFill>
                  <a:srgbClr val="FFFF00"/>
                </a:solidFill>
                <a:latin typeface="Verdana" pitchFamily="34" charset="0"/>
              </a:rPr>
              <a:t>Developments</a:t>
            </a:r>
            <a:endParaRPr lang="en-CA" sz="3200" dirty="0">
              <a:solidFill>
                <a:srgbClr val="FFFF00"/>
              </a:solidFill>
              <a:latin typeface="Verdana" pitchFamily="34" charset="0"/>
            </a:endParaRPr>
          </a:p>
        </p:txBody>
      </p:sp>
      <p:sp>
        <p:nvSpPr>
          <p:cNvPr id="8" name="Rectangle 18"/>
          <p:cNvSpPr>
            <a:spLocks noChangeArrowheads="1"/>
          </p:cNvSpPr>
          <p:nvPr/>
        </p:nvSpPr>
        <p:spPr bwMode="auto">
          <a:xfrm>
            <a:off x="323528" y="1728192"/>
            <a:ext cx="8435975" cy="3880128"/>
          </a:xfrm>
          <a:prstGeom prst="rect">
            <a:avLst/>
          </a:prstGeom>
          <a:noFill/>
          <a:ln w="9525">
            <a:noFill/>
            <a:miter lim="800000"/>
            <a:headEnd/>
            <a:tailEnd/>
          </a:ln>
        </p:spPr>
        <p:txBody>
          <a:bodyPr/>
          <a:lstStyle/>
          <a:p>
            <a:pPr marL="354013" indent="-354013">
              <a:spcBef>
                <a:spcPct val="20000"/>
              </a:spcBef>
              <a:spcAft>
                <a:spcPct val="20000"/>
              </a:spcAft>
              <a:buClr>
                <a:schemeClr val="bg1"/>
              </a:buClr>
              <a:buFont typeface="Wingdings" pitchFamily="2" charset="2"/>
              <a:buNone/>
            </a:pPr>
            <a:r>
              <a:rPr lang="en-US" sz="2400" dirty="0" smtClean="0">
                <a:solidFill>
                  <a:srgbClr val="00FFFF"/>
                </a:solidFill>
                <a:latin typeface="Verdana" pitchFamily="34" charset="0"/>
              </a:rPr>
              <a:t>Teaching skills</a:t>
            </a:r>
            <a:r>
              <a:rPr lang="en-CA" sz="2400" dirty="0" smtClean="0">
                <a:solidFill>
                  <a:srgbClr val="00FFFF"/>
                </a:solidFill>
                <a:latin typeface="Verdana" pitchFamily="34" charset="0"/>
              </a:rPr>
              <a:t>:</a:t>
            </a:r>
          </a:p>
          <a:p>
            <a:pPr marL="361950"/>
            <a:r>
              <a:rPr lang="en-US" sz="2400" dirty="0" smtClean="0">
                <a:solidFill>
                  <a:schemeClr val="bg1"/>
                </a:solidFill>
                <a:latin typeface="Verdana" pitchFamily="34" charset="0"/>
              </a:rPr>
              <a:t>Provide good basic &amp; generic skills through: </a:t>
            </a:r>
          </a:p>
          <a:p>
            <a:pPr marL="361950">
              <a:buFont typeface="Arial" charset="0"/>
              <a:buChar char="•"/>
            </a:pPr>
            <a:r>
              <a:rPr lang="en-US" sz="2400" b="0" dirty="0" smtClean="0">
                <a:solidFill>
                  <a:schemeClr val="bg1"/>
                </a:solidFill>
                <a:latin typeface="Verdana" pitchFamily="34" charset="0"/>
              </a:rPr>
              <a:t> Simple/clear instructions</a:t>
            </a:r>
          </a:p>
          <a:p>
            <a:pPr marL="361950">
              <a:buFont typeface="Arial" charset="0"/>
              <a:buChar char="•"/>
            </a:pPr>
            <a:r>
              <a:rPr lang="en-US" sz="2400" b="0" dirty="0" smtClean="0">
                <a:solidFill>
                  <a:schemeClr val="bg1"/>
                </a:solidFill>
                <a:latin typeface="Verdana" pitchFamily="34" charset="0"/>
              </a:rPr>
              <a:t> Efficient methods of teaching</a:t>
            </a:r>
          </a:p>
          <a:p>
            <a:pPr marL="361950">
              <a:buFont typeface="Arial" charset="0"/>
              <a:buChar char="•"/>
            </a:pPr>
            <a:r>
              <a:rPr lang="en-US" sz="2400" b="0" dirty="0" smtClean="0">
                <a:solidFill>
                  <a:schemeClr val="bg1"/>
                </a:solidFill>
                <a:latin typeface="Verdana" pitchFamily="34" charset="0"/>
              </a:rPr>
              <a:t> Sharp observation</a:t>
            </a:r>
          </a:p>
          <a:p>
            <a:pPr marL="361950">
              <a:buFont typeface="Arial" charset="0"/>
              <a:buChar char="•"/>
            </a:pPr>
            <a:r>
              <a:rPr lang="en-US" sz="2400" b="0" dirty="0">
                <a:solidFill>
                  <a:schemeClr val="bg1"/>
                </a:solidFill>
                <a:latin typeface="Verdana" pitchFamily="34" charset="0"/>
              </a:rPr>
              <a:t> </a:t>
            </a:r>
            <a:r>
              <a:rPr lang="en-US" sz="2400" b="0" dirty="0" smtClean="0">
                <a:solidFill>
                  <a:schemeClr val="bg1"/>
                </a:solidFill>
                <a:latin typeface="Verdana" pitchFamily="34" charset="0"/>
              </a:rPr>
              <a:t>Appropriate exercises &amp; corrections</a:t>
            </a:r>
          </a:p>
          <a:p>
            <a:pPr marL="361950">
              <a:buFont typeface="Arial" charset="0"/>
              <a:buChar char="•"/>
            </a:pPr>
            <a:r>
              <a:rPr lang="en-US" sz="2400" b="0" dirty="0">
                <a:solidFill>
                  <a:schemeClr val="bg1"/>
                </a:solidFill>
                <a:latin typeface="Verdana" pitchFamily="34" charset="0"/>
              </a:rPr>
              <a:t> </a:t>
            </a:r>
            <a:r>
              <a:rPr lang="en-US" sz="2400" b="0" dirty="0" smtClean="0">
                <a:solidFill>
                  <a:schemeClr val="bg1"/>
                </a:solidFill>
                <a:latin typeface="Verdana" pitchFamily="34" charset="0"/>
              </a:rPr>
              <a:t>Positive feedback</a:t>
            </a:r>
          </a:p>
          <a:p>
            <a:pPr marL="361950">
              <a:buFont typeface="Arial" charset="0"/>
              <a:buChar char="•"/>
            </a:pPr>
            <a:r>
              <a:rPr lang="en-US" sz="2400" b="0" dirty="0" smtClean="0">
                <a:solidFill>
                  <a:schemeClr val="bg1"/>
                </a:solidFill>
                <a:latin typeface="Verdana" pitchFamily="34" charset="0"/>
              </a:rPr>
              <a:t>…</a:t>
            </a:r>
          </a:p>
          <a:p>
            <a:pPr marL="361950">
              <a:buFont typeface="Arial" charset="0"/>
              <a:buChar char="•"/>
            </a:pPr>
            <a:endParaRPr lang="en-US" sz="2400" dirty="0" smtClean="0">
              <a:solidFill>
                <a:schemeClr val="bg1"/>
              </a:solidFill>
              <a:latin typeface="Verdana" pitchFamily="34" charset="0"/>
            </a:endParaRPr>
          </a:p>
          <a:p>
            <a:pPr marL="361950"/>
            <a:r>
              <a:rPr lang="en-US" sz="2400" dirty="0" smtClean="0">
                <a:solidFill>
                  <a:schemeClr val="bg1"/>
                </a:solidFill>
                <a:latin typeface="Verdana" pitchFamily="34" charset="0"/>
              </a:rPr>
              <a:t>Self-evaluation</a:t>
            </a:r>
          </a:p>
        </p:txBody>
      </p:sp>
      <p:pic>
        <p:nvPicPr>
          <p:cNvPr id="11" name="Picture 8" descr="F:\Profesional\09 Technical\TRAINING\Pictures\Simulation with elastic to assistant.bmp"/>
          <p:cNvPicPr>
            <a:picLocks noChangeAspect="1" noChangeArrowheads="1"/>
          </p:cNvPicPr>
          <p:nvPr/>
        </p:nvPicPr>
        <p:blipFill>
          <a:blip r:embed="rId3" cstate="print"/>
          <a:srcRect/>
          <a:stretch>
            <a:fillRect/>
          </a:stretch>
        </p:blipFill>
        <p:spPr bwMode="auto">
          <a:xfrm>
            <a:off x="4503597" y="4166774"/>
            <a:ext cx="4676915" cy="2691226"/>
          </a:xfrm>
          <a:prstGeom prst="rect">
            <a:avLst/>
          </a:prstGeom>
          <a:noFill/>
          <a:ln w="9525">
            <a:noFill/>
            <a:miter lim="800000"/>
            <a:headEnd/>
            <a:tailEnd/>
          </a:ln>
        </p:spPr>
      </p:pic>
      <p:sp>
        <p:nvSpPr>
          <p:cNvPr id="6"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CA" sz="2400" dirty="0">
                <a:solidFill>
                  <a:srgbClr val="0168AC"/>
                </a:solidFill>
                <a:latin typeface="Verdana" pitchFamily="34" charset="0"/>
                <a:ea typeface="ＭＳ Ｐゴシック" pitchFamily="34" charset="-128"/>
              </a:rPr>
              <a:t>What is coaching?</a:t>
            </a:r>
            <a:endParaRPr lang="en-CA" sz="2400" dirty="0">
              <a:solidFill>
                <a:srgbClr val="0168AC"/>
              </a:solidFill>
              <a:latin typeface="Verdana" pitchFamily="34" charset="0"/>
            </a:endParaRPr>
          </a:p>
        </p:txBody>
      </p:sp>
      <p:pic>
        <p:nvPicPr>
          <p:cNvPr id="7" name="Picture 4" descr="Y:\06 Communication\Logo FITA\09 World Archery\00_WA1_RGB.jpg"/>
          <p:cNvPicPr>
            <a:picLocks noChangeAspect="1" noChangeArrowheads="1"/>
          </p:cNvPicPr>
          <p:nvPr/>
        </p:nvPicPr>
        <p:blipFill>
          <a:blip r:embed="rId4" cstate="print"/>
          <a:srcRect/>
          <a:stretch>
            <a:fillRect/>
          </a:stretch>
        </p:blipFill>
        <p:spPr bwMode="auto">
          <a:xfrm>
            <a:off x="0" y="0"/>
            <a:ext cx="803275" cy="833438"/>
          </a:xfrm>
          <a:prstGeom prst="rect">
            <a:avLst/>
          </a:prstGeom>
          <a:noFill/>
          <a:ln w="9525">
            <a:noFill/>
            <a:miter lim="800000"/>
            <a:headEnd/>
            <a:tailEnd/>
          </a:ln>
        </p:spPr>
      </p:pic>
      <p:pic>
        <p:nvPicPr>
          <p:cNvPr id="9" name="Picture 16" descr="Solcol"/>
          <p:cNvPicPr>
            <a:picLocks noChangeAspect="1" noChangeArrowheads="1"/>
          </p:cNvPicPr>
          <p:nvPr/>
        </p:nvPicPr>
        <p:blipFill>
          <a:blip r:embed="rId5" cstate="print"/>
          <a:srcRect/>
          <a:stretch>
            <a:fillRect/>
          </a:stretch>
        </p:blipFill>
        <p:spPr bwMode="auto">
          <a:xfrm>
            <a:off x="8569325" y="0"/>
            <a:ext cx="574675" cy="1008063"/>
          </a:xfrm>
          <a:prstGeom prst="rect">
            <a:avLst/>
          </a:prstGeom>
          <a:noFill/>
          <a:ln w="9525">
            <a:noFill/>
            <a:miter lim="800000"/>
            <a:headEnd/>
            <a:tailEnd/>
          </a:ln>
        </p:spPr>
      </p:pic>
      <p:sp>
        <p:nvSpPr>
          <p:cNvPr id="12" name="Text Box 20"/>
          <p:cNvSpPr txBox="1">
            <a:spLocks noChangeArrowheads="1"/>
          </p:cNvSpPr>
          <p:nvPr/>
        </p:nvSpPr>
        <p:spPr bwMode="auto">
          <a:xfrm>
            <a:off x="6429375" y="6713538"/>
            <a:ext cx="2770188" cy="184150"/>
          </a:xfrm>
          <a:prstGeom prst="rect">
            <a:avLst/>
          </a:prstGeom>
          <a:noFill/>
          <a:ln w="9525">
            <a:noFill/>
            <a:miter lim="800000"/>
            <a:headEnd/>
            <a:tailEnd/>
          </a:ln>
        </p:spPr>
        <p:txBody>
          <a:bodyPr wrap="none">
            <a:spAutoFit/>
          </a:bodyPr>
          <a:lstStyle/>
          <a:p>
            <a:r>
              <a:rPr lang="en-US" sz="600" dirty="0">
                <a:solidFill>
                  <a:schemeClr val="bg1"/>
                </a:solidFill>
                <a:latin typeface="Verdana" pitchFamily="34" charset="0"/>
              </a:rPr>
              <a:t>Pascal COLMAIRE – </a:t>
            </a:r>
            <a:r>
              <a:rPr lang="en-US" sz="600" dirty="0" smtClean="0">
                <a:solidFill>
                  <a:schemeClr val="bg1"/>
                </a:solidFill>
                <a:latin typeface="Verdana" pitchFamily="34" charset="0"/>
              </a:rPr>
              <a:t>WA </a:t>
            </a:r>
            <a:r>
              <a:rPr lang="en-US" sz="600" dirty="0">
                <a:solidFill>
                  <a:schemeClr val="bg1"/>
                </a:solidFill>
                <a:latin typeface="Verdana" pitchFamily="34" charset="0"/>
              </a:rPr>
              <a:t>Development &amp; Education Director</a:t>
            </a:r>
          </a:p>
        </p:txBody>
      </p:sp>
      <p:sp>
        <p:nvSpPr>
          <p:cNvPr id="13"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14"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15"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amond(in)">
                                      <p:cBhvr>
                                        <p:cTn id="7" dur="2000"/>
                                        <p:tgtEl>
                                          <p:spTgt spid="8">
                                            <p:txEl>
                                              <p:pRg st="0" end="0"/>
                                            </p:txEl>
                                          </p:spTgt>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p:cTn id="11" dur="2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12" dur="2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13" dur="2000"/>
                                        <p:tgtEl>
                                          <p:spTgt spid="8">
                                            <p:txEl>
                                              <p:pRg st="1" end="1"/>
                                            </p:txEl>
                                          </p:spTgt>
                                        </p:tgtEl>
                                      </p:cBhvr>
                                    </p:animEffect>
                                  </p:childTnLst>
                                </p:cTn>
                              </p:par>
                            </p:childTnLst>
                          </p:cTn>
                        </p:par>
                        <p:par>
                          <p:cTn id="14" fill="hold">
                            <p:stCondLst>
                              <p:cond delay="4000"/>
                            </p:stCondLst>
                            <p:childTnLst>
                              <p:par>
                                <p:cTn id="15" presetID="3" presetClass="entr" presetSubtype="10" fill="hold"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2000"/>
                                        <p:tgtEl>
                                          <p:spTgt spid="8">
                                            <p:txEl>
                                              <p:pRg st="2" end="2"/>
                                            </p:txEl>
                                          </p:spTgt>
                                        </p:tgtEl>
                                      </p:cBhvr>
                                    </p:animEffect>
                                  </p:childTnLst>
                                </p:cTn>
                              </p:par>
                            </p:childTnLst>
                          </p:cTn>
                        </p:par>
                        <p:par>
                          <p:cTn id="18" fill="hold">
                            <p:stCondLst>
                              <p:cond delay="6000"/>
                            </p:stCondLst>
                            <p:childTnLst>
                              <p:par>
                                <p:cTn id="19" presetID="3" presetClass="entr" presetSubtype="10" fill="hold"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blinds(horizontal)">
                                      <p:cBhvr>
                                        <p:cTn id="21" dur="2000"/>
                                        <p:tgtEl>
                                          <p:spTgt spid="8">
                                            <p:txEl>
                                              <p:pRg st="3" end="3"/>
                                            </p:txEl>
                                          </p:spTgt>
                                        </p:tgtEl>
                                      </p:cBhvr>
                                    </p:animEffect>
                                  </p:childTnLst>
                                </p:cTn>
                              </p:par>
                            </p:childTnLst>
                          </p:cTn>
                        </p:par>
                        <p:par>
                          <p:cTn id="22" fill="hold">
                            <p:stCondLst>
                              <p:cond delay="8000"/>
                            </p:stCondLst>
                            <p:childTnLst>
                              <p:par>
                                <p:cTn id="23" presetID="3" presetClass="entr" presetSubtype="10" fill="hold" nodeType="after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blinds(horizontal)">
                                      <p:cBhvr>
                                        <p:cTn id="25" dur="2000"/>
                                        <p:tgtEl>
                                          <p:spTgt spid="8">
                                            <p:txEl>
                                              <p:pRg st="4" end="4"/>
                                            </p:txEl>
                                          </p:spTgt>
                                        </p:tgtEl>
                                      </p:cBhvr>
                                    </p:animEffect>
                                  </p:childTnLst>
                                </p:cTn>
                              </p:par>
                            </p:childTnLst>
                          </p:cTn>
                        </p:par>
                        <p:par>
                          <p:cTn id="26" fill="hold">
                            <p:stCondLst>
                              <p:cond delay="10000"/>
                            </p:stCondLst>
                            <p:childTnLst>
                              <p:par>
                                <p:cTn id="27" presetID="3" presetClass="entr" presetSubtype="10" fill="hold"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blinds(horizontal)">
                                      <p:cBhvr>
                                        <p:cTn id="29" dur="2000"/>
                                        <p:tgtEl>
                                          <p:spTgt spid="8">
                                            <p:txEl>
                                              <p:pRg st="5" end="5"/>
                                            </p:txEl>
                                          </p:spTgt>
                                        </p:tgtEl>
                                      </p:cBhvr>
                                    </p:animEffect>
                                  </p:childTnLst>
                                </p:cTn>
                              </p:par>
                            </p:childTnLst>
                          </p:cTn>
                        </p:par>
                        <p:par>
                          <p:cTn id="30" fill="hold">
                            <p:stCondLst>
                              <p:cond delay="12000"/>
                            </p:stCondLst>
                            <p:childTnLst>
                              <p:par>
                                <p:cTn id="31" presetID="3" presetClass="entr" presetSubtype="10" fill="hold" nodeType="after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blinds(horizontal)">
                                      <p:cBhvr>
                                        <p:cTn id="33" dur="2000"/>
                                        <p:tgtEl>
                                          <p:spTgt spid="8">
                                            <p:txEl>
                                              <p:pRg st="6" end="6"/>
                                            </p:txEl>
                                          </p:spTgt>
                                        </p:tgtEl>
                                      </p:cBhvr>
                                    </p:animEffect>
                                  </p:childTnLst>
                                </p:cTn>
                              </p:par>
                            </p:childTnLst>
                          </p:cTn>
                        </p:par>
                        <p:par>
                          <p:cTn id="34" fill="hold">
                            <p:stCondLst>
                              <p:cond delay="14000"/>
                            </p:stCondLst>
                            <p:childTnLst>
                              <p:par>
                                <p:cTn id="35" presetID="3" presetClass="entr" presetSubtype="10" fill="hold" nodeType="after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blinds(horizontal)">
                                      <p:cBhvr>
                                        <p:cTn id="37" dur="10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 calcmode="lin" valueType="num">
                                      <p:cBhvr>
                                        <p:cTn id="42" dur="1000" fill="hold"/>
                                        <p:tgtEl>
                                          <p:spTgt spid="8">
                                            <p:txEl>
                                              <p:pRg st="9" end="9"/>
                                            </p:txEl>
                                          </p:spTgt>
                                        </p:tgtEl>
                                        <p:attrNameLst>
                                          <p:attrName>ppt_w</p:attrName>
                                        </p:attrNameLst>
                                      </p:cBhvr>
                                      <p:tavLst>
                                        <p:tav tm="0">
                                          <p:val>
                                            <p:strVal val="#ppt_w*0.70"/>
                                          </p:val>
                                        </p:tav>
                                        <p:tav tm="100000">
                                          <p:val>
                                            <p:strVal val="#ppt_w"/>
                                          </p:val>
                                        </p:tav>
                                      </p:tavLst>
                                    </p:anim>
                                    <p:anim calcmode="lin" valueType="num">
                                      <p:cBhvr>
                                        <p:cTn id="43" dur="1000" fill="hold"/>
                                        <p:tgtEl>
                                          <p:spTgt spid="8">
                                            <p:txEl>
                                              <p:pRg st="9" end="9"/>
                                            </p:txEl>
                                          </p:spTgt>
                                        </p:tgtEl>
                                        <p:attrNameLst>
                                          <p:attrName>ppt_h</p:attrName>
                                        </p:attrNameLst>
                                      </p:cBhvr>
                                      <p:tavLst>
                                        <p:tav tm="0">
                                          <p:val>
                                            <p:strVal val="#ppt_h"/>
                                          </p:val>
                                        </p:tav>
                                        <p:tav tm="100000">
                                          <p:val>
                                            <p:strVal val="#ppt_h"/>
                                          </p:val>
                                        </p:tav>
                                      </p:tavLst>
                                    </p:anim>
                                    <p:animEffect transition="in" filter="fade">
                                      <p:cBhvr>
                                        <p:cTn id="44" dur="1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6"/>
          <p:cNvSpPr>
            <a:spLocks noChangeArrowheads="1"/>
          </p:cNvSpPr>
          <p:nvPr/>
        </p:nvSpPr>
        <p:spPr bwMode="auto">
          <a:xfrm>
            <a:off x="1042988" y="563563"/>
            <a:ext cx="7200900" cy="920750"/>
          </a:xfrm>
          <a:prstGeom prst="rect">
            <a:avLst/>
          </a:prstGeom>
          <a:noFill/>
          <a:ln w="9525">
            <a:noFill/>
            <a:miter lim="800000"/>
            <a:headEnd/>
            <a:tailEnd/>
          </a:ln>
        </p:spPr>
        <p:txBody>
          <a:bodyPr lIns="92075" tIns="46038" rIns="92075" bIns="46038" anchor="ctr"/>
          <a:lstStyle/>
          <a:p>
            <a:pPr algn="ctr"/>
            <a:r>
              <a:rPr lang="en-CA" sz="3200">
                <a:solidFill>
                  <a:schemeClr val="bg1"/>
                </a:solidFill>
                <a:latin typeface="Verdana" pitchFamily="34" charset="0"/>
              </a:rPr>
              <a:t>Coach’s tasks / </a:t>
            </a:r>
            <a:r>
              <a:rPr lang="en-CA" sz="3200">
                <a:solidFill>
                  <a:srgbClr val="FFFF00"/>
                </a:solidFill>
                <a:latin typeface="Verdana" pitchFamily="34" charset="0"/>
              </a:rPr>
              <a:t>Developments</a:t>
            </a:r>
          </a:p>
        </p:txBody>
      </p:sp>
      <p:sp>
        <p:nvSpPr>
          <p:cNvPr id="8" name="Rectangle 18"/>
          <p:cNvSpPr>
            <a:spLocks noChangeArrowheads="1"/>
          </p:cNvSpPr>
          <p:nvPr/>
        </p:nvSpPr>
        <p:spPr bwMode="auto">
          <a:xfrm>
            <a:off x="107950" y="1412875"/>
            <a:ext cx="8891588" cy="5040313"/>
          </a:xfrm>
          <a:prstGeom prst="rect">
            <a:avLst/>
          </a:prstGeom>
          <a:noFill/>
          <a:ln w="9525">
            <a:noFill/>
            <a:miter lim="800000"/>
            <a:headEnd/>
            <a:tailEnd/>
          </a:ln>
        </p:spPr>
        <p:txBody>
          <a:bodyPr/>
          <a:lstStyle/>
          <a:p>
            <a:pPr marL="354013" indent="-354013" algn="ctr">
              <a:spcBef>
                <a:spcPct val="20000"/>
              </a:spcBef>
              <a:spcAft>
                <a:spcPct val="20000"/>
              </a:spcAft>
              <a:buClr>
                <a:schemeClr val="bg1"/>
              </a:buClr>
              <a:buFont typeface="Wingdings" pitchFamily="2" charset="2"/>
              <a:buNone/>
              <a:defRPr/>
            </a:pPr>
            <a:r>
              <a:rPr lang="en-US" sz="2400" dirty="0">
                <a:solidFill>
                  <a:srgbClr val="00FFFF"/>
                </a:solidFill>
                <a:latin typeface="Verdana" pitchFamily="34" charset="0"/>
              </a:rPr>
              <a:t>Teaching and management</a:t>
            </a:r>
            <a:r>
              <a:rPr lang="en-CA" sz="2400" dirty="0">
                <a:solidFill>
                  <a:srgbClr val="00FFFF"/>
                </a:solidFill>
                <a:latin typeface="Verdana" pitchFamily="34" charset="0"/>
              </a:rPr>
              <a:t> choices:</a:t>
            </a:r>
          </a:p>
          <a:p>
            <a:pPr marL="169863">
              <a:spcBef>
                <a:spcPct val="20000"/>
              </a:spcBef>
              <a:spcAft>
                <a:spcPct val="20000"/>
              </a:spcAft>
              <a:buClr>
                <a:schemeClr val="bg1"/>
              </a:buClr>
              <a:buFont typeface="Wingdings" pitchFamily="2" charset="2"/>
              <a:buNone/>
              <a:defRPr/>
            </a:pPr>
            <a:endParaRPr lang="en-CA" sz="700" dirty="0" smtClean="0">
              <a:solidFill>
                <a:srgbClr val="FFFF00"/>
              </a:solidFill>
              <a:latin typeface="Verdana" pitchFamily="34" charset="0"/>
            </a:endParaRPr>
          </a:p>
          <a:p>
            <a:pPr marL="169863">
              <a:spcBef>
                <a:spcPct val="20000"/>
              </a:spcBef>
              <a:spcAft>
                <a:spcPct val="20000"/>
              </a:spcAft>
              <a:buClr>
                <a:schemeClr val="bg1"/>
              </a:buClr>
              <a:buFont typeface="Wingdings" pitchFamily="2" charset="2"/>
              <a:buNone/>
              <a:defRPr/>
            </a:pPr>
            <a:r>
              <a:rPr lang="en-CA" sz="2400" dirty="0" smtClean="0">
                <a:solidFill>
                  <a:srgbClr val="FFFF00"/>
                </a:solidFill>
                <a:latin typeface="Verdana" pitchFamily="34" charset="0"/>
              </a:rPr>
              <a:t>Where </a:t>
            </a:r>
            <a:r>
              <a:rPr lang="en-CA" sz="2400" dirty="0">
                <a:solidFill>
                  <a:srgbClr val="FFFF00"/>
                </a:solidFill>
                <a:latin typeface="Verdana" pitchFamily="34" charset="0"/>
              </a:rPr>
              <a:t>/ </a:t>
            </a:r>
            <a:r>
              <a:rPr lang="en-CA" sz="2400" dirty="0">
                <a:solidFill>
                  <a:schemeClr val="bg1"/>
                </a:solidFill>
                <a:latin typeface="Verdana" pitchFamily="34" charset="0"/>
              </a:rPr>
              <a:t>Facilities: </a:t>
            </a:r>
            <a:r>
              <a:rPr lang="en-CA" sz="2400" b="0" dirty="0">
                <a:solidFill>
                  <a:schemeClr val="bg1"/>
                </a:solidFill>
                <a:latin typeface="Verdana" pitchFamily="34" charset="0"/>
              </a:rPr>
              <a:t>choice, arrangements,  improvements, </a:t>
            </a:r>
          </a:p>
          <a:p>
            <a:pPr marL="169863">
              <a:defRPr/>
            </a:pPr>
            <a:endParaRPr lang="en-CA" dirty="0">
              <a:solidFill>
                <a:srgbClr val="FFFF00"/>
              </a:solidFill>
              <a:latin typeface="Verdana" pitchFamily="34" charset="0"/>
            </a:endParaRPr>
          </a:p>
          <a:p>
            <a:pPr marL="169863">
              <a:defRPr/>
            </a:pPr>
            <a:r>
              <a:rPr lang="en-CA" sz="2400" dirty="0">
                <a:solidFill>
                  <a:srgbClr val="FFFF00"/>
                </a:solidFill>
                <a:latin typeface="Verdana" pitchFamily="34" charset="0"/>
              </a:rPr>
              <a:t>With what / </a:t>
            </a:r>
            <a:r>
              <a:rPr lang="en-CA" sz="2400" dirty="0">
                <a:solidFill>
                  <a:schemeClr val="bg1"/>
                </a:solidFill>
                <a:latin typeface="Verdana" pitchFamily="34" charset="0"/>
              </a:rPr>
              <a:t>Equipment: </a:t>
            </a:r>
            <a:r>
              <a:rPr lang="en-CA" sz="2400" b="0" dirty="0">
                <a:solidFill>
                  <a:schemeClr val="bg1"/>
                </a:solidFill>
                <a:latin typeface="Verdana" pitchFamily="34" charset="0"/>
              </a:rPr>
              <a:t>buy, allocation (adapted), maintenance….</a:t>
            </a:r>
          </a:p>
          <a:p>
            <a:pPr marL="169863">
              <a:defRPr/>
            </a:pPr>
            <a:endParaRPr lang="en-CA" dirty="0">
              <a:solidFill>
                <a:srgbClr val="00FFFF"/>
              </a:solidFill>
              <a:latin typeface="Verdana" pitchFamily="34" charset="0"/>
            </a:endParaRPr>
          </a:p>
          <a:p>
            <a:pPr marL="169863">
              <a:defRPr/>
            </a:pPr>
            <a:r>
              <a:rPr lang="en-CA" sz="2400" dirty="0">
                <a:solidFill>
                  <a:srgbClr val="FFFF00"/>
                </a:solidFill>
                <a:latin typeface="Verdana" pitchFamily="34" charset="0"/>
              </a:rPr>
              <a:t>How /</a:t>
            </a:r>
            <a:r>
              <a:rPr lang="en-CA" sz="2400" dirty="0">
                <a:solidFill>
                  <a:schemeClr val="bg1"/>
                </a:solidFill>
                <a:latin typeface="Verdana" pitchFamily="34" charset="0"/>
              </a:rPr>
              <a:t> Session: </a:t>
            </a:r>
            <a:r>
              <a:rPr lang="en-CA" sz="2400" b="0" dirty="0">
                <a:solidFill>
                  <a:schemeClr val="bg1"/>
                </a:solidFill>
                <a:latin typeface="Verdana" pitchFamily="34" charset="0"/>
              </a:rPr>
              <a:t>Distance (short for level 1), Exercise, </a:t>
            </a:r>
          </a:p>
          <a:p>
            <a:pPr marL="169863">
              <a:defRPr/>
            </a:pPr>
            <a:r>
              <a:rPr lang="en-CA" sz="2400" b="0" dirty="0">
                <a:solidFill>
                  <a:schemeClr val="bg1"/>
                </a:solidFill>
                <a:latin typeface="Verdana" pitchFamily="34" charset="0"/>
              </a:rPr>
              <a:t>Number of arrows,…</a:t>
            </a:r>
          </a:p>
          <a:p>
            <a:pPr marL="169863">
              <a:defRPr/>
            </a:pPr>
            <a:endParaRPr lang="en-CA" dirty="0">
              <a:solidFill>
                <a:srgbClr val="00FFFF"/>
              </a:solidFill>
              <a:latin typeface="Verdana" pitchFamily="34" charset="0"/>
            </a:endParaRPr>
          </a:p>
          <a:p>
            <a:pPr marL="169863">
              <a:defRPr/>
            </a:pPr>
            <a:r>
              <a:rPr lang="en-CA" sz="2400" dirty="0">
                <a:solidFill>
                  <a:srgbClr val="FFFF00"/>
                </a:solidFill>
                <a:latin typeface="Verdana" pitchFamily="34" charset="0"/>
              </a:rPr>
              <a:t>When /</a:t>
            </a:r>
            <a:r>
              <a:rPr lang="en-CA" sz="2400" dirty="0">
                <a:solidFill>
                  <a:srgbClr val="00FFFF"/>
                </a:solidFill>
                <a:latin typeface="Verdana" pitchFamily="34" charset="0"/>
              </a:rPr>
              <a:t> </a:t>
            </a:r>
            <a:r>
              <a:rPr lang="en-CA" sz="2400" b="0" dirty="0">
                <a:solidFill>
                  <a:schemeClr val="bg1"/>
                </a:solidFill>
                <a:latin typeface="Verdana" pitchFamily="34" charset="0"/>
              </a:rPr>
              <a:t>Frequency, order and duration of the sessions. Number and dates of the tournaments</a:t>
            </a:r>
            <a:r>
              <a:rPr lang="en-CA" sz="2400" b="0" dirty="0" smtClean="0">
                <a:solidFill>
                  <a:schemeClr val="bg1"/>
                </a:solidFill>
                <a:latin typeface="Verdana" pitchFamily="34" charset="0"/>
              </a:rPr>
              <a:t>….</a:t>
            </a:r>
          </a:p>
          <a:p>
            <a:pPr indent="7938" algn="ctr">
              <a:defRPr/>
            </a:pPr>
            <a:r>
              <a:rPr lang="en-CA" sz="2400" dirty="0" smtClean="0">
                <a:solidFill>
                  <a:schemeClr val="bg1"/>
                </a:solidFill>
                <a:latin typeface="Verdana" pitchFamily="34" charset="0"/>
              </a:rPr>
              <a:t>Time </a:t>
            </a:r>
            <a:r>
              <a:rPr lang="en-CA" sz="2400" dirty="0">
                <a:solidFill>
                  <a:schemeClr val="bg1"/>
                </a:solidFill>
                <a:latin typeface="Verdana" pitchFamily="34" charset="0"/>
              </a:rPr>
              <a:t>administrator:</a:t>
            </a:r>
            <a:r>
              <a:rPr lang="en-CA" sz="2400" b="0" dirty="0">
                <a:solidFill>
                  <a:schemeClr val="bg1"/>
                </a:solidFill>
                <a:latin typeface="Verdana" pitchFamily="34" charset="0"/>
              </a:rPr>
              <a:t> skills development over time</a:t>
            </a:r>
          </a:p>
          <a:p>
            <a:pPr marL="169863">
              <a:defRPr/>
            </a:pPr>
            <a:endParaRPr lang="en-CA" sz="2400" dirty="0">
              <a:solidFill>
                <a:schemeClr val="bg1"/>
              </a:solidFill>
              <a:latin typeface="Verdana" pitchFamily="34" charset="0"/>
            </a:endParaRPr>
          </a:p>
          <a:p>
            <a:pPr marL="361950">
              <a:defRPr/>
            </a:pPr>
            <a:endParaRPr lang="en-CA" sz="2400" dirty="0">
              <a:solidFill>
                <a:schemeClr val="bg1"/>
              </a:solidFill>
              <a:latin typeface="Verdana" pitchFamily="34" charset="0"/>
            </a:endParaRPr>
          </a:p>
          <a:p>
            <a:pPr marL="354013" indent="-354013">
              <a:spcBef>
                <a:spcPct val="20000"/>
              </a:spcBef>
              <a:spcAft>
                <a:spcPct val="20000"/>
              </a:spcAft>
              <a:buClr>
                <a:schemeClr val="bg1"/>
              </a:buClr>
              <a:buFont typeface="Wingdings" pitchFamily="2" charset="2"/>
              <a:buNone/>
              <a:defRPr/>
            </a:pPr>
            <a:endParaRPr lang="en-CA" sz="2400" dirty="0">
              <a:solidFill>
                <a:srgbClr val="00FFFF"/>
              </a:solidFill>
              <a:latin typeface="Verdana" pitchFamily="34" charset="0"/>
            </a:endParaRPr>
          </a:p>
        </p:txBody>
      </p:sp>
      <p:sp>
        <p:nvSpPr>
          <p:cNvPr id="4"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CA" sz="2400" dirty="0">
                <a:solidFill>
                  <a:srgbClr val="0168AC"/>
                </a:solidFill>
                <a:latin typeface="Verdana" pitchFamily="34" charset="0"/>
                <a:ea typeface="ＭＳ Ｐゴシック" pitchFamily="34" charset="-128"/>
              </a:rPr>
              <a:t>What is coaching?</a:t>
            </a:r>
            <a:endParaRPr lang="en-CA" sz="2400" dirty="0">
              <a:solidFill>
                <a:srgbClr val="0168AC"/>
              </a:solidFill>
              <a:latin typeface="Verdana" pitchFamily="34" charset="0"/>
            </a:endParaRPr>
          </a:p>
        </p:txBody>
      </p:sp>
      <p:pic>
        <p:nvPicPr>
          <p:cNvPr id="5"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6"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sp>
        <p:nvSpPr>
          <p:cNvPr id="7" name="Text Box 20"/>
          <p:cNvSpPr txBox="1">
            <a:spLocks noChangeArrowheads="1"/>
          </p:cNvSpPr>
          <p:nvPr/>
        </p:nvSpPr>
        <p:spPr bwMode="auto">
          <a:xfrm>
            <a:off x="6429375" y="6713538"/>
            <a:ext cx="2770188" cy="184150"/>
          </a:xfrm>
          <a:prstGeom prst="rect">
            <a:avLst/>
          </a:prstGeom>
          <a:noFill/>
          <a:ln w="9525">
            <a:noFill/>
            <a:miter lim="800000"/>
            <a:headEnd/>
            <a:tailEnd/>
          </a:ln>
        </p:spPr>
        <p:txBody>
          <a:bodyPr wrap="none">
            <a:spAutoFit/>
          </a:bodyPr>
          <a:lstStyle/>
          <a:p>
            <a:r>
              <a:rPr lang="en-US" sz="600" dirty="0">
                <a:solidFill>
                  <a:schemeClr val="bg1"/>
                </a:solidFill>
                <a:latin typeface="Verdana" pitchFamily="34" charset="0"/>
              </a:rPr>
              <a:t>Pascal COLMAIRE – </a:t>
            </a:r>
            <a:r>
              <a:rPr lang="en-US" sz="600" dirty="0" smtClean="0">
                <a:solidFill>
                  <a:schemeClr val="bg1"/>
                </a:solidFill>
                <a:latin typeface="Verdana" pitchFamily="34" charset="0"/>
              </a:rPr>
              <a:t>WA </a:t>
            </a:r>
            <a:r>
              <a:rPr lang="en-US" sz="600" dirty="0">
                <a:solidFill>
                  <a:schemeClr val="bg1"/>
                </a:solidFill>
                <a:latin typeface="Verdana" pitchFamily="34" charset="0"/>
              </a:rPr>
              <a:t>Development &amp; Education Director</a:t>
            </a:r>
          </a:p>
        </p:txBody>
      </p:sp>
      <p:sp>
        <p:nvSpPr>
          <p:cNvPr id="9"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10"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11"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2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8" dur="2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9" dur="20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 calcmode="lin" valueType="num">
                                      <p:cBhvr>
                                        <p:cTn id="14" dur="2000" fill="hold"/>
                                        <p:tgtEl>
                                          <p:spTgt spid="8">
                                            <p:txEl>
                                              <p:pRg st="4" end="4"/>
                                            </p:txEl>
                                          </p:spTgt>
                                        </p:tgtEl>
                                        <p:attrNameLst>
                                          <p:attrName>ppt_w</p:attrName>
                                        </p:attrNameLst>
                                      </p:cBhvr>
                                      <p:tavLst>
                                        <p:tav tm="0">
                                          <p:val>
                                            <p:strVal val="#ppt_w*0.70"/>
                                          </p:val>
                                        </p:tav>
                                        <p:tav tm="100000">
                                          <p:val>
                                            <p:strVal val="#ppt_w"/>
                                          </p:val>
                                        </p:tav>
                                      </p:tavLst>
                                    </p:anim>
                                    <p:anim calcmode="lin" valueType="num">
                                      <p:cBhvr>
                                        <p:cTn id="15" dur="2000" fill="hold"/>
                                        <p:tgtEl>
                                          <p:spTgt spid="8">
                                            <p:txEl>
                                              <p:pRg st="4" end="4"/>
                                            </p:txEl>
                                          </p:spTgt>
                                        </p:tgtEl>
                                        <p:attrNameLst>
                                          <p:attrName>ppt_h</p:attrName>
                                        </p:attrNameLst>
                                      </p:cBhvr>
                                      <p:tavLst>
                                        <p:tav tm="0">
                                          <p:val>
                                            <p:strVal val="#ppt_h"/>
                                          </p:val>
                                        </p:tav>
                                        <p:tav tm="100000">
                                          <p:val>
                                            <p:strVal val="#ppt_h"/>
                                          </p:val>
                                        </p:tav>
                                      </p:tavLst>
                                    </p:anim>
                                    <p:animEffect transition="in" filter="fade">
                                      <p:cBhvr>
                                        <p:cTn id="16" dur="2000"/>
                                        <p:tgtEl>
                                          <p:spTgt spid="8">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 calcmode="lin" valueType="num">
                                      <p:cBhvr>
                                        <p:cTn id="21" dur="2000" fill="hold"/>
                                        <p:tgtEl>
                                          <p:spTgt spid="8">
                                            <p:txEl>
                                              <p:pRg st="6" end="6"/>
                                            </p:txEl>
                                          </p:spTgt>
                                        </p:tgtEl>
                                        <p:attrNameLst>
                                          <p:attrName>ppt_w</p:attrName>
                                        </p:attrNameLst>
                                      </p:cBhvr>
                                      <p:tavLst>
                                        <p:tav tm="0">
                                          <p:val>
                                            <p:strVal val="#ppt_w*0.70"/>
                                          </p:val>
                                        </p:tav>
                                        <p:tav tm="100000">
                                          <p:val>
                                            <p:strVal val="#ppt_w"/>
                                          </p:val>
                                        </p:tav>
                                      </p:tavLst>
                                    </p:anim>
                                    <p:anim calcmode="lin" valueType="num">
                                      <p:cBhvr>
                                        <p:cTn id="22" dur="2000" fill="hold"/>
                                        <p:tgtEl>
                                          <p:spTgt spid="8">
                                            <p:txEl>
                                              <p:pRg st="6" end="6"/>
                                            </p:txEl>
                                          </p:spTgt>
                                        </p:tgtEl>
                                        <p:attrNameLst>
                                          <p:attrName>ppt_h</p:attrName>
                                        </p:attrNameLst>
                                      </p:cBhvr>
                                      <p:tavLst>
                                        <p:tav tm="0">
                                          <p:val>
                                            <p:strVal val="#ppt_h"/>
                                          </p:val>
                                        </p:tav>
                                        <p:tav tm="100000">
                                          <p:val>
                                            <p:strVal val="#ppt_h"/>
                                          </p:val>
                                        </p:tav>
                                      </p:tavLst>
                                    </p:anim>
                                    <p:animEffect transition="in" filter="fade">
                                      <p:cBhvr>
                                        <p:cTn id="23" dur="2000"/>
                                        <p:tgtEl>
                                          <p:spTgt spid="8">
                                            <p:txEl>
                                              <p:pRg st="6" end="6"/>
                                            </p:txEl>
                                          </p:spTgt>
                                        </p:tgtEl>
                                      </p:cBhvr>
                                    </p:animEffect>
                                  </p:childTnLst>
                                </p:cTn>
                              </p:par>
                              <p:par>
                                <p:cTn id="24" presetID="55" presetClass="entr" presetSubtype="0" fill="hold" nodeType="withEffect">
                                  <p:stCondLst>
                                    <p:cond delay="0"/>
                                  </p:stCondLst>
                                  <p:childTnLst>
                                    <p:set>
                                      <p:cBhvr>
                                        <p:cTn id="25" dur="1" fill="hold">
                                          <p:stCondLst>
                                            <p:cond delay="0"/>
                                          </p:stCondLst>
                                        </p:cTn>
                                        <p:tgtEl>
                                          <p:spTgt spid="8">
                                            <p:txEl>
                                              <p:pRg st="7" end="7"/>
                                            </p:txEl>
                                          </p:spTgt>
                                        </p:tgtEl>
                                        <p:attrNameLst>
                                          <p:attrName>style.visibility</p:attrName>
                                        </p:attrNameLst>
                                      </p:cBhvr>
                                      <p:to>
                                        <p:strVal val="visible"/>
                                      </p:to>
                                    </p:set>
                                    <p:anim calcmode="lin" valueType="num">
                                      <p:cBhvr>
                                        <p:cTn id="26" dur="2000" fill="hold"/>
                                        <p:tgtEl>
                                          <p:spTgt spid="8">
                                            <p:txEl>
                                              <p:pRg st="7" end="7"/>
                                            </p:txEl>
                                          </p:spTgt>
                                        </p:tgtEl>
                                        <p:attrNameLst>
                                          <p:attrName>ppt_w</p:attrName>
                                        </p:attrNameLst>
                                      </p:cBhvr>
                                      <p:tavLst>
                                        <p:tav tm="0">
                                          <p:val>
                                            <p:strVal val="#ppt_w*0.70"/>
                                          </p:val>
                                        </p:tav>
                                        <p:tav tm="100000">
                                          <p:val>
                                            <p:strVal val="#ppt_w"/>
                                          </p:val>
                                        </p:tav>
                                      </p:tavLst>
                                    </p:anim>
                                    <p:anim calcmode="lin" valueType="num">
                                      <p:cBhvr>
                                        <p:cTn id="27" dur="2000" fill="hold"/>
                                        <p:tgtEl>
                                          <p:spTgt spid="8">
                                            <p:txEl>
                                              <p:pRg st="7" end="7"/>
                                            </p:txEl>
                                          </p:spTgt>
                                        </p:tgtEl>
                                        <p:attrNameLst>
                                          <p:attrName>ppt_h</p:attrName>
                                        </p:attrNameLst>
                                      </p:cBhvr>
                                      <p:tavLst>
                                        <p:tav tm="0">
                                          <p:val>
                                            <p:strVal val="#ppt_h"/>
                                          </p:val>
                                        </p:tav>
                                        <p:tav tm="100000">
                                          <p:val>
                                            <p:strVal val="#ppt_h"/>
                                          </p:val>
                                        </p:tav>
                                      </p:tavLst>
                                    </p:anim>
                                    <p:animEffect transition="in" filter="fade">
                                      <p:cBhvr>
                                        <p:cTn id="28" dur="2000"/>
                                        <p:tgtEl>
                                          <p:spTgt spid="8">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anim calcmode="lin" valueType="num">
                                      <p:cBhvr>
                                        <p:cTn id="33" dur="2000" fill="hold"/>
                                        <p:tgtEl>
                                          <p:spTgt spid="8">
                                            <p:txEl>
                                              <p:pRg st="9" end="9"/>
                                            </p:txEl>
                                          </p:spTgt>
                                        </p:tgtEl>
                                        <p:attrNameLst>
                                          <p:attrName>ppt_w</p:attrName>
                                        </p:attrNameLst>
                                      </p:cBhvr>
                                      <p:tavLst>
                                        <p:tav tm="0">
                                          <p:val>
                                            <p:strVal val="#ppt_w*0.70"/>
                                          </p:val>
                                        </p:tav>
                                        <p:tav tm="100000">
                                          <p:val>
                                            <p:strVal val="#ppt_w"/>
                                          </p:val>
                                        </p:tav>
                                      </p:tavLst>
                                    </p:anim>
                                    <p:anim calcmode="lin" valueType="num">
                                      <p:cBhvr>
                                        <p:cTn id="34" dur="2000" fill="hold"/>
                                        <p:tgtEl>
                                          <p:spTgt spid="8">
                                            <p:txEl>
                                              <p:pRg st="9" end="9"/>
                                            </p:txEl>
                                          </p:spTgt>
                                        </p:tgtEl>
                                        <p:attrNameLst>
                                          <p:attrName>ppt_h</p:attrName>
                                        </p:attrNameLst>
                                      </p:cBhvr>
                                      <p:tavLst>
                                        <p:tav tm="0">
                                          <p:val>
                                            <p:strVal val="#ppt_h"/>
                                          </p:val>
                                        </p:tav>
                                        <p:tav tm="100000">
                                          <p:val>
                                            <p:strVal val="#ppt_h"/>
                                          </p:val>
                                        </p:tav>
                                      </p:tavLst>
                                    </p:anim>
                                    <p:animEffect transition="in" filter="fade">
                                      <p:cBhvr>
                                        <p:cTn id="35" dur="2000"/>
                                        <p:tgtEl>
                                          <p:spTgt spid="8">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8">
                                            <p:txEl>
                                              <p:pRg st="10" end="10"/>
                                            </p:txEl>
                                          </p:spTgt>
                                        </p:tgtEl>
                                        <p:attrNameLst>
                                          <p:attrName>style.visibility</p:attrName>
                                        </p:attrNameLst>
                                      </p:cBhvr>
                                      <p:to>
                                        <p:strVal val="visible"/>
                                      </p:to>
                                    </p:set>
                                    <p:anim calcmode="lin" valueType="num">
                                      <p:cBhvr additive="base">
                                        <p:cTn id="40" dur="20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6"/>
          <p:cNvSpPr>
            <a:spLocks noChangeArrowheads="1"/>
          </p:cNvSpPr>
          <p:nvPr/>
        </p:nvSpPr>
        <p:spPr bwMode="auto">
          <a:xfrm>
            <a:off x="1042988" y="563563"/>
            <a:ext cx="7200900" cy="920750"/>
          </a:xfrm>
          <a:prstGeom prst="rect">
            <a:avLst/>
          </a:prstGeom>
          <a:noFill/>
          <a:ln w="9525">
            <a:noFill/>
            <a:miter lim="800000"/>
            <a:headEnd/>
            <a:tailEnd/>
          </a:ln>
        </p:spPr>
        <p:txBody>
          <a:bodyPr lIns="92075" tIns="46038" rIns="92075" bIns="46038" anchor="ctr"/>
          <a:lstStyle/>
          <a:p>
            <a:pPr algn="ctr"/>
            <a:r>
              <a:rPr lang="en-CA" sz="3200">
                <a:solidFill>
                  <a:schemeClr val="bg1"/>
                </a:solidFill>
                <a:latin typeface="Verdana" pitchFamily="34" charset="0"/>
              </a:rPr>
              <a:t>Coach’s tasks / </a:t>
            </a:r>
            <a:r>
              <a:rPr lang="en-CA" sz="3200">
                <a:solidFill>
                  <a:srgbClr val="FFFF00"/>
                </a:solidFill>
                <a:latin typeface="Verdana" pitchFamily="34" charset="0"/>
              </a:rPr>
              <a:t>Developments</a:t>
            </a:r>
          </a:p>
        </p:txBody>
      </p:sp>
      <p:sp>
        <p:nvSpPr>
          <p:cNvPr id="8" name="Rectangle 18"/>
          <p:cNvSpPr>
            <a:spLocks noChangeArrowheads="1"/>
          </p:cNvSpPr>
          <p:nvPr/>
        </p:nvSpPr>
        <p:spPr bwMode="auto">
          <a:xfrm>
            <a:off x="107950" y="1412875"/>
            <a:ext cx="8891588" cy="5040313"/>
          </a:xfrm>
          <a:prstGeom prst="rect">
            <a:avLst/>
          </a:prstGeom>
          <a:noFill/>
          <a:ln w="9525">
            <a:noFill/>
            <a:miter lim="800000"/>
            <a:headEnd/>
            <a:tailEnd/>
          </a:ln>
        </p:spPr>
        <p:txBody>
          <a:bodyPr/>
          <a:lstStyle/>
          <a:p>
            <a:pPr marL="354013" indent="-354013" algn="ctr">
              <a:spcBef>
                <a:spcPct val="20000"/>
              </a:spcBef>
              <a:spcAft>
                <a:spcPct val="20000"/>
              </a:spcAft>
              <a:buClr>
                <a:schemeClr val="bg1"/>
              </a:buClr>
              <a:buFont typeface="Wingdings" pitchFamily="2" charset="2"/>
              <a:buNone/>
              <a:defRPr/>
            </a:pPr>
            <a:r>
              <a:rPr lang="en-CA" sz="2400" dirty="0" smtClean="0">
                <a:solidFill>
                  <a:srgbClr val="00FFFF"/>
                </a:solidFill>
                <a:latin typeface="Verdana" pitchFamily="34" charset="0"/>
              </a:rPr>
              <a:t>Choices making:</a:t>
            </a:r>
            <a:endParaRPr lang="en-CA" sz="2400" dirty="0">
              <a:solidFill>
                <a:srgbClr val="00FFFF"/>
              </a:solidFill>
              <a:latin typeface="Verdana" pitchFamily="34" charset="0"/>
            </a:endParaRPr>
          </a:p>
          <a:p>
            <a:pPr marL="169863">
              <a:spcBef>
                <a:spcPct val="20000"/>
              </a:spcBef>
              <a:spcAft>
                <a:spcPct val="20000"/>
              </a:spcAft>
              <a:buClr>
                <a:schemeClr val="bg1"/>
              </a:buClr>
              <a:buFont typeface="Wingdings" pitchFamily="2" charset="2"/>
              <a:buNone/>
              <a:defRPr/>
            </a:pPr>
            <a:endParaRPr lang="en-CA" sz="700" dirty="0" smtClean="0">
              <a:solidFill>
                <a:srgbClr val="FFFF00"/>
              </a:solidFill>
              <a:latin typeface="Verdana" pitchFamily="34" charset="0"/>
            </a:endParaRPr>
          </a:p>
          <a:p>
            <a:pPr marL="169863">
              <a:spcBef>
                <a:spcPct val="20000"/>
              </a:spcBef>
              <a:spcAft>
                <a:spcPct val="20000"/>
              </a:spcAft>
              <a:buClr>
                <a:schemeClr val="bg1"/>
              </a:buClr>
              <a:buFont typeface="Wingdings" pitchFamily="2" charset="2"/>
              <a:buNone/>
              <a:defRPr/>
            </a:pPr>
            <a:r>
              <a:rPr lang="en-CA" sz="2400" dirty="0" smtClean="0">
                <a:solidFill>
                  <a:srgbClr val="FFFF00"/>
                </a:solidFill>
                <a:latin typeface="Verdana" pitchFamily="34" charset="0"/>
              </a:rPr>
              <a:t>According to the directives of the organization </a:t>
            </a:r>
            <a:r>
              <a:rPr lang="en-CA" sz="2400" dirty="0">
                <a:solidFill>
                  <a:srgbClr val="FFFF00"/>
                </a:solidFill>
                <a:latin typeface="Verdana" pitchFamily="34" charset="0"/>
              </a:rPr>
              <a:t>/ </a:t>
            </a:r>
            <a:r>
              <a:rPr lang="en-CA" sz="2400" b="0" dirty="0" smtClean="0">
                <a:solidFill>
                  <a:schemeClr val="bg1"/>
                </a:solidFill>
                <a:latin typeface="Verdana" pitchFamily="34" charset="0"/>
              </a:rPr>
              <a:t>The coach “applies” or adapts, the archers execute</a:t>
            </a:r>
            <a:endParaRPr lang="en-CA" sz="2400" b="0" dirty="0">
              <a:solidFill>
                <a:schemeClr val="bg1"/>
              </a:solidFill>
              <a:latin typeface="Verdana" pitchFamily="34" charset="0"/>
            </a:endParaRPr>
          </a:p>
          <a:p>
            <a:pPr marL="169863">
              <a:defRPr/>
            </a:pPr>
            <a:endParaRPr lang="en-CA" dirty="0">
              <a:solidFill>
                <a:srgbClr val="FFFF00"/>
              </a:solidFill>
              <a:latin typeface="Verdana" pitchFamily="34" charset="0"/>
            </a:endParaRPr>
          </a:p>
          <a:p>
            <a:pPr marL="169863">
              <a:defRPr/>
            </a:pPr>
            <a:r>
              <a:rPr lang="en-CA" sz="2400" dirty="0" smtClean="0">
                <a:solidFill>
                  <a:srgbClr val="FFFF00"/>
                </a:solidFill>
                <a:latin typeface="Verdana" pitchFamily="34" charset="0"/>
              </a:rPr>
              <a:t>By the coach him-herself/ </a:t>
            </a:r>
            <a:r>
              <a:rPr lang="en-CA" sz="2400" b="0" dirty="0" smtClean="0">
                <a:solidFill>
                  <a:schemeClr val="bg1"/>
                </a:solidFill>
                <a:latin typeface="Verdana" pitchFamily="34" charset="0"/>
              </a:rPr>
              <a:t>The archers execute</a:t>
            </a:r>
            <a:r>
              <a:rPr lang="en-CA" sz="2400" dirty="0" smtClean="0">
                <a:solidFill>
                  <a:schemeClr val="bg1"/>
                </a:solidFill>
                <a:latin typeface="Verdana" pitchFamily="34" charset="0"/>
              </a:rPr>
              <a:t> </a:t>
            </a:r>
            <a:endParaRPr lang="en-CA" sz="2400" b="0" dirty="0">
              <a:solidFill>
                <a:schemeClr val="bg1"/>
              </a:solidFill>
              <a:latin typeface="Verdana" pitchFamily="34" charset="0"/>
            </a:endParaRPr>
          </a:p>
          <a:p>
            <a:pPr marL="169863">
              <a:defRPr/>
            </a:pPr>
            <a:endParaRPr lang="en-CA" dirty="0">
              <a:solidFill>
                <a:srgbClr val="00FFFF"/>
              </a:solidFill>
              <a:latin typeface="Verdana" pitchFamily="34" charset="0"/>
            </a:endParaRPr>
          </a:p>
          <a:p>
            <a:pPr marL="169863">
              <a:defRPr/>
            </a:pPr>
            <a:r>
              <a:rPr lang="en-CA" sz="2400" dirty="0" smtClean="0">
                <a:solidFill>
                  <a:srgbClr val="FFFF00"/>
                </a:solidFill>
                <a:latin typeface="Verdana" pitchFamily="34" charset="0"/>
              </a:rPr>
              <a:t>Involving the archers to the choices </a:t>
            </a:r>
            <a:r>
              <a:rPr lang="en-CA" sz="2400" dirty="0">
                <a:solidFill>
                  <a:srgbClr val="FFFF00"/>
                </a:solidFill>
                <a:latin typeface="Verdana" pitchFamily="34" charset="0"/>
              </a:rPr>
              <a:t>/</a:t>
            </a:r>
            <a:r>
              <a:rPr lang="en-CA" sz="2400" dirty="0">
                <a:solidFill>
                  <a:schemeClr val="bg1"/>
                </a:solidFill>
                <a:latin typeface="Verdana" pitchFamily="34" charset="0"/>
              </a:rPr>
              <a:t> </a:t>
            </a:r>
            <a:r>
              <a:rPr lang="en-CA" sz="2400" b="0" dirty="0" smtClean="0">
                <a:solidFill>
                  <a:schemeClr val="bg1"/>
                </a:solidFill>
                <a:latin typeface="Verdana" pitchFamily="34" charset="0"/>
              </a:rPr>
              <a:t>The archers and the coach collaborate </a:t>
            </a:r>
            <a:endParaRPr lang="en-CA" sz="2400" b="0" dirty="0">
              <a:solidFill>
                <a:schemeClr val="bg1"/>
              </a:solidFill>
              <a:latin typeface="Verdana" pitchFamily="34" charset="0"/>
            </a:endParaRPr>
          </a:p>
          <a:p>
            <a:pPr marL="169863">
              <a:defRPr/>
            </a:pPr>
            <a:endParaRPr lang="en-CA" dirty="0">
              <a:solidFill>
                <a:srgbClr val="00FFFF"/>
              </a:solidFill>
              <a:latin typeface="Verdana" pitchFamily="34" charset="0"/>
            </a:endParaRPr>
          </a:p>
          <a:p>
            <a:pPr marL="169863">
              <a:defRPr/>
            </a:pPr>
            <a:r>
              <a:rPr lang="en-CA" sz="2400" dirty="0" smtClean="0">
                <a:solidFill>
                  <a:srgbClr val="00FFFF"/>
                </a:solidFill>
                <a:latin typeface="Verdana" pitchFamily="34" charset="0"/>
              </a:rPr>
              <a:t>Suitability</a:t>
            </a:r>
            <a:r>
              <a:rPr lang="en-CA" sz="2400" dirty="0" smtClean="0">
                <a:solidFill>
                  <a:srgbClr val="FFFF00"/>
                </a:solidFill>
                <a:latin typeface="Verdana" pitchFamily="34" charset="0"/>
              </a:rPr>
              <a:t> </a:t>
            </a:r>
            <a:r>
              <a:rPr lang="en-CA" sz="2400" dirty="0">
                <a:solidFill>
                  <a:srgbClr val="FFFF00"/>
                </a:solidFill>
                <a:latin typeface="Verdana" pitchFamily="34" charset="0"/>
              </a:rPr>
              <a:t>/</a:t>
            </a:r>
            <a:r>
              <a:rPr lang="en-CA" sz="2400" dirty="0">
                <a:solidFill>
                  <a:srgbClr val="00FFFF"/>
                </a:solidFill>
                <a:latin typeface="Verdana" pitchFamily="34" charset="0"/>
              </a:rPr>
              <a:t> </a:t>
            </a:r>
            <a:r>
              <a:rPr lang="en-CA" sz="2400" b="0" dirty="0" smtClean="0">
                <a:solidFill>
                  <a:schemeClr val="bg1"/>
                </a:solidFill>
                <a:latin typeface="Verdana" pitchFamily="34" charset="0"/>
              </a:rPr>
              <a:t>Pending their respective psychological profile, any of the above principle can be useful and chosen </a:t>
            </a:r>
            <a:endParaRPr lang="en-CA" sz="2400" b="0" dirty="0">
              <a:solidFill>
                <a:schemeClr val="bg1"/>
              </a:solidFill>
              <a:latin typeface="Verdana" pitchFamily="34" charset="0"/>
            </a:endParaRPr>
          </a:p>
          <a:p>
            <a:pPr marL="169863">
              <a:defRPr/>
            </a:pPr>
            <a:endParaRPr lang="en-CA" sz="2400" dirty="0">
              <a:solidFill>
                <a:schemeClr val="bg1"/>
              </a:solidFill>
              <a:latin typeface="Verdana" pitchFamily="34" charset="0"/>
            </a:endParaRPr>
          </a:p>
          <a:p>
            <a:pPr marL="361950">
              <a:defRPr/>
            </a:pPr>
            <a:endParaRPr lang="en-CA" sz="2400" dirty="0">
              <a:solidFill>
                <a:schemeClr val="bg1"/>
              </a:solidFill>
              <a:latin typeface="Verdana" pitchFamily="34" charset="0"/>
            </a:endParaRPr>
          </a:p>
          <a:p>
            <a:pPr marL="354013" indent="-354013">
              <a:spcBef>
                <a:spcPct val="20000"/>
              </a:spcBef>
              <a:spcAft>
                <a:spcPct val="20000"/>
              </a:spcAft>
              <a:buClr>
                <a:schemeClr val="bg1"/>
              </a:buClr>
              <a:buFont typeface="Wingdings" pitchFamily="2" charset="2"/>
              <a:buNone/>
              <a:defRPr/>
            </a:pPr>
            <a:endParaRPr lang="en-CA" sz="2400" dirty="0">
              <a:solidFill>
                <a:srgbClr val="00FFFF"/>
              </a:solidFill>
              <a:latin typeface="Verdana" pitchFamily="34" charset="0"/>
            </a:endParaRPr>
          </a:p>
        </p:txBody>
      </p:sp>
      <p:sp>
        <p:nvSpPr>
          <p:cNvPr id="4"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CA" sz="2400" dirty="0">
                <a:solidFill>
                  <a:srgbClr val="0168AC"/>
                </a:solidFill>
                <a:latin typeface="Verdana" pitchFamily="34" charset="0"/>
                <a:ea typeface="ＭＳ Ｐゴシック" pitchFamily="34" charset="-128"/>
              </a:rPr>
              <a:t>What is coaching?</a:t>
            </a:r>
            <a:endParaRPr lang="en-CA" sz="2400" dirty="0">
              <a:solidFill>
                <a:srgbClr val="0168AC"/>
              </a:solidFill>
              <a:latin typeface="Verdana" pitchFamily="34" charset="0"/>
            </a:endParaRPr>
          </a:p>
        </p:txBody>
      </p:sp>
      <p:pic>
        <p:nvPicPr>
          <p:cNvPr id="5"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6"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sp>
        <p:nvSpPr>
          <p:cNvPr id="7" name="Text Box 20"/>
          <p:cNvSpPr txBox="1">
            <a:spLocks noChangeArrowheads="1"/>
          </p:cNvSpPr>
          <p:nvPr/>
        </p:nvSpPr>
        <p:spPr bwMode="auto">
          <a:xfrm>
            <a:off x="6429375" y="6713538"/>
            <a:ext cx="2770188" cy="184150"/>
          </a:xfrm>
          <a:prstGeom prst="rect">
            <a:avLst/>
          </a:prstGeom>
          <a:noFill/>
          <a:ln w="9525">
            <a:noFill/>
            <a:miter lim="800000"/>
            <a:headEnd/>
            <a:tailEnd/>
          </a:ln>
        </p:spPr>
        <p:txBody>
          <a:bodyPr wrap="none">
            <a:spAutoFit/>
          </a:bodyPr>
          <a:lstStyle/>
          <a:p>
            <a:r>
              <a:rPr lang="en-US" sz="600" dirty="0">
                <a:solidFill>
                  <a:schemeClr val="bg1"/>
                </a:solidFill>
                <a:latin typeface="Verdana" pitchFamily="34" charset="0"/>
              </a:rPr>
              <a:t>Pascal COLMAIRE – </a:t>
            </a:r>
            <a:r>
              <a:rPr lang="en-US" sz="600" dirty="0" smtClean="0">
                <a:solidFill>
                  <a:schemeClr val="bg1"/>
                </a:solidFill>
                <a:latin typeface="Verdana" pitchFamily="34" charset="0"/>
              </a:rPr>
              <a:t>WA </a:t>
            </a:r>
            <a:r>
              <a:rPr lang="en-US" sz="600" dirty="0">
                <a:solidFill>
                  <a:schemeClr val="bg1"/>
                </a:solidFill>
                <a:latin typeface="Verdana" pitchFamily="34" charset="0"/>
              </a:rPr>
              <a:t>Development &amp; Education Director</a:t>
            </a:r>
          </a:p>
        </p:txBody>
      </p:sp>
      <p:sp>
        <p:nvSpPr>
          <p:cNvPr id="9"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10"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11"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2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8" dur="2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9" dur="20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 calcmode="lin" valueType="num">
                                      <p:cBhvr>
                                        <p:cTn id="14" dur="2000" fill="hold"/>
                                        <p:tgtEl>
                                          <p:spTgt spid="8">
                                            <p:txEl>
                                              <p:pRg st="4" end="4"/>
                                            </p:txEl>
                                          </p:spTgt>
                                        </p:tgtEl>
                                        <p:attrNameLst>
                                          <p:attrName>ppt_w</p:attrName>
                                        </p:attrNameLst>
                                      </p:cBhvr>
                                      <p:tavLst>
                                        <p:tav tm="0">
                                          <p:val>
                                            <p:strVal val="#ppt_w*0.70"/>
                                          </p:val>
                                        </p:tav>
                                        <p:tav tm="100000">
                                          <p:val>
                                            <p:strVal val="#ppt_w"/>
                                          </p:val>
                                        </p:tav>
                                      </p:tavLst>
                                    </p:anim>
                                    <p:anim calcmode="lin" valueType="num">
                                      <p:cBhvr>
                                        <p:cTn id="15" dur="2000" fill="hold"/>
                                        <p:tgtEl>
                                          <p:spTgt spid="8">
                                            <p:txEl>
                                              <p:pRg st="4" end="4"/>
                                            </p:txEl>
                                          </p:spTgt>
                                        </p:tgtEl>
                                        <p:attrNameLst>
                                          <p:attrName>ppt_h</p:attrName>
                                        </p:attrNameLst>
                                      </p:cBhvr>
                                      <p:tavLst>
                                        <p:tav tm="0">
                                          <p:val>
                                            <p:strVal val="#ppt_h"/>
                                          </p:val>
                                        </p:tav>
                                        <p:tav tm="100000">
                                          <p:val>
                                            <p:strVal val="#ppt_h"/>
                                          </p:val>
                                        </p:tav>
                                      </p:tavLst>
                                    </p:anim>
                                    <p:animEffect transition="in" filter="fade">
                                      <p:cBhvr>
                                        <p:cTn id="16" dur="2000"/>
                                        <p:tgtEl>
                                          <p:spTgt spid="8">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 calcmode="lin" valueType="num">
                                      <p:cBhvr>
                                        <p:cTn id="21" dur="2000" fill="hold"/>
                                        <p:tgtEl>
                                          <p:spTgt spid="8">
                                            <p:txEl>
                                              <p:pRg st="6" end="6"/>
                                            </p:txEl>
                                          </p:spTgt>
                                        </p:tgtEl>
                                        <p:attrNameLst>
                                          <p:attrName>ppt_w</p:attrName>
                                        </p:attrNameLst>
                                      </p:cBhvr>
                                      <p:tavLst>
                                        <p:tav tm="0">
                                          <p:val>
                                            <p:strVal val="#ppt_w*0.70"/>
                                          </p:val>
                                        </p:tav>
                                        <p:tav tm="100000">
                                          <p:val>
                                            <p:strVal val="#ppt_w"/>
                                          </p:val>
                                        </p:tav>
                                      </p:tavLst>
                                    </p:anim>
                                    <p:anim calcmode="lin" valueType="num">
                                      <p:cBhvr>
                                        <p:cTn id="22" dur="2000" fill="hold"/>
                                        <p:tgtEl>
                                          <p:spTgt spid="8">
                                            <p:txEl>
                                              <p:pRg st="6" end="6"/>
                                            </p:txEl>
                                          </p:spTgt>
                                        </p:tgtEl>
                                        <p:attrNameLst>
                                          <p:attrName>ppt_h</p:attrName>
                                        </p:attrNameLst>
                                      </p:cBhvr>
                                      <p:tavLst>
                                        <p:tav tm="0">
                                          <p:val>
                                            <p:strVal val="#ppt_h"/>
                                          </p:val>
                                        </p:tav>
                                        <p:tav tm="100000">
                                          <p:val>
                                            <p:strVal val="#ppt_h"/>
                                          </p:val>
                                        </p:tav>
                                      </p:tavLst>
                                    </p:anim>
                                    <p:animEffect transition="in" filter="fade">
                                      <p:cBhvr>
                                        <p:cTn id="23" dur="2000"/>
                                        <p:tgtEl>
                                          <p:spTgt spid="8">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anim calcmode="lin" valueType="num">
                                      <p:cBhvr>
                                        <p:cTn id="28" dur="2000" fill="hold"/>
                                        <p:tgtEl>
                                          <p:spTgt spid="8">
                                            <p:txEl>
                                              <p:pRg st="8" end="8"/>
                                            </p:txEl>
                                          </p:spTgt>
                                        </p:tgtEl>
                                        <p:attrNameLst>
                                          <p:attrName>ppt_w</p:attrName>
                                        </p:attrNameLst>
                                      </p:cBhvr>
                                      <p:tavLst>
                                        <p:tav tm="0">
                                          <p:val>
                                            <p:strVal val="#ppt_w*0.70"/>
                                          </p:val>
                                        </p:tav>
                                        <p:tav tm="100000">
                                          <p:val>
                                            <p:strVal val="#ppt_w"/>
                                          </p:val>
                                        </p:tav>
                                      </p:tavLst>
                                    </p:anim>
                                    <p:anim calcmode="lin" valueType="num">
                                      <p:cBhvr>
                                        <p:cTn id="29" dur="2000" fill="hold"/>
                                        <p:tgtEl>
                                          <p:spTgt spid="8">
                                            <p:txEl>
                                              <p:pRg st="8" end="8"/>
                                            </p:txEl>
                                          </p:spTgt>
                                        </p:tgtEl>
                                        <p:attrNameLst>
                                          <p:attrName>ppt_h</p:attrName>
                                        </p:attrNameLst>
                                      </p:cBhvr>
                                      <p:tavLst>
                                        <p:tav tm="0">
                                          <p:val>
                                            <p:strVal val="#ppt_h"/>
                                          </p:val>
                                        </p:tav>
                                        <p:tav tm="100000">
                                          <p:val>
                                            <p:strVal val="#ppt_h"/>
                                          </p:val>
                                        </p:tav>
                                      </p:tavLst>
                                    </p:anim>
                                    <p:animEffect transition="in" filter="fade">
                                      <p:cBhvr>
                                        <p:cTn id="30" dur="2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284480" y="813118"/>
            <a:ext cx="8595360" cy="5242242"/>
          </a:xfrm>
          <a:prstGeom prst="rect">
            <a:avLst/>
          </a:prstGeom>
          <a:noFill/>
          <a:ln w="9525">
            <a:noFill/>
            <a:miter lim="800000"/>
            <a:headEnd/>
            <a:tailEnd/>
          </a:ln>
        </p:spPr>
        <p:txBody>
          <a:bodyPr/>
          <a:lstStyle/>
          <a:p>
            <a:pPr marL="354013" indent="-354013" algn="ctr">
              <a:spcBef>
                <a:spcPct val="20000"/>
              </a:spcBef>
              <a:spcAft>
                <a:spcPct val="20000"/>
              </a:spcAft>
              <a:buClr>
                <a:schemeClr val="bg1"/>
              </a:buClr>
              <a:buFont typeface="Wingdings" pitchFamily="2" charset="2"/>
              <a:buNone/>
            </a:pPr>
            <a:r>
              <a:rPr lang="en-CA" sz="3200" dirty="0" smtClean="0">
                <a:solidFill>
                  <a:srgbClr val="00FFFF"/>
                </a:solidFill>
                <a:latin typeface="Verdana" pitchFamily="34" charset="0"/>
              </a:rPr>
              <a:t>Role of the Coach</a:t>
            </a:r>
            <a:endParaRPr lang="en-CA" sz="3200" dirty="0">
              <a:solidFill>
                <a:srgbClr val="00FFFF"/>
              </a:solidFill>
              <a:latin typeface="Verdana" pitchFamily="34" charset="0"/>
            </a:endParaRPr>
          </a:p>
          <a:p>
            <a:pPr marL="354013" indent="-354013">
              <a:spcBef>
                <a:spcPct val="20000"/>
              </a:spcBef>
              <a:spcAft>
                <a:spcPct val="20000"/>
              </a:spcAft>
              <a:buClr>
                <a:schemeClr val="bg1"/>
              </a:buClr>
              <a:buFont typeface="Wingdings" pitchFamily="2" charset="2"/>
              <a:buNone/>
            </a:pPr>
            <a:endParaRPr lang="en-CA" sz="1400" dirty="0" smtClean="0">
              <a:solidFill>
                <a:srgbClr val="00FFFF"/>
              </a:solidFill>
              <a:latin typeface="Verdana" pitchFamily="34" charset="0"/>
            </a:endParaRPr>
          </a:p>
          <a:p>
            <a:pPr algn="ctr">
              <a:spcBef>
                <a:spcPct val="20000"/>
              </a:spcBef>
              <a:spcAft>
                <a:spcPct val="20000"/>
              </a:spcAft>
              <a:buClr>
                <a:schemeClr val="bg1"/>
              </a:buClr>
            </a:pPr>
            <a:r>
              <a:rPr lang="en-US" sz="2800" dirty="0" smtClean="0">
                <a:solidFill>
                  <a:srgbClr val="FFFF00"/>
                </a:solidFill>
                <a:latin typeface="Verdana" pitchFamily="34" charset="0"/>
              </a:rPr>
              <a:t>To </a:t>
            </a:r>
            <a:r>
              <a:rPr lang="en-US" sz="2400" dirty="0" smtClean="0">
                <a:solidFill>
                  <a:srgbClr val="FFFF00"/>
                </a:solidFill>
                <a:latin typeface="Verdana" pitchFamily="34" charset="0"/>
              </a:rPr>
              <a:t>get progressing athletes,                             we need progressing coaches</a:t>
            </a:r>
          </a:p>
          <a:p>
            <a:pPr>
              <a:spcBef>
                <a:spcPct val="20000"/>
              </a:spcBef>
              <a:spcAft>
                <a:spcPct val="20000"/>
              </a:spcAft>
              <a:buClr>
                <a:schemeClr val="bg1"/>
              </a:buClr>
              <a:buFont typeface="Wingdings" pitchFamily="2" charset="2"/>
              <a:buNone/>
            </a:pPr>
            <a:endParaRPr lang="en-CA" sz="1400" dirty="0">
              <a:solidFill>
                <a:srgbClr val="00FFFF"/>
              </a:solidFill>
              <a:latin typeface="Verdana" pitchFamily="34" charset="0"/>
            </a:endParaRPr>
          </a:p>
          <a:p>
            <a:pPr marL="365125" indent="-365125">
              <a:buClr>
                <a:srgbClr val="FFFF00"/>
              </a:buClr>
              <a:buFont typeface="Wingdings" pitchFamily="2" charset="2"/>
              <a:buChar char="Ø"/>
            </a:pPr>
            <a:r>
              <a:rPr lang="en-CA" sz="2200" dirty="0" smtClean="0">
                <a:solidFill>
                  <a:schemeClr val="bg1"/>
                </a:solidFill>
                <a:latin typeface="Verdana" pitchFamily="34" charset="0"/>
              </a:rPr>
              <a:t>Initial training</a:t>
            </a:r>
          </a:p>
          <a:p>
            <a:pPr marL="365125" indent="-365125">
              <a:buClr>
                <a:srgbClr val="FFFF00"/>
              </a:buClr>
              <a:buFont typeface="Wingdings" pitchFamily="2" charset="2"/>
              <a:buChar char="Ø"/>
            </a:pPr>
            <a:endParaRPr lang="en-CA" sz="1000" dirty="0" smtClean="0">
              <a:solidFill>
                <a:schemeClr val="bg1"/>
              </a:solidFill>
              <a:latin typeface="Verdana" pitchFamily="34" charset="0"/>
            </a:endParaRPr>
          </a:p>
          <a:p>
            <a:pPr marL="365125" indent="-365125">
              <a:buClr>
                <a:srgbClr val="FFFF00"/>
              </a:buClr>
              <a:buFont typeface="Wingdings" pitchFamily="2" charset="2"/>
              <a:buChar char="Ø"/>
            </a:pPr>
            <a:r>
              <a:rPr lang="en-CA" sz="2200" dirty="0" smtClean="0">
                <a:solidFill>
                  <a:schemeClr val="bg1"/>
                </a:solidFill>
                <a:latin typeface="Verdana" pitchFamily="34" charset="0"/>
              </a:rPr>
              <a:t>Continuing education</a:t>
            </a:r>
          </a:p>
          <a:p>
            <a:pPr marL="365125" indent="-365125">
              <a:buClr>
                <a:srgbClr val="FFFF00"/>
              </a:buClr>
              <a:buFont typeface="Wingdings" pitchFamily="2" charset="2"/>
              <a:buChar char="Ø"/>
            </a:pPr>
            <a:endParaRPr lang="en-CA" sz="1000" dirty="0" smtClean="0">
              <a:solidFill>
                <a:schemeClr val="bg1"/>
              </a:solidFill>
              <a:latin typeface="Verdana" pitchFamily="34" charset="0"/>
            </a:endParaRPr>
          </a:p>
          <a:p>
            <a:pPr marL="365125" indent="-365125">
              <a:buClr>
                <a:srgbClr val="FFFF00"/>
              </a:buClr>
              <a:buFont typeface="Wingdings" pitchFamily="2" charset="2"/>
              <a:buChar char="Ø"/>
            </a:pPr>
            <a:r>
              <a:rPr lang="en-CA" sz="2200" dirty="0" smtClean="0">
                <a:solidFill>
                  <a:schemeClr val="bg1"/>
                </a:solidFill>
                <a:latin typeface="Verdana" pitchFamily="34" charset="0"/>
              </a:rPr>
              <a:t>Experience(s)</a:t>
            </a:r>
          </a:p>
          <a:p>
            <a:pPr marL="365125" indent="-365125">
              <a:buClr>
                <a:srgbClr val="FFFF00"/>
              </a:buClr>
              <a:buFont typeface="Wingdings" pitchFamily="2" charset="2"/>
              <a:buChar char="Ø"/>
            </a:pPr>
            <a:endParaRPr lang="en-CA" sz="1000" dirty="0" smtClean="0">
              <a:solidFill>
                <a:schemeClr val="bg1"/>
              </a:solidFill>
              <a:latin typeface="Verdana" pitchFamily="34" charset="0"/>
            </a:endParaRPr>
          </a:p>
          <a:p>
            <a:pPr marL="365125" indent="-365125">
              <a:buClr>
                <a:srgbClr val="FFFF00"/>
              </a:buClr>
              <a:buFont typeface="Wingdings" pitchFamily="2" charset="2"/>
              <a:buChar char="Ø"/>
            </a:pPr>
            <a:r>
              <a:rPr lang="en-CA" sz="2200" dirty="0" smtClean="0">
                <a:solidFill>
                  <a:schemeClr val="bg1"/>
                </a:solidFill>
                <a:latin typeface="Verdana" pitchFamily="34" charset="0"/>
              </a:rPr>
              <a:t>Auto evaluation</a:t>
            </a:r>
            <a:endParaRPr lang="en-CA" sz="2200" dirty="0">
              <a:solidFill>
                <a:schemeClr val="bg1"/>
              </a:solidFill>
              <a:latin typeface="Verdana" pitchFamily="34" charset="0"/>
            </a:endParaRPr>
          </a:p>
          <a:p>
            <a:pPr>
              <a:spcBef>
                <a:spcPct val="20000"/>
              </a:spcBef>
              <a:spcAft>
                <a:spcPct val="20000"/>
              </a:spcAft>
              <a:buClr>
                <a:schemeClr val="bg1"/>
              </a:buClr>
              <a:buFont typeface="Wingdings" pitchFamily="2" charset="2"/>
              <a:buNone/>
            </a:pPr>
            <a:endParaRPr lang="en-CA" sz="2000" dirty="0">
              <a:solidFill>
                <a:srgbClr val="00FFFF"/>
              </a:solidFill>
              <a:latin typeface="Verdana" pitchFamily="34" charset="0"/>
            </a:endParaRPr>
          </a:p>
          <a:p>
            <a:pPr algn="ctr">
              <a:buClr>
                <a:srgbClr val="FFFF00"/>
              </a:buClr>
            </a:pPr>
            <a:r>
              <a:rPr lang="en-CA" dirty="0" smtClean="0">
                <a:solidFill>
                  <a:srgbClr val="FFFF00"/>
                </a:solidFill>
                <a:latin typeface="Verdana" pitchFamily="34" charset="0"/>
              </a:rPr>
              <a:t>It takes time (+/- 7 years) and efforts to become a good archer</a:t>
            </a:r>
          </a:p>
          <a:p>
            <a:pPr algn="ctr">
              <a:buClr>
                <a:srgbClr val="FFFF00"/>
              </a:buClr>
            </a:pPr>
            <a:r>
              <a:rPr lang="en-CA" dirty="0" smtClean="0">
                <a:solidFill>
                  <a:srgbClr val="FFFF00"/>
                </a:solidFill>
                <a:latin typeface="Verdana" pitchFamily="34" charset="0"/>
              </a:rPr>
              <a:t>It takes time (</a:t>
            </a:r>
            <a:r>
              <a:rPr lang="en-CA" dirty="0" smtClean="0">
                <a:solidFill>
                  <a:schemeClr val="bg1"/>
                </a:solidFill>
                <a:latin typeface="Verdana" pitchFamily="34" charset="0"/>
              </a:rPr>
              <a:t>how long?</a:t>
            </a:r>
            <a:r>
              <a:rPr lang="en-CA" dirty="0" smtClean="0">
                <a:solidFill>
                  <a:srgbClr val="FFFF00"/>
                </a:solidFill>
                <a:latin typeface="Verdana" pitchFamily="34" charset="0"/>
              </a:rPr>
              <a:t>) and efforts to become a good coach</a:t>
            </a:r>
          </a:p>
        </p:txBody>
      </p:sp>
      <p:sp>
        <p:nvSpPr>
          <p:cNvPr id="5123"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CA" sz="2400" dirty="0">
                <a:solidFill>
                  <a:srgbClr val="0168AC"/>
                </a:solidFill>
                <a:latin typeface="Verdana" pitchFamily="34" charset="0"/>
                <a:ea typeface="ＭＳ Ｐゴシック" pitchFamily="34" charset="-128"/>
              </a:rPr>
              <a:t>What is coaching?</a:t>
            </a:r>
            <a:endParaRPr lang="en-CA" sz="2400" dirty="0">
              <a:solidFill>
                <a:srgbClr val="0168AC"/>
              </a:solidFill>
              <a:latin typeface="Verdana" pitchFamily="34" charset="0"/>
            </a:endParaRPr>
          </a:p>
        </p:txBody>
      </p:sp>
      <p:pic>
        <p:nvPicPr>
          <p:cNvPr id="5124"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5125"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sp>
        <p:nvSpPr>
          <p:cNvPr id="5126" name="Text Box 20"/>
          <p:cNvSpPr txBox="1">
            <a:spLocks noChangeArrowheads="1"/>
          </p:cNvSpPr>
          <p:nvPr/>
        </p:nvSpPr>
        <p:spPr bwMode="auto">
          <a:xfrm>
            <a:off x="6429375" y="6713538"/>
            <a:ext cx="2770188" cy="184150"/>
          </a:xfrm>
          <a:prstGeom prst="rect">
            <a:avLst/>
          </a:prstGeom>
          <a:noFill/>
          <a:ln w="9525">
            <a:noFill/>
            <a:miter lim="800000"/>
            <a:headEnd/>
            <a:tailEnd/>
          </a:ln>
        </p:spPr>
        <p:txBody>
          <a:bodyPr wrap="none">
            <a:spAutoFit/>
          </a:bodyPr>
          <a:lstStyle/>
          <a:p>
            <a:r>
              <a:rPr lang="en-US" sz="600" dirty="0">
                <a:solidFill>
                  <a:schemeClr val="bg1"/>
                </a:solidFill>
                <a:latin typeface="Verdana" pitchFamily="34" charset="0"/>
              </a:rPr>
              <a:t>Pascal COLMAIRE – </a:t>
            </a:r>
            <a:r>
              <a:rPr lang="en-US" sz="600" dirty="0" smtClean="0">
                <a:solidFill>
                  <a:schemeClr val="bg1"/>
                </a:solidFill>
                <a:latin typeface="Verdana" pitchFamily="34" charset="0"/>
              </a:rPr>
              <a:t>WA </a:t>
            </a:r>
            <a:r>
              <a:rPr lang="en-US" sz="600" dirty="0">
                <a:solidFill>
                  <a:schemeClr val="bg1"/>
                </a:solidFill>
                <a:latin typeface="Verdana" pitchFamily="34" charset="0"/>
              </a:rPr>
              <a:t>Development &amp; Education Director</a:t>
            </a:r>
          </a:p>
        </p:txBody>
      </p:sp>
      <p:sp>
        <p:nvSpPr>
          <p:cNvPr id="7"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8"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9"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additive="base">
                                        <p:cTn id="7" dur="500" fill="hold"/>
                                        <p:tgtEl>
                                          <p:spTgt spid="5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2">
                                            <p:txEl>
                                              <p:pRg st="2" end="2"/>
                                            </p:txEl>
                                          </p:spTgt>
                                        </p:tgtEl>
                                        <p:attrNameLst>
                                          <p:attrName>style.visibility</p:attrName>
                                        </p:attrNameLst>
                                      </p:cBhvr>
                                      <p:to>
                                        <p:strVal val="visible"/>
                                      </p:to>
                                    </p:set>
                                    <p:anim calcmode="lin" valueType="num">
                                      <p:cBhvr additive="base">
                                        <p:cTn id="13" dur="500" fill="hold"/>
                                        <p:tgtEl>
                                          <p:spTgt spid="51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2">
                                            <p:txEl>
                                              <p:pRg st="4" end="4"/>
                                            </p:txEl>
                                          </p:spTgt>
                                        </p:tgtEl>
                                        <p:attrNameLst>
                                          <p:attrName>style.visibility</p:attrName>
                                        </p:attrNameLst>
                                      </p:cBhvr>
                                      <p:to>
                                        <p:strVal val="visible"/>
                                      </p:to>
                                    </p:set>
                                    <p:anim calcmode="lin" valueType="num">
                                      <p:cBhvr additive="base">
                                        <p:cTn id="19" dur="500" fill="hold"/>
                                        <p:tgtEl>
                                          <p:spTgt spid="512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2">
                                            <p:txEl>
                                              <p:pRg st="6" end="6"/>
                                            </p:txEl>
                                          </p:spTgt>
                                        </p:tgtEl>
                                        <p:attrNameLst>
                                          <p:attrName>style.visibility</p:attrName>
                                        </p:attrNameLst>
                                      </p:cBhvr>
                                      <p:to>
                                        <p:strVal val="visible"/>
                                      </p:to>
                                    </p:set>
                                    <p:anim calcmode="lin" valueType="num">
                                      <p:cBhvr additive="base">
                                        <p:cTn id="25" dur="500" fill="hold"/>
                                        <p:tgtEl>
                                          <p:spTgt spid="512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2">
                                            <p:txEl>
                                              <p:pRg st="8" end="8"/>
                                            </p:txEl>
                                          </p:spTgt>
                                        </p:tgtEl>
                                        <p:attrNameLst>
                                          <p:attrName>style.visibility</p:attrName>
                                        </p:attrNameLst>
                                      </p:cBhvr>
                                      <p:to>
                                        <p:strVal val="visible"/>
                                      </p:to>
                                    </p:set>
                                    <p:anim calcmode="lin" valueType="num">
                                      <p:cBhvr additive="base">
                                        <p:cTn id="31" dur="500" fill="hold"/>
                                        <p:tgtEl>
                                          <p:spTgt spid="512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2">
                                            <p:txEl>
                                              <p:pRg st="10" end="10"/>
                                            </p:txEl>
                                          </p:spTgt>
                                        </p:tgtEl>
                                        <p:attrNameLst>
                                          <p:attrName>style.visibility</p:attrName>
                                        </p:attrNameLst>
                                      </p:cBhvr>
                                      <p:to>
                                        <p:strVal val="visible"/>
                                      </p:to>
                                    </p:set>
                                    <p:anim calcmode="lin" valueType="num">
                                      <p:cBhvr additive="base">
                                        <p:cTn id="37" dur="500" fill="hold"/>
                                        <p:tgtEl>
                                          <p:spTgt spid="512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2">
                                            <p:txEl>
                                              <p:pRg st="12" end="12"/>
                                            </p:txEl>
                                          </p:spTgt>
                                        </p:tgtEl>
                                        <p:attrNameLst>
                                          <p:attrName>style.visibility</p:attrName>
                                        </p:attrNameLst>
                                      </p:cBhvr>
                                      <p:to>
                                        <p:strVal val="visible"/>
                                      </p:to>
                                    </p:set>
                                    <p:anim calcmode="lin" valueType="num">
                                      <p:cBhvr additive="base">
                                        <p:cTn id="43" dur="500" fill="hold"/>
                                        <p:tgtEl>
                                          <p:spTgt spid="5122">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122">
                                            <p:txEl>
                                              <p:pRg st="13" end="13"/>
                                            </p:txEl>
                                          </p:spTgt>
                                        </p:tgtEl>
                                        <p:attrNameLst>
                                          <p:attrName>style.visibility</p:attrName>
                                        </p:attrNameLst>
                                      </p:cBhvr>
                                      <p:to>
                                        <p:strVal val="visible"/>
                                      </p:to>
                                    </p:set>
                                    <p:anim calcmode="lin" valueType="num">
                                      <p:cBhvr additive="base">
                                        <p:cTn id="49" dur="500" fill="hold"/>
                                        <p:tgtEl>
                                          <p:spTgt spid="5122">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4" name="Rectangle 6"/>
          <p:cNvSpPr>
            <a:spLocks noChangeArrowheads="1"/>
          </p:cNvSpPr>
          <p:nvPr/>
        </p:nvSpPr>
        <p:spPr bwMode="auto">
          <a:xfrm>
            <a:off x="395288" y="1341438"/>
            <a:ext cx="8291512" cy="5208218"/>
          </a:xfrm>
          <a:prstGeom prst="rect">
            <a:avLst/>
          </a:prstGeom>
          <a:noFill/>
          <a:ln w="9525">
            <a:noFill/>
            <a:miter lim="800000"/>
            <a:headEnd/>
            <a:tailEnd/>
          </a:ln>
        </p:spPr>
        <p:txBody>
          <a:bodyPr/>
          <a:lstStyle/>
          <a:p>
            <a:pPr marL="354013" indent="-354013">
              <a:spcBef>
                <a:spcPct val="20000"/>
              </a:spcBef>
              <a:spcAft>
                <a:spcPct val="20000"/>
              </a:spcAft>
              <a:buClr>
                <a:schemeClr val="bg1"/>
              </a:buClr>
              <a:buFont typeface="Wingdings" pitchFamily="2" charset="2"/>
              <a:buNone/>
            </a:pPr>
            <a:r>
              <a:rPr lang="en-US" sz="2400" dirty="0" smtClean="0">
                <a:solidFill>
                  <a:srgbClr val="FFFF00"/>
                </a:solidFill>
                <a:latin typeface="Verdana" pitchFamily="34" charset="0"/>
              </a:rPr>
              <a:t>Personal </a:t>
            </a:r>
            <a:r>
              <a:rPr lang="en-US" sz="2400" dirty="0">
                <a:solidFill>
                  <a:srgbClr val="FFFF00"/>
                </a:solidFill>
                <a:latin typeface="Verdana" pitchFamily="34" charset="0"/>
              </a:rPr>
              <a:t>Qualities:</a:t>
            </a:r>
          </a:p>
          <a:p>
            <a:pPr marL="354013" indent="-354013">
              <a:buClr>
                <a:srgbClr val="FFFF00"/>
              </a:buClr>
            </a:pPr>
            <a:endParaRPr lang="en-US" sz="2400" dirty="0">
              <a:solidFill>
                <a:srgbClr val="FFFF00"/>
              </a:solidFill>
              <a:latin typeface="Verdana" pitchFamily="34" charset="0"/>
            </a:endParaRPr>
          </a:p>
          <a:p>
            <a:pPr marL="354013" indent="7938">
              <a:buClr>
                <a:srgbClr val="FFFF00"/>
              </a:buClr>
            </a:pPr>
            <a:r>
              <a:rPr lang="en-US" sz="2400" dirty="0" smtClean="0">
                <a:solidFill>
                  <a:schemeClr val="bg1"/>
                </a:solidFill>
                <a:latin typeface="Verdana" pitchFamily="34" charset="0"/>
              </a:rPr>
              <a:t>Availability</a:t>
            </a:r>
          </a:p>
          <a:p>
            <a:pPr marL="354013" indent="7938">
              <a:buClr>
                <a:srgbClr val="FFFF00"/>
              </a:buClr>
            </a:pPr>
            <a:endParaRPr lang="en-US" sz="2400" dirty="0">
              <a:solidFill>
                <a:schemeClr val="bg1"/>
              </a:solidFill>
              <a:latin typeface="Verdana" pitchFamily="34" charset="0"/>
            </a:endParaRPr>
          </a:p>
          <a:p>
            <a:pPr marL="354013" indent="7938">
              <a:buClr>
                <a:srgbClr val="FFFF00"/>
              </a:buClr>
              <a:buFont typeface="Wingdings" pitchFamily="2" charset="2"/>
              <a:buNone/>
            </a:pPr>
            <a:r>
              <a:rPr lang="en-US" sz="2400" dirty="0" smtClean="0">
                <a:solidFill>
                  <a:schemeClr val="bg1"/>
                </a:solidFill>
                <a:latin typeface="Verdana" pitchFamily="34" charset="0"/>
              </a:rPr>
              <a:t>Dedication </a:t>
            </a:r>
          </a:p>
          <a:p>
            <a:pPr marL="354013" indent="7938">
              <a:buClr>
                <a:srgbClr val="FFFF00"/>
              </a:buClr>
              <a:buFont typeface="Wingdings" pitchFamily="2" charset="2"/>
              <a:buNone/>
            </a:pPr>
            <a:endParaRPr lang="en-US" sz="2400" dirty="0" smtClean="0">
              <a:solidFill>
                <a:schemeClr val="bg1"/>
              </a:solidFill>
              <a:latin typeface="Verdana" pitchFamily="34" charset="0"/>
            </a:endParaRPr>
          </a:p>
          <a:p>
            <a:pPr marL="354013" indent="7938">
              <a:buClr>
                <a:srgbClr val="FFFF00"/>
              </a:buClr>
              <a:buFont typeface="Wingdings" pitchFamily="2" charset="2"/>
              <a:buNone/>
            </a:pPr>
            <a:r>
              <a:rPr lang="en-US" sz="2400" dirty="0" smtClean="0">
                <a:solidFill>
                  <a:schemeClr val="bg1"/>
                </a:solidFill>
                <a:latin typeface="Verdana" pitchFamily="34" charset="0"/>
              </a:rPr>
              <a:t>Sincerity – Objective - Honesty - Integrity</a:t>
            </a:r>
          </a:p>
          <a:p>
            <a:pPr marL="354013" indent="7938">
              <a:buClr>
                <a:srgbClr val="FFFF00"/>
              </a:buClr>
              <a:buFont typeface="Wingdings" pitchFamily="2" charset="2"/>
              <a:buNone/>
            </a:pPr>
            <a:endParaRPr lang="en-US" sz="2400" dirty="0">
              <a:solidFill>
                <a:schemeClr val="bg1"/>
              </a:solidFill>
              <a:latin typeface="Verdana" pitchFamily="34" charset="0"/>
            </a:endParaRPr>
          </a:p>
          <a:p>
            <a:pPr marL="354013" indent="7938">
              <a:buClr>
                <a:srgbClr val="FFFF00"/>
              </a:buClr>
              <a:buFont typeface="Wingdings" pitchFamily="2" charset="2"/>
              <a:buNone/>
            </a:pPr>
            <a:r>
              <a:rPr lang="en-US" sz="2400" dirty="0" smtClean="0">
                <a:solidFill>
                  <a:schemeClr val="bg1"/>
                </a:solidFill>
                <a:latin typeface="Verdana" pitchFamily="34" charset="0"/>
              </a:rPr>
              <a:t>Group </a:t>
            </a:r>
            <a:r>
              <a:rPr lang="en-US" sz="2400" dirty="0">
                <a:solidFill>
                  <a:schemeClr val="bg1"/>
                </a:solidFill>
                <a:latin typeface="Verdana" pitchFamily="34" charset="0"/>
              </a:rPr>
              <a:t>Attitude </a:t>
            </a:r>
          </a:p>
          <a:p>
            <a:pPr marL="354013" indent="7938">
              <a:buClr>
                <a:srgbClr val="FFFF00"/>
              </a:buClr>
              <a:buFont typeface="Wingdings" pitchFamily="2" charset="2"/>
              <a:buNone/>
            </a:pPr>
            <a:r>
              <a:rPr lang="en-US" sz="2400" dirty="0">
                <a:solidFill>
                  <a:schemeClr val="bg1"/>
                </a:solidFill>
                <a:latin typeface="Verdana" pitchFamily="34" charset="0"/>
              </a:rPr>
              <a:t> </a:t>
            </a:r>
            <a:endParaRPr lang="en-US" sz="2400" dirty="0" smtClean="0">
              <a:solidFill>
                <a:schemeClr val="bg1"/>
              </a:solidFill>
              <a:latin typeface="Verdana" pitchFamily="34" charset="0"/>
            </a:endParaRPr>
          </a:p>
          <a:p>
            <a:pPr marL="354013" indent="7938">
              <a:buClr>
                <a:srgbClr val="FFFF00"/>
              </a:buClr>
              <a:buFont typeface="Wingdings" pitchFamily="2" charset="2"/>
              <a:buNone/>
            </a:pPr>
            <a:r>
              <a:rPr lang="en-US" sz="2400" dirty="0" smtClean="0">
                <a:solidFill>
                  <a:schemeClr val="bg1"/>
                </a:solidFill>
                <a:latin typeface="Verdana" pitchFamily="34" charset="0"/>
              </a:rPr>
              <a:t>Respectful – Fair – Responsible -</a:t>
            </a:r>
          </a:p>
          <a:p>
            <a:pPr marL="354013" indent="7938">
              <a:buClr>
                <a:srgbClr val="FFFF00"/>
              </a:buClr>
              <a:buFont typeface="Wingdings" pitchFamily="2" charset="2"/>
              <a:buNone/>
            </a:pPr>
            <a:endParaRPr lang="en-US" sz="2400" dirty="0" smtClean="0">
              <a:solidFill>
                <a:schemeClr val="bg1"/>
              </a:solidFill>
              <a:latin typeface="Verdana" pitchFamily="34" charset="0"/>
            </a:endParaRPr>
          </a:p>
          <a:p>
            <a:pPr marL="354013" indent="7938">
              <a:buClr>
                <a:srgbClr val="FFFF00"/>
              </a:buClr>
              <a:buFont typeface="Wingdings" pitchFamily="2" charset="2"/>
              <a:buNone/>
            </a:pPr>
            <a:r>
              <a:rPr lang="en-US" sz="2400" dirty="0" smtClean="0">
                <a:solidFill>
                  <a:schemeClr val="bg1"/>
                </a:solidFill>
                <a:latin typeface="Verdana" pitchFamily="34" charset="0"/>
              </a:rPr>
              <a:t>….</a:t>
            </a:r>
            <a:endParaRPr lang="en-US" sz="2400" dirty="0">
              <a:solidFill>
                <a:schemeClr val="bg1"/>
              </a:solidFill>
              <a:latin typeface="Verdana" pitchFamily="34" charset="0"/>
            </a:endParaRPr>
          </a:p>
          <a:p>
            <a:pPr marL="354013" indent="-354013">
              <a:buClr>
                <a:srgbClr val="FFFF00"/>
              </a:buClr>
              <a:buFont typeface="Wingdings" pitchFamily="2" charset="2"/>
              <a:buNone/>
            </a:pPr>
            <a:r>
              <a:rPr lang="en-US" sz="2400" dirty="0">
                <a:solidFill>
                  <a:schemeClr val="bg1"/>
                </a:solidFill>
                <a:latin typeface="Verdana" pitchFamily="34" charset="0"/>
              </a:rPr>
              <a:t>	</a:t>
            </a:r>
          </a:p>
          <a:p>
            <a:pPr marL="354013" indent="-354013">
              <a:buClr>
                <a:srgbClr val="FFFF00"/>
              </a:buClr>
              <a:buFont typeface="Wingdings" pitchFamily="2" charset="2"/>
              <a:buNone/>
            </a:pPr>
            <a:r>
              <a:rPr lang="en-US" sz="2400" dirty="0">
                <a:solidFill>
                  <a:srgbClr val="FFFF00"/>
                </a:solidFill>
                <a:latin typeface="Verdana" pitchFamily="34" charset="0"/>
              </a:rPr>
              <a:t>	</a:t>
            </a:r>
          </a:p>
          <a:p>
            <a:pPr marL="354013" indent="-354013">
              <a:buClr>
                <a:srgbClr val="FFFF00"/>
              </a:buClr>
              <a:buFont typeface="Wingdings" pitchFamily="2" charset="2"/>
              <a:buNone/>
            </a:pPr>
            <a:endParaRPr lang="en-US" sz="3200" dirty="0">
              <a:solidFill>
                <a:srgbClr val="FFFF00"/>
              </a:solidFill>
              <a:latin typeface="Verdana" pitchFamily="34" charset="0"/>
            </a:endParaRPr>
          </a:p>
        </p:txBody>
      </p:sp>
      <p:sp>
        <p:nvSpPr>
          <p:cNvPr id="12291" name="Rectangle 8"/>
          <p:cNvSpPr>
            <a:spLocks noChangeArrowheads="1"/>
          </p:cNvSpPr>
          <p:nvPr/>
        </p:nvSpPr>
        <p:spPr bwMode="auto">
          <a:xfrm>
            <a:off x="2590800" y="476250"/>
            <a:ext cx="4479925" cy="865188"/>
          </a:xfrm>
          <a:prstGeom prst="rect">
            <a:avLst/>
          </a:prstGeom>
          <a:noFill/>
          <a:ln w="9525">
            <a:noFill/>
            <a:miter lim="800000"/>
            <a:headEnd/>
            <a:tailEnd/>
          </a:ln>
        </p:spPr>
        <p:txBody>
          <a:bodyPr lIns="92075" tIns="46038" rIns="92075" bIns="46038" anchor="ctr"/>
          <a:lstStyle/>
          <a:p>
            <a:r>
              <a:rPr lang="es-ES" sz="3200" dirty="0">
                <a:solidFill>
                  <a:srgbClr val="00FFFF"/>
                </a:solidFill>
                <a:latin typeface="Verdana" pitchFamily="34" charset="0"/>
              </a:rPr>
              <a:t>Role of </a:t>
            </a:r>
            <a:r>
              <a:rPr lang="en-GB" sz="3200" dirty="0" smtClean="0">
                <a:solidFill>
                  <a:srgbClr val="00FFFF"/>
                </a:solidFill>
                <a:latin typeface="Verdana" pitchFamily="34" charset="0"/>
              </a:rPr>
              <a:t>the</a:t>
            </a:r>
            <a:r>
              <a:rPr lang="es-ES" sz="3200" dirty="0" smtClean="0">
                <a:solidFill>
                  <a:srgbClr val="00FFFF"/>
                </a:solidFill>
                <a:latin typeface="Verdana" pitchFamily="34" charset="0"/>
              </a:rPr>
              <a:t> </a:t>
            </a:r>
            <a:r>
              <a:rPr lang="es-ES" sz="3200" dirty="0">
                <a:solidFill>
                  <a:srgbClr val="00FFFF"/>
                </a:solidFill>
                <a:latin typeface="Verdana" pitchFamily="34" charset="0"/>
              </a:rPr>
              <a:t>Coach</a:t>
            </a:r>
          </a:p>
        </p:txBody>
      </p:sp>
      <p:sp>
        <p:nvSpPr>
          <p:cNvPr id="12292"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US" sz="2400" dirty="0">
                <a:solidFill>
                  <a:srgbClr val="0168AC"/>
                </a:solidFill>
                <a:latin typeface="Verdana" pitchFamily="34" charset="0"/>
                <a:ea typeface="ＭＳ Ｐゴシック" pitchFamily="34" charset="-128"/>
              </a:rPr>
              <a:t>What is coaching?</a:t>
            </a:r>
            <a:endParaRPr lang="en-US" sz="2400" dirty="0">
              <a:solidFill>
                <a:srgbClr val="0168AC"/>
              </a:solidFill>
              <a:latin typeface="Verdana" pitchFamily="34" charset="0"/>
            </a:endParaRPr>
          </a:p>
        </p:txBody>
      </p:sp>
      <p:pic>
        <p:nvPicPr>
          <p:cNvPr id="12293"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9"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sp>
        <p:nvSpPr>
          <p:cNvPr id="12295" name="Text Box 20"/>
          <p:cNvSpPr txBox="1">
            <a:spLocks noChangeArrowheads="1"/>
          </p:cNvSpPr>
          <p:nvPr/>
        </p:nvSpPr>
        <p:spPr bwMode="auto">
          <a:xfrm>
            <a:off x="6429375" y="6713538"/>
            <a:ext cx="2770188" cy="184150"/>
          </a:xfrm>
          <a:prstGeom prst="rect">
            <a:avLst/>
          </a:prstGeom>
          <a:noFill/>
          <a:ln w="9525">
            <a:noFill/>
            <a:miter lim="800000"/>
            <a:headEnd/>
            <a:tailEnd/>
          </a:ln>
        </p:spPr>
        <p:txBody>
          <a:bodyPr wrap="none">
            <a:spAutoFit/>
          </a:bodyPr>
          <a:lstStyle/>
          <a:p>
            <a:r>
              <a:rPr lang="en-US" sz="600" dirty="0">
                <a:solidFill>
                  <a:schemeClr val="bg1"/>
                </a:solidFill>
                <a:latin typeface="Verdana" pitchFamily="34" charset="0"/>
              </a:rPr>
              <a:t>Pascal COLMAIRE – </a:t>
            </a:r>
            <a:r>
              <a:rPr lang="en-US" sz="600" dirty="0" smtClean="0">
                <a:solidFill>
                  <a:schemeClr val="bg1"/>
                </a:solidFill>
                <a:latin typeface="Verdana" pitchFamily="34" charset="0"/>
              </a:rPr>
              <a:t>WA </a:t>
            </a:r>
            <a:r>
              <a:rPr lang="en-US" sz="600" dirty="0">
                <a:solidFill>
                  <a:schemeClr val="bg1"/>
                </a:solidFill>
                <a:latin typeface="Verdana" pitchFamily="34" charset="0"/>
              </a:rPr>
              <a:t>Development &amp; Education Director</a:t>
            </a:r>
          </a:p>
        </p:txBody>
      </p:sp>
      <p:sp>
        <p:nvSpPr>
          <p:cNvPr id="8"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10"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11"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6854">
                                            <p:txEl>
                                              <p:pRg st="0" end="0"/>
                                            </p:txEl>
                                          </p:spTgt>
                                        </p:tgtEl>
                                        <p:attrNameLst>
                                          <p:attrName>style.visibility</p:attrName>
                                        </p:attrNameLst>
                                      </p:cBhvr>
                                      <p:to>
                                        <p:strVal val="visible"/>
                                      </p:to>
                                    </p:set>
                                    <p:animEffect transition="in" filter="wipe(down)">
                                      <p:cBhvr>
                                        <p:cTn id="7" dur="2000"/>
                                        <p:tgtEl>
                                          <p:spTgt spid="206854">
                                            <p:txEl>
                                              <p:pRg st="0" end="0"/>
                                            </p:txEl>
                                          </p:spTgt>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206854">
                                            <p:txEl>
                                              <p:pRg st="2" end="2"/>
                                            </p:txEl>
                                          </p:spTgt>
                                        </p:tgtEl>
                                        <p:attrNameLst>
                                          <p:attrName>style.visibility</p:attrName>
                                        </p:attrNameLst>
                                      </p:cBhvr>
                                      <p:to>
                                        <p:strVal val="visible"/>
                                      </p:to>
                                    </p:set>
                                    <p:animEffect transition="in" filter="wipe(down)">
                                      <p:cBhvr>
                                        <p:cTn id="11" dur="2000"/>
                                        <p:tgtEl>
                                          <p:spTgt spid="206854">
                                            <p:txEl>
                                              <p:pRg st="2" end="2"/>
                                            </p:txEl>
                                          </p:spTgt>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206854">
                                            <p:txEl>
                                              <p:pRg st="4" end="4"/>
                                            </p:txEl>
                                          </p:spTgt>
                                        </p:tgtEl>
                                        <p:attrNameLst>
                                          <p:attrName>style.visibility</p:attrName>
                                        </p:attrNameLst>
                                      </p:cBhvr>
                                      <p:to>
                                        <p:strVal val="visible"/>
                                      </p:to>
                                    </p:set>
                                    <p:animEffect transition="in" filter="wipe(down)">
                                      <p:cBhvr>
                                        <p:cTn id="15" dur="2000"/>
                                        <p:tgtEl>
                                          <p:spTgt spid="206854">
                                            <p:txEl>
                                              <p:pRg st="4" end="4"/>
                                            </p:txEl>
                                          </p:spTgt>
                                        </p:tgtEl>
                                      </p:cBhvr>
                                    </p:animEffect>
                                  </p:childTnLst>
                                </p:cTn>
                              </p:par>
                            </p:childTnLst>
                          </p:cTn>
                        </p:par>
                        <p:par>
                          <p:cTn id="16" fill="hold">
                            <p:stCondLst>
                              <p:cond delay="6000"/>
                            </p:stCondLst>
                            <p:childTnLst>
                              <p:par>
                                <p:cTn id="17" presetID="22" presetClass="entr" presetSubtype="4" fill="hold" grpId="0" nodeType="afterEffect">
                                  <p:stCondLst>
                                    <p:cond delay="0"/>
                                  </p:stCondLst>
                                  <p:childTnLst>
                                    <p:set>
                                      <p:cBhvr>
                                        <p:cTn id="18" dur="1" fill="hold">
                                          <p:stCondLst>
                                            <p:cond delay="0"/>
                                          </p:stCondLst>
                                        </p:cTn>
                                        <p:tgtEl>
                                          <p:spTgt spid="206854">
                                            <p:txEl>
                                              <p:pRg st="6" end="6"/>
                                            </p:txEl>
                                          </p:spTgt>
                                        </p:tgtEl>
                                        <p:attrNameLst>
                                          <p:attrName>style.visibility</p:attrName>
                                        </p:attrNameLst>
                                      </p:cBhvr>
                                      <p:to>
                                        <p:strVal val="visible"/>
                                      </p:to>
                                    </p:set>
                                    <p:animEffect transition="in" filter="wipe(down)">
                                      <p:cBhvr>
                                        <p:cTn id="19" dur="2000"/>
                                        <p:tgtEl>
                                          <p:spTgt spid="206854">
                                            <p:txEl>
                                              <p:pRg st="6" end="6"/>
                                            </p:txEl>
                                          </p:spTgt>
                                        </p:tgtEl>
                                      </p:cBhvr>
                                    </p:animEffect>
                                  </p:childTnLst>
                                </p:cTn>
                              </p:par>
                            </p:childTnLst>
                          </p:cTn>
                        </p:par>
                        <p:par>
                          <p:cTn id="20" fill="hold">
                            <p:stCondLst>
                              <p:cond delay="8000"/>
                            </p:stCondLst>
                            <p:childTnLst>
                              <p:par>
                                <p:cTn id="21" presetID="22" presetClass="entr" presetSubtype="4" fill="hold" grpId="0" nodeType="afterEffect">
                                  <p:stCondLst>
                                    <p:cond delay="0"/>
                                  </p:stCondLst>
                                  <p:childTnLst>
                                    <p:set>
                                      <p:cBhvr>
                                        <p:cTn id="22" dur="1" fill="hold">
                                          <p:stCondLst>
                                            <p:cond delay="0"/>
                                          </p:stCondLst>
                                        </p:cTn>
                                        <p:tgtEl>
                                          <p:spTgt spid="206854">
                                            <p:txEl>
                                              <p:pRg st="8" end="8"/>
                                            </p:txEl>
                                          </p:spTgt>
                                        </p:tgtEl>
                                        <p:attrNameLst>
                                          <p:attrName>style.visibility</p:attrName>
                                        </p:attrNameLst>
                                      </p:cBhvr>
                                      <p:to>
                                        <p:strVal val="visible"/>
                                      </p:to>
                                    </p:set>
                                    <p:animEffect transition="in" filter="wipe(down)">
                                      <p:cBhvr>
                                        <p:cTn id="23" dur="2000"/>
                                        <p:tgtEl>
                                          <p:spTgt spid="206854">
                                            <p:txEl>
                                              <p:pRg st="8" end="8"/>
                                            </p:txEl>
                                          </p:spTgt>
                                        </p:tgtEl>
                                      </p:cBhvr>
                                    </p:animEffect>
                                  </p:childTnLst>
                                </p:cTn>
                              </p:par>
                            </p:childTnLst>
                          </p:cTn>
                        </p:par>
                        <p:par>
                          <p:cTn id="24" fill="hold">
                            <p:stCondLst>
                              <p:cond delay="10000"/>
                            </p:stCondLst>
                            <p:childTnLst>
                              <p:par>
                                <p:cTn id="25" presetID="22" presetClass="entr" presetSubtype="4" fill="hold" grpId="0" nodeType="afterEffect">
                                  <p:stCondLst>
                                    <p:cond delay="0"/>
                                  </p:stCondLst>
                                  <p:childTnLst>
                                    <p:set>
                                      <p:cBhvr>
                                        <p:cTn id="26" dur="1" fill="hold">
                                          <p:stCondLst>
                                            <p:cond delay="0"/>
                                          </p:stCondLst>
                                        </p:cTn>
                                        <p:tgtEl>
                                          <p:spTgt spid="206854">
                                            <p:txEl>
                                              <p:pRg st="10" end="10"/>
                                            </p:txEl>
                                          </p:spTgt>
                                        </p:tgtEl>
                                        <p:attrNameLst>
                                          <p:attrName>style.visibility</p:attrName>
                                        </p:attrNameLst>
                                      </p:cBhvr>
                                      <p:to>
                                        <p:strVal val="visible"/>
                                      </p:to>
                                    </p:set>
                                    <p:animEffect transition="in" filter="wipe(down)">
                                      <p:cBhvr>
                                        <p:cTn id="27" dur="2000"/>
                                        <p:tgtEl>
                                          <p:spTgt spid="206854">
                                            <p:txEl>
                                              <p:pRg st="10" end="10"/>
                                            </p:txEl>
                                          </p:spTgt>
                                        </p:tgtEl>
                                      </p:cBhvr>
                                    </p:animEffect>
                                  </p:childTnLst>
                                </p:cTn>
                              </p:par>
                            </p:childTnLst>
                          </p:cTn>
                        </p:par>
                        <p:par>
                          <p:cTn id="28" fill="hold">
                            <p:stCondLst>
                              <p:cond delay="12000"/>
                            </p:stCondLst>
                            <p:childTnLst>
                              <p:par>
                                <p:cTn id="29" presetID="22" presetClass="entr" presetSubtype="4" fill="hold" grpId="0" nodeType="afterEffect">
                                  <p:stCondLst>
                                    <p:cond delay="0"/>
                                  </p:stCondLst>
                                  <p:childTnLst>
                                    <p:set>
                                      <p:cBhvr>
                                        <p:cTn id="30" dur="1" fill="hold">
                                          <p:stCondLst>
                                            <p:cond delay="0"/>
                                          </p:stCondLst>
                                        </p:cTn>
                                        <p:tgtEl>
                                          <p:spTgt spid="206854">
                                            <p:txEl>
                                              <p:pRg st="12" end="12"/>
                                            </p:txEl>
                                          </p:spTgt>
                                        </p:tgtEl>
                                        <p:attrNameLst>
                                          <p:attrName>style.visibility</p:attrName>
                                        </p:attrNameLst>
                                      </p:cBhvr>
                                      <p:to>
                                        <p:strVal val="visible"/>
                                      </p:to>
                                    </p:set>
                                    <p:animEffect transition="in" filter="wipe(down)">
                                      <p:cBhvr>
                                        <p:cTn id="31" dur="3000"/>
                                        <p:tgtEl>
                                          <p:spTgt spid="20685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2" name="Picture 6" descr="Communication graph"/>
          <p:cNvPicPr>
            <a:picLocks noChangeAspect="1" noChangeArrowheads="1"/>
          </p:cNvPicPr>
          <p:nvPr/>
        </p:nvPicPr>
        <p:blipFill>
          <a:blip r:embed="rId3" cstate="print"/>
          <a:srcRect/>
          <a:stretch>
            <a:fillRect/>
          </a:stretch>
        </p:blipFill>
        <p:spPr bwMode="auto">
          <a:xfrm>
            <a:off x="179388" y="2349500"/>
            <a:ext cx="5473700" cy="4106863"/>
          </a:xfrm>
          <a:prstGeom prst="rect">
            <a:avLst/>
          </a:prstGeom>
          <a:noFill/>
          <a:ln w="9525">
            <a:noFill/>
            <a:miter lim="800000"/>
            <a:headEnd/>
            <a:tailEnd/>
          </a:ln>
        </p:spPr>
      </p:pic>
      <p:sp>
        <p:nvSpPr>
          <p:cNvPr id="18435" name="Text Box 7"/>
          <p:cNvSpPr txBox="1">
            <a:spLocks noChangeArrowheads="1"/>
          </p:cNvSpPr>
          <p:nvPr/>
        </p:nvSpPr>
        <p:spPr bwMode="auto">
          <a:xfrm>
            <a:off x="609600" y="1412875"/>
            <a:ext cx="3505200" cy="457200"/>
          </a:xfrm>
          <a:prstGeom prst="rect">
            <a:avLst/>
          </a:prstGeom>
          <a:noFill/>
          <a:ln w="9525">
            <a:noFill/>
            <a:miter lim="800000"/>
            <a:headEnd/>
            <a:tailEnd/>
          </a:ln>
        </p:spPr>
        <p:txBody>
          <a:bodyPr>
            <a:spAutoFit/>
          </a:bodyPr>
          <a:lstStyle/>
          <a:p>
            <a:pPr eaLnBrk="0" hangingPunct="0">
              <a:spcBef>
                <a:spcPct val="50000"/>
              </a:spcBef>
            </a:pPr>
            <a:r>
              <a:rPr lang="fr-CH" sz="2400" dirty="0">
                <a:solidFill>
                  <a:srgbClr val="FFFF00"/>
                </a:solidFill>
                <a:latin typeface="Verdana" pitchFamily="34" charset="0"/>
              </a:rPr>
              <a:t>COMMUNICATION</a:t>
            </a:r>
            <a:endParaRPr lang="en-US" sz="2400" dirty="0">
              <a:solidFill>
                <a:srgbClr val="FFFF00"/>
              </a:solidFill>
              <a:latin typeface="Verdana" pitchFamily="34" charset="0"/>
            </a:endParaRPr>
          </a:p>
        </p:txBody>
      </p:sp>
      <p:sp>
        <p:nvSpPr>
          <p:cNvPr id="208904" name="Rectangle 8"/>
          <p:cNvSpPr>
            <a:spLocks noChangeArrowheads="1"/>
          </p:cNvSpPr>
          <p:nvPr/>
        </p:nvSpPr>
        <p:spPr bwMode="auto">
          <a:xfrm>
            <a:off x="395288" y="1484313"/>
            <a:ext cx="8229600" cy="4114800"/>
          </a:xfrm>
          <a:prstGeom prst="rect">
            <a:avLst/>
          </a:prstGeom>
          <a:noFill/>
          <a:ln w="9525">
            <a:noFill/>
            <a:miter lim="800000"/>
            <a:headEnd/>
            <a:tailEnd/>
          </a:ln>
        </p:spPr>
        <p:txBody>
          <a:bodyPr/>
          <a:lstStyle/>
          <a:p>
            <a:pPr marL="342900" indent="-342900" algn="r">
              <a:lnSpc>
                <a:spcPct val="80000"/>
              </a:lnSpc>
              <a:spcBef>
                <a:spcPct val="20000"/>
              </a:spcBef>
              <a:buFontTx/>
              <a:buChar char="•"/>
            </a:pPr>
            <a:r>
              <a:rPr lang="en-US" sz="1600" i="1" dirty="0">
                <a:solidFill>
                  <a:schemeClr val="bg1"/>
                </a:solidFill>
                <a:latin typeface="Verdana" pitchFamily="34" charset="0"/>
              </a:rPr>
              <a:t>Communicate with your students</a:t>
            </a:r>
          </a:p>
          <a:p>
            <a:pPr marL="342900" indent="-342900" algn="r">
              <a:lnSpc>
                <a:spcPct val="80000"/>
              </a:lnSpc>
              <a:spcBef>
                <a:spcPct val="20000"/>
              </a:spcBef>
              <a:buFontTx/>
              <a:buChar char="•"/>
            </a:pPr>
            <a:endParaRPr lang="en-US" sz="1600" i="1" dirty="0">
              <a:solidFill>
                <a:schemeClr val="bg1"/>
              </a:solidFill>
              <a:latin typeface="Verdana" pitchFamily="34" charset="0"/>
            </a:endParaRPr>
          </a:p>
          <a:p>
            <a:pPr marL="342900" indent="-342900" algn="r">
              <a:lnSpc>
                <a:spcPct val="80000"/>
              </a:lnSpc>
              <a:spcBef>
                <a:spcPct val="20000"/>
              </a:spcBef>
              <a:buFontTx/>
              <a:buChar char="•"/>
            </a:pPr>
            <a:r>
              <a:rPr lang="en-US" sz="1600" i="1" dirty="0">
                <a:solidFill>
                  <a:schemeClr val="bg1"/>
                </a:solidFill>
                <a:latin typeface="Verdana" pitchFamily="34" charset="0"/>
              </a:rPr>
              <a:t>Ability to Converse and Control</a:t>
            </a:r>
          </a:p>
          <a:p>
            <a:pPr marL="342900" indent="-342900" algn="r">
              <a:lnSpc>
                <a:spcPct val="80000"/>
              </a:lnSpc>
              <a:spcBef>
                <a:spcPct val="20000"/>
              </a:spcBef>
              <a:buFontTx/>
              <a:buChar char="•"/>
            </a:pPr>
            <a:endParaRPr lang="en-US" sz="1600" i="1" dirty="0">
              <a:solidFill>
                <a:schemeClr val="bg1"/>
              </a:solidFill>
              <a:latin typeface="Verdana" pitchFamily="34" charset="0"/>
            </a:endParaRPr>
          </a:p>
          <a:p>
            <a:pPr marL="342900" indent="-342900" algn="r">
              <a:lnSpc>
                <a:spcPct val="80000"/>
              </a:lnSpc>
              <a:spcBef>
                <a:spcPct val="20000"/>
              </a:spcBef>
              <a:buFontTx/>
              <a:buChar char="•"/>
            </a:pPr>
            <a:r>
              <a:rPr lang="en-US" sz="1600" i="1" dirty="0">
                <a:solidFill>
                  <a:schemeClr val="bg1"/>
                </a:solidFill>
                <a:latin typeface="Verdana" pitchFamily="34" charset="0"/>
              </a:rPr>
              <a:t>Listen</a:t>
            </a:r>
          </a:p>
          <a:p>
            <a:pPr marL="342900" indent="-342900" algn="r">
              <a:lnSpc>
                <a:spcPct val="80000"/>
              </a:lnSpc>
              <a:spcBef>
                <a:spcPct val="20000"/>
              </a:spcBef>
              <a:buFontTx/>
              <a:buChar char="•"/>
            </a:pPr>
            <a:endParaRPr lang="en-US" sz="1600" i="1" dirty="0">
              <a:solidFill>
                <a:schemeClr val="bg1"/>
              </a:solidFill>
              <a:latin typeface="Verdana" pitchFamily="34" charset="0"/>
            </a:endParaRPr>
          </a:p>
          <a:p>
            <a:pPr marL="342900" indent="-342900" algn="r">
              <a:lnSpc>
                <a:spcPct val="80000"/>
              </a:lnSpc>
              <a:spcBef>
                <a:spcPct val="20000"/>
              </a:spcBef>
              <a:buFontTx/>
              <a:buChar char="•"/>
            </a:pPr>
            <a:r>
              <a:rPr lang="en-US" sz="1600" i="1" dirty="0">
                <a:solidFill>
                  <a:schemeClr val="bg1"/>
                </a:solidFill>
                <a:latin typeface="Verdana" pitchFamily="34" charset="0"/>
              </a:rPr>
              <a:t>Clarity</a:t>
            </a:r>
          </a:p>
          <a:p>
            <a:pPr marL="342900" indent="-342900" algn="r">
              <a:lnSpc>
                <a:spcPct val="80000"/>
              </a:lnSpc>
              <a:spcBef>
                <a:spcPct val="20000"/>
              </a:spcBef>
              <a:buFontTx/>
              <a:buChar char="•"/>
            </a:pPr>
            <a:endParaRPr lang="en-US" sz="1600" i="1" dirty="0">
              <a:solidFill>
                <a:schemeClr val="bg1"/>
              </a:solidFill>
              <a:latin typeface="Verdana" pitchFamily="34" charset="0"/>
            </a:endParaRPr>
          </a:p>
          <a:p>
            <a:pPr marL="342900" indent="-342900" algn="r">
              <a:lnSpc>
                <a:spcPct val="80000"/>
              </a:lnSpc>
              <a:spcBef>
                <a:spcPct val="20000"/>
              </a:spcBef>
              <a:buFontTx/>
              <a:buChar char="•"/>
            </a:pPr>
            <a:r>
              <a:rPr lang="en-US" sz="1600" i="1" dirty="0">
                <a:solidFill>
                  <a:schemeClr val="bg1"/>
                </a:solidFill>
                <a:latin typeface="Verdana" pitchFamily="34" charset="0"/>
              </a:rPr>
              <a:t>Quickness</a:t>
            </a:r>
          </a:p>
          <a:p>
            <a:pPr marL="342900" indent="-342900" algn="r">
              <a:lnSpc>
                <a:spcPct val="80000"/>
              </a:lnSpc>
              <a:spcBef>
                <a:spcPct val="20000"/>
              </a:spcBef>
              <a:buFontTx/>
              <a:buChar char="•"/>
            </a:pPr>
            <a:endParaRPr lang="en-US" sz="1600" i="1" dirty="0">
              <a:solidFill>
                <a:schemeClr val="bg1"/>
              </a:solidFill>
              <a:latin typeface="Verdana" pitchFamily="34" charset="0"/>
            </a:endParaRPr>
          </a:p>
          <a:p>
            <a:pPr marL="342900" indent="-342900" algn="r">
              <a:lnSpc>
                <a:spcPct val="80000"/>
              </a:lnSpc>
              <a:spcBef>
                <a:spcPct val="20000"/>
              </a:spcBef>
              <a:buFontTx/>
              <a:buChar char="•"/>
            </a:pPr>
            <a:r>
              <a:rPr lang="en-US" sz="1600" i="1" dirty="0">
                <a:solidFill>
                  <a:schemeClr val="bg1"/>
                </a:solidFill>
                <a:latin typeface="Verdana" pitchFamily="34" charset="0"/>
              </a:rPr>
              <a:t>Gestures</a:t>
            </a:r>
          </a:p>
          <a:p>
            <a:pPr marL="342900" indent="-342900" algn="r">
              <a:lnSpc>
                <a:spcPct val="80000"/>
              </a:lnSpc>
              <a:spcBef>
                <a:spcPct val="20000"/>
              </a:spcBef>
              <a:buFontTx/>
              <a:buChar char="•"/>
            </a:pPr>
            <a:endParaRPr lang="en-US" sz="1600" i="1" dirty="0">
              <a:solidFill>
                <a:schemeClr val="bg1"/>
              </a:solidFill>
              <a:latin typeface="Verdana" pitchFamily="34" charset="0"/>
            </a:endParaRPr>
          </a:p>
          <a:p>
            <a:pPr marL="342900" indent="-342900" algn="r">
              <a:lnSpc>
                <a:spcPct val="80000"/>
              </a:lnSpc>
              <a:spcBef>
                <a:spcPct val="20000"/>
              </a:spcBef>
              <a:buFontTx/>
              <a:buChar char="•"/>
            </a:pPr>
            <a:r>
              <a:rPr lang="en-US" sz="1600" i="1" dirty="0">
                <a:solidFill>
                  <a:schemeClr val="bg1"/>
                </a:solidFill>
                <a:latin typeface="Verdana" pitchFamily="34" charset="0"/>
              </a:rPr>
              <a:t>Enthusiasm</a:t>
            </a:r>
          </a:p>
          <a:p>
            <a:pPr marL="342900" indent="-342900" algn="r">
              <a:lnSpc>
                <a:spcPct val="80000"/>
              </a:lnSpc>
              <a:spcBef>
                <a:spcPct val="20000"/>
              </a:spcBef>
              <a:buFontTx/>
              <a:buChar char="•"/>
            </a:pPr>
            <a:endParaRPr lang="en-US" sz="1600" i="1" dirty="0">
              <a:solidFill>
                <a:schemeClr val="bg1"/>
              </a:solidFill>
              <a:latin typeface="Verdana" pitchFamily="34" charset="0"/>
            </a:endParaRPr>
          </a:p>
          <a:p>
            <a:pPr marL="342900" indent="-342900" algn="r">
              <a:lnSpc>
                <a:spcPct val="80000"/>
              </a:lnSpc>
              <a:spcBef>
                <a:spcPct val="20000"/>
              </a:spcBef>
              <a:buFontTx/>
              <a:buChar char="•"/>
            </a:pPr>
            <a:r>
              <a:rPr lang="en-US" sz="1600" i="1" dirty="0">
                <a:solidFill>
                  <a:schemeClr val="bg1"/>
                </a:solidFill>
                <a:latin typeface="Verdana" pitchFamily="34" charset="0"/>
              </a:rPr>
              <a:t>Repetitive Phrases</a:t>
            </a:r>
          </a:p>
          <a:p>
            <a:pPr marL="342900" indent="-342900" algn="r">
              <a:lnSpc>
                <a:spcPct val="80000"/>
              </a:lnSpc>
              <a:spcBef>
                <a:spcPct val="20000"/>
              </a:spcBef>
              <a:buFontTx/>
              <a:buChar char="•"/>
            </a:pPr>
            <a:endParaRPr lang="en-US" sz="1600" i="1" dirty="0">
              <a:solidFill>
                <a:schemeClr val="bg1"/>
              </a:solidFill>
              <a:latin typeface="Verdana" pitchFamily="34" charset="0"/>
            </a:endParaRPr>
          </a:p>
          <a:p>
            <a:pPr marL="342900" indent="-342900" algn="r">
              <a:lnSpc>
                <a:spcPct val="80000"/>
              </a:lnSpc>
              <a:spcBef>
                <a:spcPct val="20000"/>
              </a:spcBef>
              <a:buFontTx/>
              <a:buChar char="•"/>
            </a:pPr>
            <a:r>
              <a:rPr lang="en-US" sz="1600" i="1" dirty="0">
                <a:solidFill>
                  <a:schemeClr val="bg1"/>
                </a:solidFill>
                <a:latin typeface="Verdana" pitchFamily="34" charset="0"/>
              </a:rPr>
              <a:t>Humor</a:t>
            </a:r>
            <a:endParaRPr lang="en-US" sz="1600" dirty="0">
              <a:solidFill>
                <a:schemeClr val="bg1"/>
              </a:solidFill>
              <a:latin typeface="Verdana" pitchFamily="34" charset="0"/>
            </a:endParaRPr>
          </a:p>
          <a:p>
            <a:pPr marL="342900" indent="-342900" algn="r">
              <a:lnSpc>
                <a:spcPct val="80000"/>
              </a:lnSpc>
              <a:spcBef>
                <a:spcPct val="20000"/>
              </a:spcBef>
            </a:pPr>
            <a:endParaRPr lang="es-AR" sz="1600" dirty="0">
              <a:solidFill>
                <a:srgbClr val="FFFF00"/>
              </a:solidFill>
              <a:latin typeface="Verdana" pitchFamily="34" charset="0"/>
            </a:endParaRPr>
          </a:p>
        </p:txBody>
      </p:sp>
      <p:sp>
        <p:nvSpPr>
          <p:cNvPr id="18437" name="Rectangle 10"/>
          <p:cNvSpPr>
            <a:spLocks noChangeArrowheads="1"/>
          </p:cNvSpPr>
          <p:nvPr/>
        </p:nvSpPr>
        <p:spPr bwMode="auto">
          <a:xfrm>
            <a:off x="2332038" y="476250"/>
            <a:ext cx="4479925" cy="865188"/>
          </a:xfrm>
          <a:prstGeom prst="rect">
            <a:avLst/>
          </a:prstGeom>
          <a:noFill/>
          <a:ln w="9525">
            <a:noFill/>
            <a:miter lim="800000"/>
            <a:headEnd/>
            <a:tailEnd/>
          </a:ln>
        </p:spPr>
        <p:txBody>
          <a:bodyPr lIns="92075" tIns="46038" rIns="92075" bIns="46038" anchor="ctr"/>
          <a:lstStyle/>
          <a:p>
            <a:r>
              <a:rPr lang="en-GB" sz="3200" dirty="0" smtClean="0">
                <a:solidFill>
                  <a:srgbClr val="00FFFF"/>
                </a:solidFill>
                <a:latin typeface="Verdana" pitchFamily="34" charset="0"/>
              </a:rPr>
              <a:t>Role of the Coach</a:t>
            </a:r>
            <a:endParaRPr lang="en-GB" sz="3200" dirty="0">
              <a:solidFill>
                <a:srgbClr val="00FFFF"/>
              </a:solidFill>
              <a:latin typeface="Verdana" pitchFamily="34" charset="0"/>
            </a:endParaRPr>
          </a:p>
        </p:txBody>
      </p:sp>
      <p:sp>
        <p:nvSpPr>
          <p:cNvPr id="18438"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US">
                <a:solidFill>
                  <a:srgbClr val="0168AC"/>
                </a:solidFill>
                <a:latin typeface="Verdana" pitchFamily="34" charset="0"/>
                <a:ea typeface="ＭＳ Ｐゴシック" pitchFamily="34" charset="-128"/>
              </a:rPr>
              <a:t>What is coaching?</a:t>
            </a:r>
            <a:endParaRPr lang="en-US">
              <a:solidFill>
                <a:srgbClr val="0168AC"/>
              </a:solidFill>
              <a:latin typeface="Verdana" pitchFamily="34" charset="0"/>
            </a:endParaRPr>
          </a:p>
        </p:txBody>
      </p:sp>
      <p:pic>
        <p:nvPicPr>
          <p:cNvPr id="18439" name="Picture 4" descr="Y:\06 Communication\Logo FITA\09 World Archery\00_WA1_RGB.jpg"/>
          <p:cNvPicPr>
            <a:picLocks noChangeAspect="1" noChangeArrowheads="1"/>
          </p:cNvPicPr>
          <p:nvPr/>
        </p:nvPicPr>
        <p:blipFill>
          <a:blip r:embed="rId4" cstate="print"/>
          <a:srcRect/>
          <a:stretch>
            <a:fillRect/>
          </a:stretch>
        </p:blipFill>
        <p:spPr bwMode="auto">
          <a:xfrm>
            <a:off x="0" y="0"/>
            <a:ext cx="803275" cy="833438"/>
          </a:xfrm>
          <a:prstGeom prst="rect">
            <a:avLst/>
          </a:prstGeom>
          <a:noFill/>
          <a:ln w="9525">
            <a:noFill/>
            <a:miter lim="800000"/>
            <a:headEnd/>
            <a:tailEnd/>
          </a:ln>
        </p:spPr>
      </p:pic>
      <p:pic>
        <p:nvPicPr>
          <p:cNvPr id="11" name="Picture 16" descr="Solcol"/>
          <p:cNvPicPr>
            <a:picLocks noChangeAspect="1" noChangeArrowheads="1"/>
          </p:cNvPicPr>
          <p:nvPr/>
        </p:nvPicPr>
        <p:blipFill>
          <a:blip r:embed="rId5" cstate="print"/>
          <a:srcRect/>
          <a:stretch>
            <a:fillRect/>
          </a:stretch>
        </p:blipFill>
        <p:spPr bwMode="auto">
          <a:xfrm>
            <a:off x="8569325" y="0"/>
            <a:ext cx="574675" cy="1008063"/>
          </a:xfrm>
          <a:prstGeom prst="rect">
            <a:avLst/>
          </a:prstGeom>
          <a:noFill/>
          <a:ln w="9525">
            <a:noFill/>
            <a:miter lim="800000"/>
            <a:headEnd/>
            <a:tailEnd/>
          </a:ln>
        </p:spPr>
      </p:pic>
      <p:sp>
        <p:nvSpPr>
          <p:cNvPr id="18441" name="Text Box 20"/>
          <p:cNvSpPr txBox="1">
            <a:spLocks noChangeArrowheads="1"/>
          </p:cNvSpPr>
          <p:nvPr/>
        </p:nvSpPr>
        <p:spPr bwMode="auto">
          <a:xfrm>
            <a:off x="6429375" y="6713538"/>
            <a:ext cx="2770188" cy="184150"/>
          </a:xfrm>
          <a:prstGeom prst="rect">
            <a:avLst/>
          </a:prstGeom>
          <a:noFill/>
          <a:ln w="9525">
            <a:noFill/>
            <a:miter lim="800000"/>
            <a:headEnd/>
            <a:tailEnd/>
          </a:ln>
        </p:spPr>
        <p:txBody>
          <a:bodyPr wrap="none">
            <a:spAutoFit/>
          </a:bodyPr>
          <a:lstStyle/>
          <a:p>
            <a:r>
              <a:rPr lang="en-US" sz="600" dirty="0">
                <a:solidFill>
                  <a:schemeClr val="bg1"/>
                </a:solidFill>
                <a:latin typeface="Verdana" pitchFamily="34" charset="0"/>
              </a:rPr>
              <a:t>Pascal COLMAIRE – </a:t>
            </a:r>
            <a:r>
              <a:rPr lang="en-US" sz="600" dirty="0" smtClean="0">
                <a:solidFill>
                  <a:schemeClr val="bg1"/>
                </a:solidFill>
                <a:latin typeface="Verdana" pitchFamily="34" charset="0"/>
              </a:rPr>
              <a:t>WA </a:t>
            </a:r>
            <a:r>
              <a:rPr lang="en-US" sz="600" dirty="0">
                <a:solidFill>
                  <a:schemeClr val="bg1"/>
                </a:solidFill>
                <a:latin typeface="Verdana" pitchFamily="34" charset="0"/>
              </a:rPr>
              <a:t>Development &amp; Education Director</a:t>
            </a:r>
          </a:p>
        </p:txBody>
      </p:sp>
      <p:sp>
        <p:nvSpPr>
          <p:cNvPr id="18442" name="Rectangle 9"/>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fr-FR">
              <a:solidFill>
                <a:srgbClr val="FFFF00"/>
              </a:solidFill>
            </a:endParaRPr>
          </a:p>
        </p:txBody>
      </p:sp>
      <p:sp>
        <p:nvSpPr>
          <p:cNvPr id="18443" name="Rectangle 11"/>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fr-FR"/>
          </a:p>
        </p:txBody>
      </p:sp>
      <p:sp>
        <p:nvSpPr>
          <p:cNvPr id="18444" name="Rectangle 12"/>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08902"/>
                                        </p:tgtEl>
                                        <p:attrNameLst>
                                          <p:attrName>style.visibility</p:attrName>
                                        </p:attrNameLst>
                                      </p:cBhvr>
                                      <p:to>
                                        <p:strVal val="visible"/>
                                      </p:to>
                                    </p:set>
                                    <p:animEffect transition="in" filter="fade">
                                      <p:cBhvr>
                                        <p:cTn id="7" dur="2000"/>
                                        <p:tgtEl>
                                          <p:spTgt spid="208902"/>
                                        </p:tgtEl>
                                      </p:cBhvr>
                                    </p:animEffect>
                                    <p:anim calcmode="lin" valueType="num">
                                      <p:cBhvr>
                                        <p:cTn id="8" dur="2000" fill="hold"/>
                                        <p:tgtEl>
                                          <p:spTgt spid="208902"/>
                                        </p:tgtEl>
                                        <p:attrNameLst>
                                          <p:attrName>style.rotation</p:attrName>
                                        </p:attrNameLst>
                                      </p:cBhvr>
                                      <p:tavLst>
                                        <p:tav tm="0">
                                          <p:val>
                                            <p:fltVal val="720"/>
                                          </p:val>
                                        </p:tav>
                                        <p:tav tm="100000">
                                          <p:val>
                                            <p:fltVal val="0"/>
                                          </p:val>
                                        </p:tav>
                                      </p:tavLst>
                                    </p:anim>
                                    <p:anim calcmode="lin" valueType="num">
                                      <p:cBhvr>
                                        <p:cTn id="9" dur="2000" fill="hold"/>
                                        <p:tgtEl>
                                          <p:spTgt spid="208902"/>
                                        </p:tgtEl>
                                        <p:attrNameLst>
                                          <p:attrName>ppt_h</p:attrName>
                                        </p:attrNameLst>
                                      </p:cBhvr>
                                      <p:tavLst>
                                        <p:tav tm="0">
                                          <p:val>
                                            <p:fltVal val="0"/>
                                          </p:val>
                                        </p:tav>
                                        <p:tav tm="100000">
                                          <p:val>
                                            <p:strVal val="#ppt_h"/>
                                          </p:val>
                                        </p:tav>
                                      </p:tavLst>
                                    </p:anim>
                                    <p:anim calcmode="lin" valueType="num">
                                      <p:cBhvr>
                                        <p:cTn id="10" dur="2000" fill="hold"/>
                                        <p:tgtEl>
                                          <p:spTgt spid="20890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208904">
                                            <p:txEl>
                                              <p:pRg st="0" end="0"/>
                                            </p:txEl>
                                          </p:spTgt>
                                        </p:tgtEl>
                                        <p:attrNameLst>
                                          <p:attrName>style.visibility</p:attrName>
                                        </p:attrNameLst>
                                      </p:cBhvr>
                                      <p:to>
                                        <p:strVal val="visible"/>
                                      </p:to>
                                    </p:set>
                                    <p:anim by="(-#ppt_w*2)" calcmode="lin" valueType="num">
                                      <p:cBhvr rctx="PPT">
                                        <p:cTn id="14" dur="250" autoRev="1" fill="hold">
                                          <p:stCondLst>
                                            <p:cond delay="0"/>
                                          </p:stCondLst>
                                        </p:cTn>
                                        <p:tgtEl>
                                          <p:spTgt spid="208904">
                                            <p:txEl>
                                              <p:pRg st="0" end="0"/>
                                            </p:txEl>
                                          </p:spTgt>
                                        </p:tgtEl>
                                        <p:attrNameLst>
                                          <p:attrName>ppt_w</p:attrName>
                                        </p:attrNameLst>
                                      </p:cBhvr>
                                    </p:anim>
                                    <p:anim by="(#ppt_w*0.50)" calcmode="lin" valueType="num">
                                      <p:cBhvr>
                                        <p:cTn id="15" dur="250" decel="50000" autoRev="1" fill="hold">
                                          <p:stCondLst>
                                            <p:cond delay="0"/>
                                          </p:stCondLst>
                                        </p:cTn>
                                        <p:tgtEl>
                                          <p:spTgt spid="208904">
                                            <p:txEl>
                                              <p:pRg st="0" end="0"/>
                                            </p:txEl>
                                          </p:spTgt>
                                        </p:tgtEl>
                                        <p:attrNameLst>
                                          <p:attrName>ppt_x</p:attrName>
                                        </p:attrNameLst>
                                      </p:cBhvr>
                                    </p:anim>
                                    <p:anim from="(-#ppt_h/2)" to="(#ppt_y)" calcmode="lin" valueType="num">
                                      <p:cBhvr>
                                        <p:cTn id="16" dur="500" fill="hold">
                                          <p:stCondLst>
                                            <p:cond delay="0"/>
                                          </p:stCondLst>
                                        </p:cTn>
                                        <p:tgtEl>
                                          <p:spTgt spid="208904">
                                            <p:txEl>
                                              <p:pRg st="0" end="0"/>
                                            </p:txEl>
                                          </p:spTgt>
                                        </p:tgtEl>
                                        <p:attrNameLst>
                                          <p:attrName>ppt_y</p:attrName>
                                        </p:attrNameLst>
                                      </p:cBhvr>
                                    </p:anim>
                                    <p:animRot by="21600000">
                                      <p:cBhvr>
                                        <p:cTn id="17" dur="500" fill="hold">
                                          <p:stCondLst>
                                            <p:cond delay="0"/>
                                          </p:stCondLst>
                                        </p:cTn>
                                        <p:tgtEl>
                                          <p:spTgt spid="208904">
                                            <p:txEl>
                                              <p:pRg st="0" end="0"/>
                                            </p:txEl>
                                          </p:spTgt>
                                        </p:tgtEl>
                                        <p:attrNameLst>
                                          <p:attrName>r</p:attrName>
                                        </p:attrNameLst>
                                      </p:cBhvr>
                                    </p:animRot>
                                  </p:childTnLst>
                                </p:cTn>
                              </p:par>
                            </p:childTnLst>
                          </p:cTn>
                        </p:par>
                        <p:par>
                          <p:cTn id="18" fill="hold">
                            <p:stCondLst>
                              <p:cond delay="38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208904">
                                            <p:txEl>
                                              <p:pRg st="2" end="2"/>
                                            </p:txEl>
                                          </p:spTgt>
                                        </p:tgtEl>
                                        <p:attrNameLst>
                                          <p:attrName>style.visibility</p:attrName>
                                        </p:attrNameLst>
                                      </p:cBhvr>
                                      <p:to>
                                        <p:strVal val="visible"/>
                                      </p:to>
                                    </p:set>
                                    <p:anim by="(-#ppt_w*2)" calcmode="lin" valueType="num">
                                      <p:cBhvr rctx="PPT">
                                        <p:cTn id="21" dur="250" autoRev="1" fill="hold">
                                          <p:stCondLst>
                                            <p:cond delay="0"/>
                                          </p:stCondLst>
                                        </p:cTn>
                                        <p:tgtEl>
                                          <p:spTgt spid="208904">
                                            <p:txEl>
                                              <p:pRg st="2" end="2"/>
                                            </p:txEl>
                                          </p:spTgt>
                                        </p:tgtEl>
                                        <p:attrNameLst>
                                          <p:attrName>ppt_w</p:attrName>
                                        </p:attrNameLst>
                                      </p:cBhvr>
                                    </p:anim>
                                    <p:anim by="(#ppt_w*0.50)" calcmode="lin" valueType="num">
                                      <p:cBhvr>
                                        <p:cTn id="22" dur="250" decel="50000" autoRev="1" fill="hold">
                                          <p:stCondLst>
                                            <p:cond delay="0"/>
                                          </p:stCondLst>
                                        </p:cTn>
                                        <p:tgtEl>
                                          <p:spTgt spid="208904">
                                            <p:txEl>
                                              <p:pRg st="2" end="2"/>
                                            </p:txEl>
                                          </p:spTgt>
                                        </p:tgtEl>
                                        <p:attrNameLst>
                                          <p:attrName>ppt_x</p:attrName>
                                        </p:attrNameLst>
                                      </p:cBhvr>
                                    </p:anim>
                                    <p:anim from="(-#ppt_h/2)" to="(#ppt_y)" calcmode="lin" valueType="num">
                                      <p:cBhvr>
                                        <p:cTn id="23" dur="500" fill="hold">
                                          <p:stCondLst>
                                            <p:cond delay="0"/>
                                          </p:stCondLst>
                                        </p:cTn>
                                        <p:tgtEl>
                                          <p:spTgt spid="208904">
                                            <p:txEl>
                                              <p:pRg st="2" end="2"/>
                                            </p:txEl>
                                          </p:spTgt>
                                        </p:tgtEl>
                                        <p:attrNameLst>
                                          <p:attrName>ppt_y</p:attrName>
                                        </p:attrNameLst>
                                      </p:cBhvr>
                                    </p:anim>
                                    <p:animRot by="21600000">
                                      <p:cBhvr>
                                        <p:cTn id="24" dur="500" fill="hold">
                                          <p:stCondLst>
                                            <p:cond delay="0"/>
                                          </p:stCondLst>
                                        </p:cTn>
                                        <p:tgtEl>
                                          <p:spTgt spid="208904">
                                            <p:txEl>
                                              <p:pRg st="2" end="2"/>
                                            </p:txEl>
                                          </p:spTgt>
                                        </p:tgtEl>
                                        <p:attrNameLst>
                                          <p:attrName>r</p:attrName>
                                        </p:attrNameLst>
                                      </p:cBhvr>
                                    </p:animRot>
                                  </p:childTnLst>
                                </p:cTn>
                              </p:par>
                            </p:childTnLst>
                          </p:cTn>
                        </p:par>
                        <p:par>
                          <p:cTn id="25" fill="hold">
                            <p:stCondLst>
                              <p:cond delay="56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208904">
                                            <p:txEl>
                                              <p:pRg st="4" end="4"/>
                                            </p:txEl>
                                          </p:spTgt>
                                        </p:tgtEl>
                                        <p:attrNameLst>
                                          <p:attrName>style.visibility</p:attrName>
                                        </p:attrNameLst>
                                      </p:cBhvr>
                                      <p:to>
                                        <p:strVal val="visible"/>
                                      </p:to>
                                    </p:set>
                                    <p:anim by="(-#ppt_w*2)" calcmode="lin" valueType="num">
                                      <p:cBhvr rctx="PPT">
                                        <p:cTn id="28" dur="250" autoRev="1" fill="hold">
                                          <p:stCondLst>
                                            <p:cond delay="0"/>
                                          </p:stCondLst>
                                        </p:cTn>
                                        <p:tgtEl>
                                          <p:spTgt spid="208904">
                                            <p:txEl>
                                              <p:pRg st="4" end="4"/>
                                            </p:txEl>
                                          </p:spTgt>
                                        </p:tgtEl>
                                        <p:attrNameLst>
                                          <p:attrName>ppt_w</p:attrName>
                                        </p:attrNameLst>
                                      </p:cBhvr>
                                    </p:anim>
                                    <p:anim by="(#ppt_w*0.50)" calcmode="lin" valueType="num">
                                      <p:cBhvr>
                                        <p:cTn id="29" dur="250" decel="50000" autoRev="1" fill="hold">
                                          <p:stCondLst>
                                            <p:cond delay="0"/>
                                          </p:stCondLst>
                                        </p:cTn>
                                        <p:tgtEl>
                                          <p:spTgt spid="208904">
                                            <p:txEl>
                                              <p:pRg st="4" end="4"/>
                                            </p:txEl>
                                          </p:spTgt>
                                        </p:tgtEl>
                                        <p:attrNameLst>
                                          <p:attrName>ppt_x</p:attrName>
                                        </p:attrNameLst>
                                      </p:cBhvr>
                                    </p:anim>
                                    <p:anim from="(-#ppt_h/2)" to="(#ppt_y)" calcmode="lin" valueType="num">
                                      <p:cBhvr>
                                        <p:cTn id="30" dur="500" fill="hold">
                                          <p:stCondLst>
                                            <p:cond delay="0"/>
                                          </p:stCondLst>
                                        </p:cTn>
                                        <p:tgtEl>
                                          <p:spTgt spid="208904">
                                            <p:txEl>
                                              <p:pRg st="4" end="4"/>
                                            </p:txEl>
                                          </p:spTgt>
                                        </p:tgtEl>
                                        <p:attrNameLst>
                                          <p:attrName>ppt_y</p:attrName>
                                        </p:attrNameLst>
                                      </p:cBhvr>
                                    </p:anim>
                                    <p:animRot by="21600000">
                                      <p:cBhvr>
                                        <p:cTn id="31" dur="500" fill="hold">
                                          <p:stCondLst>
                                            <p:cond delay="0"/>
                                          </p:stCondLst>
                                        </p:cTn>
                                        <p:tgtEl>
                                          <p:spTgt spid="208904">
                                            <p:txEl>
                                              <p:pRg st="4" end="4"/>
                                            </p:txEl>
                                          </p:spTgt>
                                        </p:tgtEl>
                                        <p:attrNameLst>
                                          <p:attrName>r</p:attrName>
                                        </p:attrNameLst>
                                      </p:cBhvr>
                                    </p:animRot>
                                  </p:childTnLst>
                                </p:cTn>
                              </p:par>
                            </p:childTnLst>
                          </p:cTn>
                        </p:par>
                        <p:par>
                          <p:cTn id="32" fill="hold">
                            <p:stCondLst>
                              <p:cond delay="635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208904">
                                            <p:txEl>
                                              <p:pRg st="6" end="6"/>
                                            </p:txEl>
                                          </p:spTgt>
                                        </p:tgtEl>
                                        <p:attrNameLst>
                                          <p:attrName>style.visibility</p:attrName>
                                        </p:attrNameLst>
                                      </p:cBhvr>
                                      <p:to>
                                        <p:strVal val="visible"/>
                                      </p:to>
                                    </p:set>
                                    <p:anim by="(-#ppt_w*2)" calcmode="lin" valueType="num">
                                      <p:cBhvr rctx="PPT">
                                        <p:cTn id="35" dur="250" autoRev="1" fill="hold">
                                          <p:stCondLst>
                                            <p:cond delay="0"/>
                                          </p:stCondLst>
                                        </p:cTn>
                                        <p:tgtEl>
                                          <p:spTgt spid="208904">
                                            <p:txEl>
                                              <p:pRg st="6" end="6"/>
                                            </p:txEl>
                                          </p:spTgt>
                                        </p:tgtEl>
                                        <p:attrNameLst>
                                          <p:attrName>ppt_w</p:attrName>
                                        </p:attrNameLst>
                                      </p:cBhvr>
                                    </p:anim>
                                    <p:anim by="(#ppt_w*0.50)" calcmode="lin" valueType="num">
                                      <p:cBhvr>
                                        <p:cTn id="36" dur="250" decel="50000" autoRev="1" fill="hold">
                                          <p:stCondLst>
                                            <p:cond delay="0"/>
                                          </p:stCondLst>
                                        </p:cTn>
                                        <p:tgtEl>
                                          <p:spTgt spid="208904">
                                            <p:txEl>
                                              <p:pRg st="6" end="6"/>
                                            </p:txEl>
                                          </p:spTgt>
                                        </p:tgtEl>
                                        <p:attrNameLst>
                                          <p:attrName>ppt_x</p:attrName>
                                        </p:attrNameLst>
                                      </p:cBhvr>
                                    </p:anim>
                                    <p:anim from="(-#ppt_h/2)" to="(#ppt_y)" calcmode="lin" valueType="num">
                                      <p:cBhvr>
                                        <p:cTn id="37" dur="500" fill="hold">
                                          <p:stCondLst>
                                            <p:cond delay="0"/>
                                          </p:stCondLst>
                                        </p:cTn>
                                        <p:tgtEl>
                                          <p:spTgt spid="208904">
                                            <p:txEl>
                                              <p:pRg st="6" end="6"/>
                                            </p:txEl>
                                          </p:spTgt>
                                        </p:tgtEl>
                                        <p:attrNameLst>
                                          <p:attrName>ppt_y</p:attrName>
                                        </p:attrNameLst>
                                      </p:cBhvr>
                                    </p:anim>
                                    <p:animRot by="21600000">
                                      <p:cBhvr>
                                        <p:cTn id="38" dur="500" fill="hold">
                                          <p:stCondLst>
                                            <p:cond delay="0"/>
                                          </p:stCondLst>
                                        </p:cTn>
                                        <p:tgtEl>
                                          <p:spTgt spid="208904">
                                            <p:txEl>
                                              <p:pRg st="6" end="6"/>
                                            </p:txEl>
                                          </p:spTgt>
                                        </p:tgtEl>
                                        <p:attrNameLst>
                                          <p:attrName>r</p:attrName>
                                        </p:attrNameLst>
                                      </p:cBhvr>
                                    </p:animRot>
                                  </p:childTnLst>
                                </p:cTn>
                              </p:par>
                            </p:childTnLst>
                          </p:cTn>
                        </p:par>
                        <p:par>
                          <p:cTn id="39" fill="hold">
                            <p:stCondLst>
                              <p:cond delay="7150"/>
                            </p:stCondLst>
                            <p:childTnLst>
                              <p:par>
                                <p:cTn id="40" presetID="56" presetClass="entr" presetSubtype="0" fill="hold" grpId="0" nodeType="afterEffect">
                                  <p:stCondLst>
                                    <p:cond delay="0"/>
                                  </p:stCondLst>
                                  <p:iterate type="lt">
                                    <p:tmPct val="10000"/>
                                  </p:iterate>
                                  <p:childTnLst>
                                    <p:set>
                                      <p:cBhvr>
                                        <p:cTn id="41" dur="1" fill="hold">
                                          <p:stCondLst>
                                            <p:cond delay="0"/>
                                          </p:stCondLst>
                                        </p:cTn>
                                        <p:tgtEl>
                                          <p:spTgt spid="208904">
                                            <p:txEl>
                                              <p:pRg st="8" end="8"/>
                                            </p:txEl>
                                          </p:spTgt>
                                        </p:tgtEl>
                                        <p:attrNameLst>
                                          <p:attrName>style.visibility</p:attrName>
                                        </p:attrNameLst>
                                      </p:cBhvr>
                                      <p:to>
                                        <p:strVal val="visible"/>
                                      </p:to>
                                    </p:set>
                                    <p:anim by="(-#ppt_w*2)" calcmode="lin" valueType="num">
                                      <p:cBhvr rctx="PPT">
                                        <p:cTn id="42" dur="250" autoRev="1" fill="hold">
                                          <p:stCondLst>
                                            <p:cond delay="0"/>
                                          </p:stCondLst>
                                        </p:cTn>
                                        <p:tgtEl>
                                          <p:spTgt spid="208904">
                                            <p:txEl>
                                              <p:pRg st="8" end="8"/>
                                            </p:txEl>
                                          </p:spTgt>
                                        </p:tgtEl>
                                        <p:attrNameLst>
                                          <p:attrName>ppt_w</p:attrName>
                                        </p:attrNameLst>
                                      </p:cBhvr>
                                    </p:anim>
                                    <p:anim by="(#ppt_w*0.50)" calcmode="lin" valueType="num">
                                      <p:cBhvr>
                                        <p:cTn id="43" dur="250" decel="50000" autoRev="1" fill="hold">
                                          <p:stCondLst>
                                            <p:cond delay="0"/>
                                          </p:stCondLst>
                                        </p:cTn>
                                        <p:tgtEl>
                                          <p:spTgt spid="208904">
                                            <p:txEl>
                                              <p:pRg st="8" end="8"/>
                                            </p:txEl>
                                          </p:spTgt>
                                        </p:tgtEl>
                                        <p:attrNameLst>
                                          <p:attrName>ppt_x</p:attrName>
                                        </p:attrNameLst>
                                      </p:cBhvr>
                                    </p:anim>
                                    <p:anim from="(-#ppt_h/2)" to="(#ppt_y)" calcmode="lin" valueType="num">
                                      <p:cBhvr>
                                        <p:cTn id="44" dur="500" fill="hold">
                                          <p:stCondLst>
                                            <p:cond delay="0"/>
                                          </p:stCondLst>
                                        </p:cTn>
                                        <p:tgtEl>
                                          <p:spTgt spid="208904">
                                            <p:txEl>
                                              <p:pRg st="8" end="8"/>
                                            </p:txEl>
                                          </p:spTgt>
                                        </p:tgtEl>
                                        <p:attrNameLst>
                                          <p:attrName>ppt_y</p:attrName>
                                        </p:attrNameLst>
                                      </p:cBhvr>
                                    </p:anim>
                                    <p:animRot by="21600000">
                                      <p:cBhvr>
                                        <p:cTn id="45" dur="500" fill="hold">
                                          <p:stCondLst>
                                            <p:cond delay="0"/>
                                          </p:stCondLst>
                                        </p:cTn>
                                        <p:tgtEl>
                                          <p:spTgt spid="208904">
                                            <p:txEl>
                                              <p:pRg st="8" end="8"/>
                                            </p:txEl>
                                          </p:spTgt>
                                        </p:tgtEl>
                                        <p:attrNameLst>
                                          <p:attrName>r</p:attrName>
                                        </p:attrNameLst>
                                      </p:cBhvr>
                                    </p:animRot>
                                  </p:childTnLst>
                                </p:cTn>
                              </p:par>
                            </p:childTnLst>
                          </p:cTn>
                        </p:par>
                        <p:par>
                          <p:cTn id="46" fill="hold">
                            <p:stCondLst>
                              <p:cond delay="805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208904">
                                            <p:txEl>
                                              <p:pRg st="10" end="10"/>
                                            </p:txEl>
                                          </p:spTgt>
                                        </p:tgtEl>
                                        <p:attrNameLst>
                                          <p:attrName>style.visibility</p:attrName>
                                        </p:attrNameLst>
                                      </p:cBhvr>
                                      <p:to>
                                        <p:strVal val="visible"/>
                                      </p:to>
                                    </p:set>
                                    <p:anim by="(-#ppt_w*2)" calcmode="lin" valueType="num">
                                      <p:cBhvr rctx="PPT">
                                        <p:cTn id="49" dur="250" autoRev="1" fill="hold">
                                          <p:stCondLst>
                                            <p:cond delay="0"/>
                                          </p:stCondLst>
                                        </p:cTn>
                                        <p:tgtEl>
                                          <p:spTgt spid="208904">
                                            <p:txEl>
                                              <p:pRg st="10" end="10"/>
                                            </p:txEl>
                                          </p:spTgt>
                                        </p:tgtEl>
                                        <p:attrNameLst>
                                          <p:attrName>ppt_w</p:attrName>
                                        </p:attrNameLst>
                                      </p:cBhvr>
                                    </p:anim>
                                    <p:anim by="(#ppt_w*0.50)" calcmode="lin" valueType="num">
                                      <p:cBhvr>
                                        <p:cTn id="50" dur="250" decel="50000" autoRev="1" fill="hold">
                                          <p:stCondLst>
                                            <p:cond delay="0"/>
                                          </p:stCondLst>
                                        </p:cTn>
                                        <p:tgtEl>
                                          <p:spTgt spid="208904">
                                            <p:txEl>
                                              <p:pRg st="10" end="10"/>
                                            </p:txEl>
                                          </p:spTgt>
                                        </p:tgtEl>
                                        <p:attrNameLst>
                                          <p:attrName>ppt_x</p:attrName>
                                        </p:attrNameLst>
                                      </p:cBhvr>
                                    </p:anim>
                                    <p:anim from="(-#ppt_h/2)" to="(#ppt_y)" calcmode="lin" valueType="num">
                                      <p:cBhvr>
                                        <p:cTn id="51" dur="500" fill="hold">
                                          <p:stCondLst>
                                            <p:cond delay="0"/>
                                          </p:stCondLst>
                                        </p:cTn>
                                        <p:tgtEl>
                                          <p:spTgt spid="208904">
                                            <p:txEl>
                                              <p:pRg st="10" end="10"/>
                                            </p:txEl>
                                          </p:spTgt>
                                        </p:tgtEl>
                                        <p:attrNameLst>
                                          <p:attrName>ppt_y</p:attrName>
                                        </p:attrNameLst>
                                      </p:cBhvr>
                                    </p:anim>
                                    <p:animRot by="21600000">
                                      <p:cBhvr>
                                        <p:cTn id="52" dur="500" fill="hold">
                                          <p:stCondLst>
                                            <p:cond delay="0"/>
                                          </p:stCondLst>
                                        </p:cTn>
                                        <p:tgtEl>
                                          <p:spTgt spid="208904">
                                            <p:txEl>
                                              <p:pRg st="10" end="10"/>
                                            </p:txEl>
                                          </p:spTgt>
                                        </p:tgtEl>
                                        <p:attrNameLst>
                                          <p:attrName>r</p:attrName>
                                        </p:attrNameLst>
                                      </p:cBhvr>
                                    </p:animRot>
                                  </p:childTnLst>
                                </p:cTn>
                              </p:par>
                            </p:childTnLst>
                          </p:cTn>
                        </p:par>
                        <p:par>
                          <p:cTn id="53" fill="hold">
                            <p:stCondLst>
                              <p:cond delay="8900"/>
                            </p:stCondLst>
                            <p:childTnLst>
                              <p:par>
                                <p:cTn id="54" presetID="56" presetClass="entr" presetSubtype="0" fill="hold" grpId="0" nodeType="afterEffect">
                                  <p:stCondLst>
                                    <p:cond delay="0"/>
                                  </p:stCondLst>
                                  <p:iterate type="lt">
                                    <p:tmPct val="10000"/>
                                  </p:iterate>
                                  <p:childTnLst>
                                    <p:set>
                                      <p:cBhvr>
                                        <p:cTn id="55" dur="1" fill="hold">
                                          <p:stCondLst>
                                            <p:cond delay="0"/>
                                          </p:stCondLst>
                                        </p:cTn>
                                        <p:tgtEl>
                                          <p:spTgt spid="208904">
                                            <p:txEl>
                                              <p:pRg st="12" end="12"/>
                                            </p:txEl>
                                          </p:spTgt>
                                        </p:tgtEl>
                                        <p:attrNameLst>
                                          <p:attrName>style.visibility</p:attrName>
                                        </p:attrNameLst>
                                      </p:cBhvr>
                                      <p:to>
                                        <p:strVal val="visible"/>
                                      </p:to>
                                    </p:set>
                                    <p:anim by="(-#ppt_w*2)" calcmode="lin" valueType="num">
                                      <p:cBhvr rctx="PPT">
                                        <p:cTn id="56" dur="250" autoRev="1" fill="hold">
                                          <p:stCondLst>
                                            <p:cond delay="0"/>
                                          </p:stCondLst>
                                        </p:cTn>
                                        <p:tgtEl>
                                          <p:spTgt spid="208904">
                                            <p:txEl>
                                              <p:pRg st="12" end="12"/>
                                            </p:txEl>
                                          </p:spTgt>
                                        </p:tgtEl>
                                        <p:attrNameLst>
                                          <p:attrName>ppt_w</p:attrName>
                                        </p:attrNameLst>
                                      </p:cBhvr>
                                    </p:anim>
                                    <p:anim by="(#ppt_w*0.50)" calcmode="lin" valueType="num">
                                      <p:cBhvr>
                                        <p:cTn id="57" dur="250" decel="50000" autoRev="1" fill="hold">
                                          <p:stCondLst>
                                            <p:cond delay="0"/>
                                          </p:stCondLst>
                                        </p:cTn>
                                        <p:tgtEl>
                                          <p:spTgt spid="208904">
                                            <p:txEl>
                                              <p:pRg st="12" end="12"/>
                                            </p:txEl>
                                          </p:spTgt>
                                        </p:tgtEl>
                                        <p:attrNameLst>
                                          <p:attrName>ppt_x</p:attrName>
                                        </p:attrNameLst>
                                      </p:cBhvr>
                                    </p:anim>
                                    <p:anim from="(-#ppt_h/2)" to="(#ppt_y)" calcmode="lin" valueType="num">
                                      <p:cBhvr>
                                        <p:cTn id="58" dur="500" fill="hold">
                                          <p:stCondLst>
                                            <p:cond delay="0"/>
                                          </p:stCondLst>
                                        </p:cTn>
                                        <p:tgtEl>
                                          <p:spTgt spid="208904">
                                            <p:txEl>
                                              <p:pRg st="12" end="12"/>
                                            </p:txEl>
                                          </p:spTgt>
                                        </p:tgtEl>
                                        <p:attrNameLst>
                                          <p:attrName>ppt_y</p:attrName>
                                        </p:attrNameLst>
                                      </p:cBhvr>
                                    </p:anim>
                                    <p:animRot by="21600000">
                                      <p:cBhvr>
                                        <p:cTn id="59" dur="500" fill="hold">
                                          <p:stCondLst>
                                            <p:cond delay="0"/>
                                          </p:stCondLst>
                                        </p:cTn>
                                        <p:tgtEl>
                                          <p:spTgt spid="208904">
                                            <p:txEl>
                                              <p:pRg st="12" end="12"/>
                                            </p:txEl>
                                          </p:spTgt>
                                        </p:tgtEl>
                                        <p:attrNameLst>
                                          <p:attrName>r</p:attrName>
                                        </p:attrNameLst>
                                      </p:cBhvr>
                                    </p:animRot>
                                  </p:childTnLst>
                                </p:cTn>
                              </p:par>
                            </p:childTnLst>
                          </p:cTn>
                        </p:par>
                        <p:par>
                          <p:cTn id="60" fill="hold">
                            <p:stCondLst>
                              <p:cond delay="9850"/>
                            </p:stCondLst>
                            <p:childTnLst>
                              <p:par>
                                <p:cTn id="61" presetID="56" presetClass="entr" presetSubtype="0" fill="hold" grpId="0" nodeType="afterEffect">
                                  <p:stCondLst>
                                    <p:cond delay="0"/>
                                  </p:stCondLst>
                                  <p:iterate type="lt">
                                    <p:tmPct val="10000"/>
                                  </p:iterate>
                                  <p:childTnLst>
                                    <p:set>
                                      <p:cBhvr>
                                        <p:cTn id="62" dur="1" fill="hold">
                                          <p:stCondLst>
                                            <p:cond delay="0"/>
                                          </p:stCondLst>
                                        </p:cTn>
                                        <p:tgtEl>
                                          <p:spTgt spid="208904">
                                            <p:txEl>
                                              <p:pRg st="14" end="14"/>
                                            </p:txEl>
                                          </p:spTgt>
                                        </p:tgtEl>
                                        <p:attrNameLst>
                                          <p:attrName>style.visibility</p:attrName>
                                        </p:attrNameLst>
                                      </p:cBhvr>
                                      <p:to>
                                        <p:strVal val="visible"/>
                                      </p:to>
                                    </p:set>
                                    <p:anim by="(-#ppt_w*2)" calcmode="lin" valueType="num">
                                      <p:cBhvr rctx="PPT">
                                        <p:cTn id="63" dur="250" autoRev="1" fill="hold">
                                          <p:stCondLst>
                                            <p:cond delay="0"/>
                                          </p:stCondLst>
                                        </p:cTn>
                                        <p:tgtEl>
                                          <p:spTgt spid="208904">
                                            <p:txEl>
                                              <p:pRg st="14" end="14"/>
                                            </p:txEl>
                                          </p:spTgt>
                                        </p:tgtEl>
                                        <p:attrNameLst>
                                          <p:attrName>ppt_w</p:attrName>
                                        </p:attrNameLst>
                                      </p:cBhvr>
                                    </p:anim>
                                    <p:anim by="(#ppt_w*0.50)" calcmode="lin" valueType="num">
                                      <p:cBhvr>
                                        <p:cTn id="64" dur="250" decel="50000" autoRev="1" fill="hold">
                                          <p:stCondLst>
                                            <p:cond delay="0"/>
                                          </p:stCondLst>
                                        </p:cTn>
                                        <p:tgtEl>
                                          <p:spTgt spid="208904">
                                            <p:txEl>
                                              <p:pRg st="14" end="14"/>
                                            </p:txEl>
                                          </p:spTgt>
                                        </p:tgtEl>
                                        <p:attrNameLst>
                                          <p:attrName>ppt_x</p:attrName>
                                        </p:attrNameLst>
                                      </p:cBhvr>
                                    </p:anim>
                                    <p:anim from="(-#ppt_h/2)" to="(#ppt_y)" calcmode="lin" valueType="num">
                                      <p:cBhvr>
                                        <p:cTn id="65" dur="500" fill="hold">
                                          <p:stCondLst>
                                            <p:cond delay="0"/>
                                          </p:stCondLst>
                                        </p:cTn>
                                        <p:tgtEl>
                                          <p:spTgt spid="208904">
                                            <p:txEl>
                                              <p:pRg st="14" end="14"/>
                                            </p:txEl>
                                          </p:spTgt>
                                        </p:tgtEl>
                                        <p:attrNameLst>
                                          <p:attrName>ppt_y</p:attrName>
                                        </p:attrNameLst>
                                      </p:cBhvr>
                                    </p:anim>
                                    <p:animRot by="21600000">
                                      <p:cBhvr>
                                        <p:cTn id="66" dur="500" fill="hold">
                                          <p:stCondLst>
                                            <p:cond delay="0"/>
                                          </p:stCondLst>
                                        </p:cTn>
                                        <p:tgtEl>
                                          <p:spTgt spid="208904">
                                            <p:txEl>
                                              <p:pRg st="14" end="14"/>
                                            </p:txEl>
                                          </p:spTgt>
                                        </p:tgtEl>
                                        <p:attrNameLst>
                                          <p:attrName>r</p:attrName>
                                        </p:attrNameLst>
                                      </p:cBhvr>
                                    </p:animRot>
                                  </p:childTnLst>
                                </p:cTn>
                              </p:par>
                            </p:childTnLst>
                          </p:cTn>
                        </p:par>
                        <p:par>
                          <p:cTn id="67" fill="hold">
                            <p:stCondLst>
                              <p:cond delay="11150"/>
                            </p:stCondLst>
                            <p:childTnLst>
                              <p:par>
                                <p:cTn id="68" presetID="56" presetClass="entr" presetSubtype="0" fill="hold" grpId="0" nodeType="afterEffect">
                                  <p:stCondLst>
                                    <p:cond delay="0"/>
                                  </p:stCondLst>
                                  <p:iterate type="lt">
                                    <p:tmPct val="10000"/>
                                  </p:iterate>
                                  <p:childTnLst>
                                    <p:set>
                                      <p:cBhvr>
                                        <p:cTn id="69" dur="1" fill="hold">
                                          <p:stCondLst>
                                            <p:cond delay="0"/>
                                          </p:stCondLst>
                                        </p:cTn>
                                        <p:tgtEl>
                                          <p:spTgt spid="208904">
                                            <p:txEl>
                                              <p:pRg st="16" end="16"/>
                                            </p:txEl>
                                          </p:spTgt>
                                        </p:tgtEl>
                                        <p:attrNameLst>
                                          <p:attrName>style.visibility</p:attrName>
                                        </p:attrNameLst>
                                      </p:cBhvr>
                                      <p:to>
                                        <p:strVal val="visible"/>
                                      </p:to>
                                    </p:set>
                                    <p:anim by="(-#ppt_w*2)" calcmode="lin" valueType="num">
                                      <p:cBhvr rctx="PPT">
                                        <p:cTn id="70" dur="250" autoRev="1" fill="hold">
                                          <p:stCondLst>
                                            <p:cond delay="0"/>
                                          </p:stCondLst>
                                        </p:cTn>
                                        <p:tgtEl>
                                          <p:spTgt spid="208904">
                                            <p:txEl>
                                              <p:pRg st="16" end="16"/>
                                            </p:txEl>
                                          </p:spTgt>
                                        </p:tgtEl>
                                        <p:attrNameLst>
                                          <p:attrName>ppt_w</p:attrName>
                                        </p:attrNameLst>
                                      </p:cBhvr>
                                    </p:anim>
                                    <p:anim by="(#ppt_w*0.50)" calcmode="lin" valueType="num">
                                      <p:cBhvr>
                                        <p:cTn id="71" dur="250" decel="50000" autoRev="1" fill="hold">
                                          <p:stCondLst>
                                            <p:cond delay="0"/>
                                          </p:stCondLst>
                                        </p:cTn>
                                        <p:tgtEl>
                                          <p:spTgt spid="208904">
                                            <p:txEl>
                                              <p:pRg st="16" end="16"/>
                                            </p:txEl>
                                          </p:spTgt>
                                        </p:tgtEl>
                                        <p:attrNameLst>
                                          <p:attrName>ppt_x</p:attrName>
                                        </p:attrNameLst>
                                      </p:cBhvr>
                                    </p:anim>
                                    <p:anim from="(-#ppt_h/2)" to="(#ppt_y)" calcmode="lin" valueType="num">
                                      <p:cBhvr>
                                        <p:cTn id="72" dur="500" fill="hold">
                                          <p:stCondLst>
                                            <p:cond delay="0"/>
                                          </p:stCondLst>
                                        </p:cTn>
                                        <p:tgtEl>
                                          <p:spTgt spid="208904">
                                            <p:txEl>
                                              <p:pRg st="16" end="16"/>
                                            </p:txEl>
                                          </p:spTgt>
                                        </p:tgtEl>
                                        <p:attrNameLst>
                                          <p:attrName>ppt_y</p:attrName>
                                        </p:attrNameLst>
                                      </p:cBhvr>
                                    </p:anim>
                                    <p:animRot by="21600000">
                                      <p:cBhvr>
                                        <p:cTn id="73" dur="500" fill="hold">
                                          <p:stCondLst>
                                            <p:cond delay="0"/>
                                          </p:stCondLst>
                                        </p:cTn>
                                        <p:tgtEl>
                                          <p:spTgt spid="208904">
                                            <p:txEl>
                                              <p:pRg st="16" end="1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4"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5" name="Rectangle 9"/>
          <p:cNvSpPr>
            <a:spLocks noChangeArrowheads="1"/>
          </p:cNvSpPr>
          <p:nvPr/>
        </p:nvSpPr>
        <p:spPr bwMode="auto">
          <a:xfrm>
            <a:off x="415608" y="1437958"/>
            <a:ext cx="8291512" cy="1152525"/>
          </a:xfrm>
          <a:prstGeom prst="rect">
            <a:avLst/>
          </a:prstGeom>
          <a:noFill/>
          <a:ln w="9525">
            <a:noFill/>
            <a:miter lim="800000"/>
            <a:headEnd/>
            <a:tailEnd/>
          </a:ln>
        </p:spPr>
        <p:txBody>
          <a:bodyPr/>
          <a:lstStyle/>
          <a:p>
            <a:pPr marL="354013" indent="-354013" algn="ctr">
              <a:spcBef>
                <a:spcPct val="20000"/>
              </a:spcBef>
              <a:spcAft>
                <a:spcPct val="20000"/>
              </a:spcAft>
              <a:buClr>
                <a:schemeClr val="bg1"/>
              </a:buClr>
              <a:buFont typeface="Wingdings" pitchFamily="2" charset="2"/>
              <a:buNone/>
            </a:pPr>
            <a:r>
              <a:rPr lang="en-US" sz="3200" dirty="0" smtClean="0">
                <a:solidFill>
                  <a:srgbClr val="FFFF00"/>
                </a:solidFill>
                <a:latin typeface="Verdana" pitchFamily="34" charset="0"/>
              </a:rPr>
              <a:t>Help </a:t>
            </a:r>
            <a:r>
              <a:rPr lang="en-US" sz="3200" dirty="0">
                <a:solidFill>
                  <a:schemeClr val="bg1"/>
                </a:solidFill>
                <a:latin typeface="Verdana" pitchFamily="34" charset="0"/>
              </a:rPr>
              <a:t>the archers </a:t>
            </a:r>
          </a:p>
          <a:p>
            <a:pPr marL="354013" indent="-354013" algn="ctr">
              <a:buClr>
                <a:srgbClr val="FFFF00"/>
              </a:buClr>
              <a:buFont typeface="Wingdings" pitchFamily="2" charset="2"/>
              <a:buNone/>
            </a:pPr>
            <a:r>
              <a:rPr lang="en-US" sz="3200" dirty="0">
                <a:solidFill>
                  <a:schemeClr val="bg1"/>
                </a:solidFill>
                <a:latin typeface="Verdana" pitchFamily="34" charset="0"/>
              </a:rPr>
              <a:t>in their personal development</a:t>
            </a:r>
          </a:p>
        </p:txBody>
      </p:sp>
      <p:sp>
        <p:nvSpPr>
          <p:cNvPr id="29712" name="Text Box 16"/>
          <p:cNvSpPr txBox="1">
            <a:spLocks noChangeArrowheads="1"/>
          </p:cNvSpPr>
          <p:nvPr/>
        </p:nvSpPr>
        <p:spPr bwMode="auto">
          <a:xfrm>
            <a:off x="969328" y="2854643"/>
            <a:ext cx="7458075" cy="1077218"/>
          </a:xfrm>
          <a:prstGeom prst="rect">
            <a:avLst/>
          </a:prstGeom>
          <a:noFill/>
          <a:ln w="9525">
            <a:noFill/>
            <a:miter lim="800000"/>
            <a:headEnd/>
            <a:tailEnd/>
          </a:ln>
        </p:spPr>
        <p:txBody>
          <a:bodyPr>
            <a:spAutoFit/>
          </a:bodyPr>
          <a:lstStyle/>
          <a:p>
            <a:r>
              <a:rPr lang="en-US" sz="3200" dirty="0">
                <a:solidFill>
                  <a:schemeClr val="bg1"/>
                </a:solidFill>
              </a:rPr>
              <a:t>Through: </a:t>
            </a:r>
            <a:r>
              <a:rPr lang="en-US" sz="3200" dirty="0" smtClean="0">
                <a:solidFill>
                  <a:srgbClr val="FFFF00"/>
                </a:solidFill>
              </a:rPr>
              <a:t>observation/analysis, feedback, plan and individualization</a:t>
            </a:r>
            <a:endParaRPr lang="en-US" sz="3200" dirty="0">
              <a:solidFill>
                <a:srgbClr val="FFFF00"/>
              </a:solidFill>
            </a:endParaRPr>
          </a:p>
        </p:txBody>
      </p:sp>
      <p:sp>
        <p:nvSpPr>
          <p:cNvPr id="29713" name="Text Box 17"/>
          <p:cNvSpPr txBox="1">
            <a:spLocks noChangeArrowheads="1"/>
          </p:cNvSpPr>
          <p:nvPr/>
        </p:nvSpPr>
        <p:spPr bwMode="auto">
          <a:xfrm>
            <a:off x="2235200" y="772160"/>
            <a:ext cx="4754880" cy="584775"/>
          </a:xfrm>
          <a:prstGeom prst="rect">
            <a:avLst/>
          </a:prstGeom>
          <a:noFill/>
          <a:ln w="9525">
            <a:noFill/>
            <a:miter lim="800000"/>
            <a:headEnd/>
            <a:tailEnd/>
          </a:ln>
        </p:spPr>
        <p:txBody>
          <a:bodyPr wrap="square">
            <a:spAutoFit/>
          </a:bodyPr>
          <a:lstStyle/>
          <a:p>
            <a:pPr algn="ctr">
              <a:spcBef>
                <a:spcPct val="50000"/>
              </a:spcBef>
            </a:pPr>
            <a:r>
              <a:rPr lang="en-US" sz="3200" dirty="0" smtClean="0">
                <a:solidFill>
                  <a:srgbClr val="00FFFF"/>
                </a:solidFill>
              </a:rPr>
              <a:t>WA concept</a:t>
            </a:r>
            <a:endParaRPr lang="en-US" sz="3200" dirty="0">
              <a:solidFill>
                <a:srgbClr val="00FFFF"/>
              </a:solidFill>
            </a:endParaRPr>
          </a:p>
        </p:txBody>
      </p:sp>
      <p:sp>
        <p:nvSpPr>
          <p:cNvPr id="3077"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US" sz="2400" dirty="0">
                <a:solidFill>
                  <a:srgbClr val="0168AC"/>
                </a:solidFill>
                <a:latin typeface="Verdana" pitchFamily="34" charset="0"/>
                <a:ea typeface="ＭＳ Ｐゴシック" pitchFamily="34" charset="-128"/>
              </a:rPr>
              <a:t>What is coaching?</a:t>
            </a:r>
            <a:endParaRPr lang="en-US" sz="2400" dirty="0">
              <a:solidFill>
                <a:srgbClr val="0168AC"/>
              </a:solidFill>
              <a:latin typeface="Verdana" pitchFamily="34" charset="0"/>
            </a:endParaRPr>
          </a:p>
        </p:txBody>
      </p:sp>
      <p:pic>
        <p:nvPicPr>
          <p:cNvPr id="3078"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3079"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sp>
        <p:nvSpPr>
          <p:cNvPr id="3080" name="Text Box 20"/>
          <p:cNvSpPr txBox="1">
            <a:spLocks noChangeArrowheads="1"/>
          </p:cNvSpPr>
          <p:nvPr/>
        </p:nvSpPr>
        <p:spPr bwMode="auto">
          <a:xfrm>
            <a:off x="6429375" y="6713538"/>
            <a:ext cx="2770188" cy="184150"/>
          </a:xfrm>
          <a:prstGeom prst="rect">
            <a:avLst/>
          </a:prstGeom>
          <a:noFill/>
          <a:ln w="9525">
            <a:noFill/>
            <a:miter lim="800000"/>
            <a:headEnd/>
            <a:tailEnd/>
          </a:ln>
        </p:spPr>
        <p:txBody>
          <a:bodyPr wrap="none">
            <a:spAutoFit/>
          </a:bodyPr>
          <a:lstStyle/>
          <a:p>
            <a:r>
              <a:rPr lang="en-US" sz="600" dirty="0">
                <a:solidFill>
                  <a:schemeClr val="bg1"/>
                </a:solidFill>
                <a:latin typeface="Verdana" pitchFamily="34" charset="0"/>
              </a:rPr>
              <a:t>Pascal COLMAIRE – </a:t>
            </a:r>
            <a:r>
              <a:rPr lang="en-US" sz="600" dirty="0" smtClean="0">
                <a:solidFill>
                  <a:schemeClr val="bg1"/>
                </a:solidFill>
                <a:latin typeface="Verdana" pitchFamily="34" charset="0"/>
              </a:rPr>
              <a:t>WA </a:t>
            </a:r>
            <a:r>
              <a:rPr lang="en-US" sz="600" dirty="0">
                <a:solidFill>
                  <a:schemeClr val="bg1"/>
                </a:solidFill>
                <a:latin typeface="Verdana" pitchFamily="34" charset="0"/>
              </a:rPr>
              <a:t>Development &amp; Education Director</a:t>
            </a:r>
          </a:p>
        </p:txBody>
      </p:sp>
      <p:sp>
        <p:nvSpPr>
          <p:cNvPr id="9"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10"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11"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sp>
        <p:nvSpPr>
          <p:cNvPr id="12" name="Rectangle 9"/>
          <p:cNvSpPr>
            <a:spLocks noChangeArrowheads="1"/>
          </p:cNvSpPr>
          <p:nvPr/>
        </p:nvSpPr>
        <p:spPr bwMode="auto">
          <a:xfrm>
            <a:off x="466408" y="5166678"/>
            <a:ext cx="8291512" cy="1589722"/>
          </a:xfrm>
          <a:prstGeom prst="rect">
            <a:avLst/>
          </a:prstGeom>
          <a:noFill/>
          <a:ln w="9525">
            <a:noFill/>
            <a:miter lim="800000"/>
            <a:headEnd/>
            <a:tailEnd/>
          </a:ln>
        </p:spPr>
        <p:txBody>
          <a:bodyPr/>
          <a:lstStyle/>
          <a:p>
            <a:pPr>
              <a:spcBef>
                <a:spcPct val="20000"/>
              </a:spcBef>
              <a:spcAft>
                <a:spcPct val="20000"/>
              </a:spcAft>
              <a:buClr>
                <a:schemeClr val="bg1"/>
              </a:buClr>
              <a:buFont typeface="Wingdings" pitchFamily="2" charset="2"/>
              <a:buNone/>
            </a:pPr>
            <a:r>
              <a:rPr lang="en-US" sz="3200" dirty="0" smtClean="0">
                <a:solidFill>
                  <a:srgbClr val="FFFF00"/>
                </a:solidFill>
                <a:latin typeface="Verdana" pitchFamily="34" charset="0"/>
              </a:rPr>
              <a:t>Educate </a:t>
            </a:r>
            <a:r>
              <a:rPr lang="en-US" sz="3200" dirty="0">
                <a:solidFill>
                  <a:schemeClr val="bg1"/>
                </a:solidFill>
                <a:latin typeface="Verdana" pitchFamily="34" charset="0"/>
              </a:rPr>
              <a:t>the archers </a:t>
            </a:r>
            <a:r>
              <a:rPr lang="en-US" sz="3200" dirty="0" smtClean="0">
                <a:solidFill>
                  <a:schemeClr val="bg1"/>
                </a:solidFill>
                <a:latin typeface="Verdana" pitchFamily="34" charset="0"/>
              </a:rPr>
              <a:t>to implement the  “selected school”</a:t>
            </a:r>
          </a:p>
          <a:p>
            <a:pPr marL="354013" indent="-354013">
              <a:spcBef>
                <a:spcPct val="20000"/>
              </a:spcBef>
              <a:spcAft>
                <a:spcPct val="20000"/>
              </a:spcAft>
              <a:buClr>
                <a:schemeClr val="bg1"/>
              </a:buClr>
              <a:buFont typeface="Wingdings" pitchFamily="2" charset="2"/>
              <a:buNone/>
            </a:pPr>
            <a:r>
              <a:rPr lang="en-US" sz="3200" dirty="0" smtClean="0">
                <a:solidFill>
                  <a:schemeClr val="bg1"/>
                </a:solidFill>
                <a:latin typeface="Verdana" pitchFamily="34" charset="0"/>
              </a:rPr>
              <a:t>…</a:t>
            </a:r>
            <a:endParaRPr lang="en-US" sz="3200" dirty="0">
              <a:solidFill>
                <a:schemeClr val="bg1"/>
              </a:solidFill>
              <a:latin typeface="Verdana" pitchFamily="34" charset="0"/>
            </a:endParaRPr>
          </a:p>
        </p:txBody>
      </p:sp>
      <p:sp>
        <p:nvSpPr>
          <p:cNvPr id="13" name="Text Box 17"/>
          <p:cNvSpPr txBox="1">
            <a:spLocks noChangeArrowheads="1"/>
          </p:cNvSpPr>
          <p:nvPr/>
        </p:nvSpPr>
        <p:spPr bwMode="auto">
          <a:xfrm>
            <a:off x="1971040" y="4439920"/>
            <a:ext cx="5394960" cy="584775"/>
          </a:xfrm>
          <a:prstGeom prst="rect">
            <a:avLst/>
          </a:prstGeom>
          <a:noFill/>
          <a:ln w="9525">
            <a:noFill/>
            <a:miter lim="800000"/>
            <a:headEnd/>
            <a:tailEnd/>
          </a:ln>
        </p:spPr>
        <p:txBody>
          <a:bodyPr wrap="square">
            <a:spAutoFit/>
          </a:bodyPr>
          <a:lstStyle/>
          <a:p>
            <a:pPr algn="ctr">
              <a:spcBef>
                <a:spcPct val="50000"/>
              </a:spcBef>
            </a:pPr>
            <a:r>
              <a:rPr lang="en-US" sz="3200" dirty="0" smtClean="0">
                <a:solidFill>
                  <a:srgbClr val="00FFFF"/>
                </a:solidFill>
              </a:rPr>
              <a:t>Other possible concepts</a:t>
            </a:r>
            <a:endParaRPr lang="en-US" sz="3200" dirty="0">
              <a:solidFill>
                <a:srgbClr val="00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13"/>
                                        </p:tgtEl>
                                        <p:attrNameLst>
                                          <p:attrName>style.visibility</p:attrName>
                                        </p:attrNameLst>
                                      </p:cBhvr>
                                      <p:to>
                                        <p:strVal val="visible"/>
                                      </p:to>
                                    </p:set>
                                    <p:animEffect transition="in" filter="blinds(horizontal)">
                                      <p:cBhvr>
                                        <p:cTn id="7" dur="500"/>
                                        <p:tgtEl>
                                          <p:spTgt spid="297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9705"/>
                                        </p:tgtEl>
                                        <p:attrNameLst>
                                          <p:attrName>style.visibility</p:attrName>
                                        </p:attrNameLst>
                                      </p:cBhvr>
                                      <p:to>
                                        <p:strVal val="visible"/>
                                      </p:to>
                                    </p:set>
                                    <p:animEffect transition="in" filter="diamond(in)">
                                      <p:cBhvr>
                                        <p:cTn id="12" dur="2000"/>
                                        <p:tgtEl>
                                          <p:spTgt spid="2970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712"/>
                                        </p:tgtEl>
                                        <p:attrNameLst>
                                          <p:attrName>style.visibility</p:attrName>
                                        </p:attrNameLst>
                                      </p:cBhvr>
                                      <p:to>
                                        <p:strVal val="visible"/>
                                      </p:to>
                                    </p:set>
                                    <p:anim calcmode="lin" valueType="num">
                                      <p:cBhvr additive="base">
                                        <p:cTn id="17" dur="500" fill="hold"/>
                                        <p:tgtEl>
                                          <p:spTgt spid="29712"/>
                                        </p:tgtEl>
                                        <p:attrNameLst>
                                          <p:attrName>ppt_x</p:attrName>
                                        </p:attrNameLst>
                                      </p:cBhvr>
                                      <p:tavLst>
                                        <p:tav tm="0">
                                          <p:val>
                                            <p:strVal val="#ppt_x"/>
                                          </p:val>
                                        </p:tav>
                                        <p:tav tm="100000">
                                          <p:val>
                                            <p:strVal val="#ppt_x"/>
                                          </p:val>
                                        </p:tav>
                                      </p:tavLst>
                                    </p:anim>
                                    <p:anim calcmode="lin" valueType="num">
                                      <p:cBhvr additive="base">
                                        <p:cTn id="18" dur="500" fill="hold"/>
                                        <p:tgtEl>
                                          <p:spTgt spid="297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par>
                          <p:cTn id="24" fill="hold">
                            <p:stCondLst>
                              <p:cond delay="500"/>
                            </p:stCondLst>
                            <p:childTnLst>
                              <p:par>
                                <p:cTn id="25" presetID="8"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amond(in)">
                                      <p:cBhvr>
                                        <p:cTn id="2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p:bldP spid="29712" grpId="0"/>
      <p:bldP spid="29713"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143125" y="6111875"/>
            <a:ext cx="4105275" cy="603250"/>
          </a:xfrm>
        </p:spPr>
        <p:txBody>
          <a:bodyPr/>
          <a:lstStyle/>
          <a:p>
            <a:r>
              <a:rPr lang="en-GB" sz="3200" dirty="0" smtClean="0">
                <a:solidFill>
                  <a:srgbClr val="FFFF00"/>
                </a:solidFill>
              </a:rPr>
              <a:t>Loss of information</a:t>
            </a:r>
          </a:p>
        </p:txBody>
      </p:sp>
      <p:sp>
        <p:nvSpPr>
          <p:cNvPr id="25604" name="Text Box 4"/>
          <p:cNvSpPr txBox="1">
            <a:spLocks noChangeArrowheads="1"/>
          </p:cNvSpPr>
          <p:nvPr/>
        </p:nvSpPr>
        <p:spPr bwMode="auto">
          <a:xfrm>
            <a:off x="381000" y="908720"/>
            <a:ext cx="8305800" cy="660995"/>
          </a:xfrm>
          <a:prstGeom prst="rect">
            <a:avLst/>
          </a:prstGeom>
          <a:solidFill>
            <a:srgbClr val="FFFFFF"/>
          </a:solidFill>
          <a:ln w="9525">
            <a:solidFill>
              <a:srgbClr val="000000"/>
            </a:solidFill>
            <a:miter lim="800000"/>
            <a:headEnd/>
            <a:tailEnd/>
          </a:ln>
        </p:spPr>
        <p:txBody>
          <a:bodyPr/>
          <a:lstStyle/>
          <a:p>
            <a:pPr algn="ctr" eaLnBrk="0" hangingPunct="0"/>
            <a:r>
              <a:rPr lang="en-GB" sz="4000" dirty="0" smtClean="0">
                <a:latin typeface="Verdana" pitchFamily="34" charset="0"/>
              </a:rPr>
              <a:t>What you want to say</a:t>
            </a:r>
          </a:p>
          <a:p>
            <a:pPr algn="ctr" eaLnBrk="0" hangingPunct="0"/>
            <a:endParaRPr lang="en-GB" sz="4000" dirty="0"/>
          </a:p>
        </p:txBody>
      </p:sp>
      <p:sp>
        <p:nvSpPr>
          <p:cNvPr id="25605" name="Text Box 5"/>
          <p:cNvSpPr txBox="1">
            <a:spLocks noChangeArrowheads="1"/>
          </p:cNvSpPr>
          <p:nvPr/>
        </p:nvSpPr>
        <p:spPr bwMode="auto">
          <a:xfrm>
            <a:off x="838200" y="1628800"/>
            <a:ext cx="7239000" cy="551259"/>
          </a:xfrm>
          <a:prstGeom prst="rect">
            <a:avLst/>
          </a:prstGeom>
          <a:solidFill>
            <a:srgbClr val="FFFFFF"/>
          </a:solidFill>
          <a:ln w="9525">
            <a:solidFill>
              <a:srgbClr val="000000"/>
            </a:solidFill>
            <a:miter lim="800000"/>
            <a:headEnd/>
            <a:tailEnd/>
          </a:ln>
        </p:spPr>
        <p:txBody>
          <a:bodyPr/>
          <a:lstStyle/>
          <a:p>
            <a:pPr algn="ctr" eaLnBrk="0" hangingPunct="0"/>
            <a:r>
              <a:rPr lang="en-GB" sz="3200" dirty="0" smtClean="0">
                <a:latin typeface="Verdana" pitchFamily="34" charset="0"/>
              </a:rPr>
              <a:t>What you can say</a:t>
            </a:r>
            <a:endParaRPr lang="en-GB" sz="3200" dirty="0">
              <a:latin typeface="Verdana" pitchFamily="34" charset="0"/>
            </a:endParaRPr>
          </a:p>
        </p:txBody>
      </p:sp>
      <p:sp>
        <p:nvSpPr>
          <p:cNvPr id="25606" name="Text Box 6"/>
          <p:cNvSpPr txBox="1">
            <a:spLocks noChangeArrowheads="1"/>
          </p:cNvSpPr>
          <p:nvPr/>
        </p:nvSpPr>
        <p:spPr bwMode="auto">
          <a:xfrm>
            <a:off x="1066800" y="2259013"/>
            <a:ext cx="6629400" cy="457200"/>
          </a:xfrm>
          <a:prstGeom prst="rect">
            <a:avLst/>
          </a:prstGeom>
          <a:solidFill>
            <a:srgbClr val="FFFFFF"/>
          </a:solidFill>
          <a:ln w="9525">
            <a:solidFill>
              <a:srgbClr val="000000"/>
            </a:solidFill>
            <a:miter lim="800000"/>
            <a:headEnd/>
            <a:tailEnd/>
          </a:ln>
        </p:spPr>
        <p:txBody>
          <a:bodyPr/>
          <a:lstStyle/>
          <a:p>
            <a:pPr algn="ctr" eaLnBrk="0" hangingPunct="0"/>
            <a:r>
              <a:rPr lang="en-GB" sz="2800" dirty="0" smtClean="0">
                <a:latin typeface="Verdana" pitchFamily="34" charset="0"/>
              </a:rPr>
              <a:t>What you really say</a:t>
            </a:r>
            <a:endParaRPr lang="en-GB" sz="2800" dirty="0">
              <a:latin typeface="Verdana" pitchFamily="34" charset="0"/>
            </a:endParaRPr>
          </a:p>
        </p:txBody>
      </p:sp>
      <p:sp>
        <p:nvSpPr>
          <p:cNvPr id="25607" name="Text Box 7"/>
          <p:cNvSpPr txBox="1">
            <a:spLocks noChangeArrowheads="1"/>
          </p:cNvSpPr>
          <p:nvPr/>
        </p:nvSpPr>
        <p:spPr bwMode="auto">
          <a:xfrm>
            <a:off x="1371600" y="2792413"/>
            <a:ext cx="5943600" cy="457200"/>
          </a:xfrm>
          <a:prstGeom prst="rect">
            <a:avLst/>
          </a:prstGeom>
          <a:solidFill>
            <a:srgbClr val="FFFFFF"/>
          </a:solidFill>
          <a:ln w="9525">
            <a:solidFill>
              <a:srgbClr val="000000"/>
            </a:solidFill>
            <a:miter lim="800000"/>
            <a:headEnd/>
            <a:tailEnd/>
          </a:ln>
        </p:spPr>
        <p:txBody>
          <a:bodyPr/>
          <a:lstStyle/>
          <a:p>
            <a:pPr algn="ctr" eaLnBrk="0" hangingPunct="0"/>
            <a:r>
              <a:rPr lang="en-GB" sz="2200" dirty="0" smtClean="0">
                <a:latin typeface="Verdana" pitchFamily="34" charset="0"/>
              </a:rPr>
              <a:t>What the student hears</a:t>
            </a:r>
            <a:endParaRPr lang="en-GB" sz="2200" dirty="0">
              <a:latin typeface="Verdana" pitchFamily="34" charset="0"/>
            </a:endParaRPr>
          </a:p>
        </p:txBody>
      </p:sp>
      <p:sp>
        <p:nvSpPr>
          <p:cNvPr id="25608" name="Text Box 8"/>
          <p:cNvSpPr txBox="1">
            <a:spLocks noChangeArrowheads="1"/>
          </p:cNvSpPr>
          <p:nvPr/>
        </p:nvSpPr>
        <p:spPr bwMode="auto">
          <a:xfrm>
            <a:off x="1676400" y="3325813"/>
            <a:ext cx="5334000" cy="457200"/>
          </a:xfrm>
          <a:prstGeom prst="rect">
            <a:avLst/>
          </a:prstGeom>
          <a:solidFill>
            <a:srgbClr val="FFFFFF"/>
          </a:solidFill>
          <a:ln w="9525">
            <a:solidFill>
              <a:srgbClr val="000000"/>
            </a:solidFill>
            <a:miter lim="800000"/>
            <a:headEnd/>
            <a:tailEnd/>
          </a:ln>
        </p:spPr>
        <p:txBody>
          <a:bodyPr/>
          <a:lstStyle/>
          <a:p>
            <a:pPr algn="ctr" eaLnBrk="0" hangingPunct="0"/>
            <a:r>
              <a:rPr lang="en-GB" sz="2000" dirty="0" smtClean="0">
                <a:latin typeface="Verdana" pitchFamily="34" charset="0"/>
              </a:rPr>
              <a:t>When the student listens carefully</a:t>
            </a:r>
            <a:endParaRPr lang="en-GB" sz="2000" dirty="0">
              <a:latin typeface="Verdana" pitchFamily="34" charset="0"/>
            </a:endParaRPr>
          </a:p>
        </p:txBody>
      </p:sp>
      <p:sp>
        <p:nvSpPr>
          <p:cNvPr id="25609" name="Text Box 9"/>
          <p:cNvSpPr txBox="1">
            <a:spLocks noChangeArrowheads="1"/>
          </p:cNvSpPr>
          <p:nvPr/>
        </p:nvSpPr>
        <p:spPr bwMode="auto">
          <a:xfrm>
            <a:off x="1981200" y="3859213"/>
            <a:ext cx="4724400" cy="457200"/>
          </a:xfrm>
          <a:prstGeom prst="rect">
            <a:avLst/>
          </a:prstGeom>
          <a:solidFill>
            <a:srgbClr val="FFFFFF"/>
          </a:solidFill>
          <a:ln w="9525">
            <a:solidFill>
              <a:srgbClr val="000000"/>
            </a:solidFill>
            <a:miter lim="800000"/>
            <a:headEnd/>
            <a:tailEnd/>
          </a:ln>
        </p:spPr>
        <p:txBody>
          <a:bodyPr/>
          <a:lstStyle/>
          <a:p>
            <a:pPr algn="ctr" eaLnBrk="0" hangingPunct="0"/>
            <a:r>
              <a:rPr lang="en-GB" dirty="0" smtClean="0">
                <a:latin typeface="Verdana" pitchFamily="34" charset="0"/>
              </a:rPr>
              <a:t>What the student understands</a:t>
            </a:r>
            <a:endParaRPr lang="en-GB" dirty="0">
              <a:latin typeface="Verdana" pitchFamily="34" charset="0"/>
            </a:endParaRPr>
          </a:p>
        </p:txBody>
      </p:sp>
      <p:sp>
        <p:nvSpPr>
          <p:cNvPr id="25610" name="Text Box 10"/>
          <p:cNvSpPr txBox="1">
            <a:spLocks noChangeArrowheads="1"/>
          </p:cNvSpPr>
          <p:nvPr/>
        </p:nvSpPr>
        <p:spPr bwMode="auto">
          <a:xfrm>
            <a:off x="2286000" y="4392613"/>
            <a:ext cx="4038600" cy="457200"/>
          </a:xfrm>
          <a:prstGeom prst="rect">
            <a:avLst/>
          </a:prstGeom>
          <a:solidFill>
            <a:srgbClr val="FFFFFF"/>
          </a:solidFill>
          <a:ln w="9525">
            <a:solidFill>
              <a:srgbClr val="000000"/>
            </a:solidFill>
            <a:miter lim="800000"/>
            <a:headEnd/>
            <a:tailEnd/>
          </a:ln>
        </p:spPr>
        <p:txBody>
          <a:bodyPr/>
          <a:lstStyle/>
          <a:p>
            <a:pPr algn="ctr" eaLnBrk="0" hangingPunct="0"/>
            <a:r>
              <a:rPr lang="en-GB" sz="1600" dirty="0" smtClean="0">
                <a:latin typeface="Verdana" pitchFamily="34" charset="0"/>
              </a:rPr>
              <a:t>What the student keeps in mind</a:t>
            </a:r>
            <a:endParaRPr lang="en-GB" sz="1600" dirty="0">
              <a:latin typeface="Verdana" pitchFamily="34" charset="0"/>
            </a:endParaRPr>
          </a:p>
        </p:txBody>
      </p:sp>
      <p:sp>
        <p:nvSpPr>
          <p:cNvPr id="25611" name="Text Box 11"/>
          <p:cNvSpPr txBox="1">
            <a:spLocks noChangeArrowheads="1"/>
          </p:cNvSpPr>
          <p:nvPr/>
        </p:nvSpPr>
        <p:spPr bwMode="auto">
          <a:xfrm>
            <a:off x="2514600" y="4926013"/>
            <a:ext cx="3281536" cy="381000"/>
          </a:xfrm>
          <a:prstGeom prst="rect">
            <a:avLst/>
          </a:prstGeom>
          <a:solidFill>
            <a:srgbClr val="FFFFFF"/>
          </a:solidFill>
          <a:ln w="9525">
            <a:solidFill>
              <a:srgbClr val="000000"/>
            </a:solidFill>
            <a:miter lim="800000"/>
            <a:headEnd/>
            <a:tailEnd/>
          </a:ln>
        </p:spPr>
        <p:txBody>
          <a:bodyPr/>
          <a:lstStyle/>
          <a:p>
            <a:pPr algn="ctr" eaLnBrk="0" hangingPunct="0"/>
            <a:r>
              <a:rPr lang="en-GB" sz="1400" dirty="0" smtClean="0">
                <a:latin typeface="Verdana" pitchFamily="34" charset="0"/>
              </a:rPr>
              <a:t>What the student can recall</a:t>
            </a:r>
            <a:endParaRPr lang="en-GB" sz="1400" dirty="0">
              <a:latin typeface="Verdana" pitchFamily="34" charset="0"/>
            </a:endParaRPr>
          </a:p>
        </p:txBody>
      </p:sp>
      <p:sp>
        <p:nvSpPr>
          <p:cNvPr id="25612" name="Text Box 12"/>
          <p:cNvSpPr txBox="1">
            <a:spLocks noChangeArrowheads="1"/>
          </p:cNvSpPr>
          <p:nvPr/>
        </p:nvSpPr>
        <p:spPr bwMode="auto">
          <a:xfrm>
            <a:off x="3055620" y="5383213"/>
            <a:ext cx="2286000" cy="461962"/>
          </a:xfrm>
          <a:prstGeom prst="rect">
            <a:avLst/>
          </a:prstGeom>
          <a:solidFill>
            <a:srgbClr val="FFFFFF"/>
          </a:solidFill>
          <a:ln w="9525">
            <a:solidFill>
              <a:srgbClr val="000000"/>
            </a:solidFill>
            <a:miter lim="800000"/>
            <a:headEnd/>
            <a:tailEnd/>
          </a:ln>
        </p:spPr>
        <p:txBody>
          <a:bodyPr/>
          <a:lstStyle/>
          <a:p>
            <a:pPr algn="ctr" eaLnBrk="0" hangingPunct="0"/>
            <a:r>
              <a:rPr lang="en-GB" sz="1200" dirty="0" smtClean="0">
                <a:latin typeface="Verdana" pitchFamily="34" charset="0"/>
              </a:rPr>
              <a:t>What the student can practically use </a:t>
            </a:r>
            <a:endParaRPr lang="en-GB" sz="1200" dirty="0">
              <a:latin typeface="Verdana" pitchFamily="34" charset="0"/>
            </a:endParaRPr>
          </a:p>
        </p:txBody>
      </p:sp>
      <p:grpSp>
        <p:nvGrpSpPr>
          <p:cNvPr id="2" name="Group 15"/>
          <p:cNvGrpSpPr>
            <a:grpSpLocks/>
          </p:cNvGrpSpPr>
          <p:nvPr/>
        </p:nvGrpSpPr>
        <p:grpSpPr bwMode="auto">
          <a:xfrm>
            <a:off x="304800" y="1423988"/>
            <a:ext cx="8534400" cy="4719637"/>
            <a:chOff x="192" y="897"/>
            <a:chExt cx="5376" cy="2973"/>
          </a:xfrm>
        </p:grpSpPr>
        <p:sp>
          <p:nvSpPr>
            <p:cNvPr id="14355" name="Line 13"/>
            <p:cNvSpPr>
              <a:spLocks noChangeShapeType="1"/>
            </p:cNvSpPr>
            <p:nvPr/>
          </p:nvSpPr>
          <p:spPr bwMode="auto">
            <a:xfrm flipH="1">
              <a:off x="3360" y="990"/>
              <a:ext cx="2208" cy="2880"/>
            </a:xfrm>
            <a:prstGeom prst="line">
              <a:avLst/>
            </a:prstGeom>
            <a:noFill/>
            <a:ln w="57150">
              <a:solidFill>
                <a:srgbClr val="BF072A"/>
              </a:solidFill>
              <a:miter lim="800000"/>
              <a:headEnd/>
              <a:tailEnd type="triangle" w="med" len="med"/>
            </a:ln>
          </p:spPr>
          <p:txBody>
            <a:bodyPr wrap="none"/>
            <a:lstStyle/>
            <a:p>
              <a:endParaRPr lang="en-GB" dirty="0"/>
            </a:p>
          </p:txBody>
        </p:sp>
        <p:sp>
          <p:nvSpPr>
            <p:cNvPr id="14356" name="Line 14"/>
            <p:cNvSpPr>
              <a:spLocks noChangeShapeType="1"/>
            </p:cNvSpPr>
            <p:nvPr/>
          </p:nvSpPr>
          <p:spPr bwMode="auto">
            <a:xfrm>
              <a:off x="192" y="897"/>
              <a:ext cx="1584" cy="2928"/>
            </a:xfrm>
            <a:prstGeom prst="line">
              <a:avLst/>
            </a:prstGeom>
            <a:noFill/>
            <a:ln w="57150">
              <a:solidFill>
                <a:srgbClr val="BF072A"/>
              </a:solidFill>
              <a:miter lim="800000"/>
              <a:headEnd/>
              <a:tailEnd type="triangle" w="med" len="med"/>
            </a:ln>
          </p:spPr>
          <p:txBody>
            <a:bodyPr wrap="none"/>
            <a:lstStyle/>
            <a:p>
              <a:endParaRPr lang="en-GB" dirty="0"/>
            </a:p>
          </p:txBody>
        </p:sp>
      </p:grpSp>
      <p:sp>
        <p:nvSpPr>
          <p:cNvPr id="25616" name="Text Box 16"/>
          <p:cNvSpPr txBox="1">
            <a:spLocks noChangeArrowheads="1"/>
          </p:cNvSpPr>
          <p:nvPr/>
        </p:nvSpPr>
        <p:spPr bwMode="auto">
          <a:xfrm>
            <a:off x="3576638" y="5916613"/>
            <a:ext cx="1066800" cy="369887"/>
          </a:xfrm>
          <a:prstGeom prst="rect">
            <a:avLst/>
          </a:prstGeom>
          <a:noFill/>
          <a:ln w="9525">
            <a:noFill/>
            <a:miter lim="800000"/>
            <a:headEnd/>
            <a:tailEnd/>
          </a:ln>
        </p:spPr>
        <p:txBody>
          <a:bodyPr>
            <a:spAutoFit/>
          </a:bodyPr>
          <a:lstStyle/>
          <a:p>
            <a:pPr algn="ctr">
              <a:spcBef>
                <a:spcPct val="50000"/>
              </a:spcBef>
            </a:pPr>
            <a:r>
              <a:rPr lang="en-GB" dirty="0" smtClean="0">
                <a:solidFill>
                  <a:srgbClr val="FFFF00"/>
                </a:solidFill>
              </a:rPr>
              <a:t>10%</a:t>
            </a:r>
            <a:endParaRPr lang="en-GB" dirty="0">
              <a:solidFill>
                <a:srgbClr val="FFFF00"/>
              </a:solidFill>
            </a:endParaRPr>
          </a:p>
        </p:txBody>
      </p:sp>
      <p:sp>
        <p:nvSpPr>
          <p:cNvPr id="25617" name="Text Box 17"/>
          <p:cNvSpPr txBox="1">
            <a:spLocks noChangeArrowheads="1"/>
          </p:cNvSpPr>
          <p:nvPr/>
        </p:nvSpPr>
        <p:spPr bwMode="auto">
          <a:xfrm>
            <a:off x="0" y="381000"/>
            <a:ext cx="1066800" cy="369332"/>
          </a:xfrm>
          <a:prstGeom prst="rect">
            <a:avLst/>
          </a:prstGeom>
          <a:noFill/>
          <a:ln w="9525">
            <a:noFill/>
            <a:miter lim="800000"/>
            <a:headEnd/>
            <a:tailEnd/>
          </a:ln>
        </p:spPr>
        <p:txBody>
          <a:bodyPr>
            <a:spAutoFit/>
          </a:bodyPr>
          <a:lstStyle/>
          <a:p>
            <a:pPr>
              <a:spcBef>
                <a:spcPct val="50000"/>
              </a:spcBef>
            </a:pPr>
            <a:r>
              <a:rPr lang="en-GB" dirty="0" smtClean="0"/>
              <a:t>100%</a:t>
            </a:r>
            <a:endParaRPr lang="en-GB" dirty="0"/>
          </a:p>
        </p:txBody>
      </p:sp>
      <p:sp>
        <p:nvSpPr>
          <p:cNvPr id="14351"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GB" sz="2400" dirty="0" smtClean="0">
                <a:solidFill>
                  <a:srgbClr val="0168AC"/>
                </a:solidFill>
                <a:latin typeface="Verdana" pitchFamily="34" charset="0"/>
                <a:ea typeface="ＭＳ Ｐゴシック" pitchFamily="34" charset="-128"/>
              </a:rPr>
              <a:t>Communicating?</a:t>
            </a:r>
            <a:endParaRPr lang="en-GB" sz="2400" dirty="0">
              <a:solidFill>
                <a:srgbClr val="0168AC"/>
              </a:solidFill>
              <a:latin typeface="Verdana" pitchFamily="34" charset="0"/>
            </a:endParaRPr>
          </a:p>
        </p:txBody>
      </p:sp>
      <p:pic>
        <p:nvPicPr>
          <p:cNvPr id="14352"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20"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sp>
        <p:nvSpPr>
          <p:cNvPr id="14354" name="Text Box 20"/>
          <p:cNvSpPr txBox="1">
            <a:spLocks noChangeArrowheads="1"/>
          </p:cNvSpPr>
          <p:nvPr/>
        </p:nvSpPr>
        <p:spPr bwMode="auto">
          <a:xfrm>
            <a:off x="6429375" y="6713538"/>
            <a:ext cx="2770188" cy="184150"/>
          </a:xfrm>
          <a:prstGeom prst="rect">
            <a:avLst/>
          </a:prstGeom>
          <a:noFill/>
          <a:ln w="9525">
            <a:noFill/>
            <a:miter lim="800000"/>
            <a:headEnd/>
            <a:tailEnd/>
          </a:ln>
        </p:spPr>
        <p:txBody>
          <a:bodyPr wrap="none">
            <a:spAutoFit/>
          </a:bodyPr>
          <a:lstStyle/>
          <a:p>
            <a:r>
              <a:rPr lang="en-GB" sz="600" dirty="0" smtClean="0">
                <a:solidFill>
                  <a:schemeClr val="bg1"/>
                </a:solidFill>
                <a:latin typeface="Verdana" pitchFamily="34" charset="0"/>
              </a:rPr>
              <a:t>Pascal COLMAIRE – WA Development &amp; Education Director</a:t>
            </a:r>
            <a:endParaRPr lang="en-GB" sz="600" dirty="0">
              <a:solidFill>
                <a:schemeClr val="bg1"/>
              </a:solidFill>
              <a:latin typeface="Verdana" pitchFamily="34" charset="0"/>
            </a:endParaRPr>
          </a:p>
        </p:txBody>
      </p:sp>
      <p:sp>
        <p:nvSpPr>
          <p:cNvPr id="21"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22"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23"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additive="base">
                                        <p:cTn id="7" dur="5000" fill="hold"/>
                                        <p:tgtEl>
                                          <p:spTgt spid="25605"/>
                                        </p:tgtEl>
                                        <p:attrNameLst>
                                          <p:attrName>ppt_x</p:attrName>
                                        </p:attrNameLst>
                                      </p:cBhvr>
                                      <p:tavLst>
                                        <p:tav tm="0">
                                          <p:val>
                                            <p:strVal val="0-#ppt_w/2"/>
                                          </p:val>
                                        </p:tav>
                                        <p:tav tm="100000">
                                          <p:val>
                                            <p:strVal val="#ppt_x"/>
                                          </p:val>
                                        </p:tav>
                                      </p:tavLst>
                                    </p:anim>
                                    <p:anim calcmode="lin" valueType="num">
                                      <p:cBhvr additive="base">
                                        <p:cTn id="8" dur="5000" fill="hold"/>
                                        <p:tgtEl>
                                          <p:spTgt spid="25605"/>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2" presetClass="entr" presetSubtype="8" fill="hold" grpId="0" nodeType="afterEffect">
                                  <p:stCondLst>
                                    <p:cond delay="0"/>
                                  </p:stCondLst>
                                  <p:childTnLst>
                                    <p:set>
                                      <p:cBhvr>
                                        <p:cTn id="11" dur="1" fill="hold">
                                          <p:stCondLst>
                                            <p:cond delay="0"/>
                                          </p:stCondLst>
                                        </p:cTn>
                                        <p:tgtEl>
                                          <p:spTgt spid="25606"/>
                                        </p:tgtEl>
                                        <p:attrNameLst>
                                          <p:attrName>style.visibility</p:attrName>
                                        </p:attrNameLst>
                                      </p:cBhvr>
                                      <p:to>
                                        <p:strVal val="visible"/>
                                      </p:to>
                                    </p:set>
                                    <p:anim calcmode="lin" valueType="num">
                                      <p:cBhvr additive="base">
                                        <p:cTn id="12" dur="3000" fill="hold"/>
                                        <p:tgtEl>
                                          <p:spTgt spid="25606"/>
                                        </p:tgtEl>
                                        <p:attrNameLst>
                                          <p:attrName>ppt_x</p:attrName>
                                        </p:attrNameLst>
                                      </p:cBhvr>
                                      <p:tavLst>
                                        <p:tav tm="0">
                                          <p:val>
                                            <p:strVal val="0-#ppt_w/2"/>
                                          </p:val>
                                        </p:tav>
                                        <p:tav tm="100000">
                                          <p:val>
                                            <p:strVal val="#ppt_x"/>
                                          </p:val>
                                        </p:tav>
                                      </p:tavLst>
                                    </p:anim>
                                    <p:anim calcmode="lin" valueType="num">
                                      <p:cBhvr additive="base">
                                        <p:cTn id="13" dur="3000" fill="hold"/>
                                        <p:tgtEl>
                                          <p:spTgt spid="25606"/>
                                        </p:tgtEl>
                                        <p:attrNameLst>
                                          <p:attrName>ppt_y</p:attrName>
                                        </p:attrNameLst>
                                      </p:cBhvr>
                                      <p:tavLst>
                                        <p:tav tm="0">
                                          <p:val>
                                            <p:strVal val="#ppt_y"/>
                                          </p:val>
                                        </p:tav>
                                        <p:tav tm="100000">
                                          <p:val>
                                            <p:strVal val="#ppt_y"/>
                                          </p:val>
                                        </p:tav>
                                      </p:tavLst>
                                    </p:anim>
                                  </p:childTnLst>
                                </p:cTn>
                              </p:par>
                            </p:childTnLst>
                          </p:cTn>
                        </p:par>
                        <p:par>
                          <p:cTn id="14" fill="hold">
                            <p:stCondLst>
                              <p:cond delay="8000"/>
                            </p:stCondLst>
                            <p:childTnLst>
                              <p:par>
                                <p:cTn id="15" presetID="2" presetClass="entr" presetSubtype="8" fill="hold" grpId="0" nodeType="afterEffect">
                                  <p:stCondLst>
                                    <p:cond delay="0"/>
                                  </p:stCondLst>
                                  <p:childTnLst>
                                    <p:set>
                                      <p:cBhvr>
                                        <p:cTn id="16" dur="1" fill="hold">
                                          <p:stCondLst>
                                            <p:cond delay="0"/>
                                          </p:stCondLst>
                                        </p:cTn>
                                        <p:tgtEl>
                                          <p:spTgt spid="25607"/>
                                        </p:tgtEl>
                                        <p:attrNameLst>
                                          <p:attrName>style.visibility</p:attrName>
                                        </p:attrNameLst>
                                      </p:cBhvr>
                                      <p:to>
                                        <p:strVal val="visible"/>
                                      </p:to>
                                    </p:set>
                                    <p:anim calcmode="lin" valueType="num">
                                      <p:cBhvr additive="base">
                                        <p:cTn id="17" dur="3000" fill="hold"/>
                                        <p:tgtEl>
                                          <p:spTgt spid="25607"/>
                                        </p:tgtEl>
                                        <p:attrNameLst>
                                          <p:attrName>ppt_x</p:attrName>
                                        </p:attrNameLst>
                                      </p:cBhvr>
                                      <p:tavLst>
                                        <p:tav tm="0">
                                          <p:val>
                                            <p:strVal val="0-#ppt_w/2"/>
                                          </p:val>
                                        </p:tav>
                                        <p:tav tm="100000">
                                          <p:val>
                                            <p:strVal val="#ppt_x"/>
                                          </p:val>
                                        </p:tav>
                                      </p:tavLst>
                                    </p:anim>
                                    <p:anim calcmode="lin" valueType="num">
                                      <p:cBhvr additive="base">
                                        <p:cTn id="18" dur="3000" fill="hold"/>
                                        <p:tgtEl>
                                          <p:spTgt spid="25607"/>
                                        </p:tgtEl>
                                        <p:attrNameLst>
                                          <p:attrName>ppt_y</p:attrName>
                                        </p:attrNameLst>
                                      </p:cBhvr>
                                      <p:tavLst>
                                        <p:tav tm="0">
                                          <p:val>
                                            <p:strVal val="#ppt_y"/>
                                          </p:val>
                                        </p:tav>
                                        <p:tav tm="100000">
                                          <p:val>
                                            <p:strVal val="#ppt_y"/>
                                          </p:val>
                                        </p:tav>
                                      </p:tavLst>
                                    </p:anim>
                                  </p:childTnLst>
                                </p:cTn>
                              </p:par>
                            </p:childTnLst>
                          </p:cTn>
                        </p:par>
                        <p:par>
                          <p:cTn id="19" fill="hold">
                            <p:stCondLst>
                              <p:cond delay="11000"/>
                            </p:stCondLst>
                            <p:childTnLst>
                              <p:par>
                                <p:cTn id="20" presetID="2" presetClass="entr" presetSubtype="8" fill="hold" grpId="0" nodeType="afterEffect">
                                  <p:stCondLst>
                                    <p:cond delay="0"/>
                                  </p:stCondLst>
                                  <p:childTnLst>
                                    <p:set>
                                      <p:cBhvr>
                                        <p:cTn id="21" dur="1" fill="hold">
                                          <p:stCondLst>
                                            <p:cond delay="0"/>
                                          </p:stCondLst>
                                        </p:cTn>
                                        <p:tgtEl>
                                          <p:spTgt spid="25608"/>
                                        </p:tgtEl>
                                        <p:attrNameLst>
                                          <p:attrName>style.visibility</p:attrName>
                                        </p:attrNameLst>
                                      </p:cBhvr>
                                      <p:to>
                                        <p:strVal val="visible"/>
                                      </p:to>
                                    </p:set>
                                    <p:anim calcmode="lin" valueType="num">
                                      <p:cBhvr additive="base">
                                        <p:cTn id="22" dur="3000" fill="hold"/>
                                        <p:tgtEl>
                                          <p:spTgt spid="25608"/>
                                        </p:tgtEl>
                                        <p:attrNameLst>
                                          <p:attrName>ppt_x</p:attrName>
                                        </p:attrNameLst>
                                      </p:cBhvr>
                                      <p:tavLst>
                                        <p:tav tm="0">
                                          <p:val>
                                            <p:strVal val="0-#ppt_w/2"/>
                                          </p:val>
                                        </p:tav>
                                        <p:tav tm="100000">
                                          <p:val>
                                            <p:strVal val="#ppt_x"/>
                                          </p:val>
                                        </p:tav>
                                      </p:tavLst>
                                    </p:anim>
                                    <p:anim calcmode="lin" valueType="num">
                                      <p:cBhvr additive="base">
                                        <p:cTn id="23" dur="3000" fill="hold"/>
                                        <p:tgtEl>
                                          <p:spTgt spid="25608"/>
                                        </p:tgtEl>
                                        <p:attrNameLst>
                                          <p:attrName>ppt_y</p:attrName>
                                        </p:attrNameLst>
                                      </p:cBhvr>
                                      <p:tavLst>
                                        <p:tav tm="0">
                                          <p:val>
                                            <p:strVal val="#ppt_y"/>
                                          </p:val>
                                        </p:tav>
                                        <p:tav tm="100000">
                                          <p:val>
                                            <p:strVal val="#ppt_y"/>
                                          </p:val>
                                        </p:tav>
                                      </p:tavLst>
                                    </p:anim>
                                  </p:childTnLst>
                                </p:cTn>
                              </p:par>
                            </p:childTnLst>
                          </p:cTn>
                        </p:par>
                        <p:par>
                          <p:cTn id="24" fill="hold">
                            <p:stCondLst>
                              <p:cond delay="14000"/>
                            </p:stCondLst>
                            <p:childTnLst>
                              <p:par>
                                <p:cTn id="25" presetID="2" presetClass="entr" presetSubtype="8" fill="hold" grpId="0" nodeType="afterEffect">
                                  <p:stCondLst>
                                    <p:cond delay="0"/>
                                  </p:stCondLst>
                                  <p:childTnLst>
                                    <p:set>
                                      <p:cBhvr>
                                        <p:cTn id="26" dur="1" fill="hold">
                                          <p:stCondLst>
                                            <p:cond delay="0"/>
                                          </p:stCondLst>
                                        </p:cTn>
                                        <p:tgtEl>
                                          <p:spTgt spid="25609"/>
                                        </p:tgtEl>
                                        <p:attrNameLst>
                                          <p:attrName>style.visibility</p:attrName>
                                        </p:attrNameLst>
                                      </p:cBhvr>
                                      <p:to>
                                        <p:strVal val="visible"/>
                                      </p:to>
                                    </p:set>
                                    <p:anim calcmode="lin" valueType="num">
                                      <p:cBhvr additive="base">
                                        <p:cTn id="27" dur="3000" fill="hold"/>
                                        <p:tgtEl>
                                          <p:spTgt spid="25609"/>
                                        </p:tgtEl>
                                        <p:attrNameLst>
                                          <p:attrName>ppt_x</p:attrName>
                                        </p:attrNameLst>
                                      </p:cBhvr>
                                      <p:tavLst>
                                        <p:tav tm="0">
                                          <p:val>
                                            <p:strVal val="0-#ppt_w/2"/>
                                          </p:val>
                                        </p:tav>
                                        <p:tav tm="100000">
                                          <p:val>
                                            <p:strVal val="#ppt_x"/>
                                          </p:val>
                                        </p:tav>
                                      </p:tavLst>
                                    </p:anim>
                                    <p:anim calcmode="lin" valueType="num">
                                      <p:cBhvr additive="base">
                                        <p:cTn id="28" dur="3000" fill="hold"/>
                                        <p:tgtEl>
                                          <p:spTgt spid="25609"/>
                                        </p:tgtEl>
                                        <p:attrNameLst>
                                          <p:attrName>ppt_y</p:attrName>
                                        </p:attrNameLst>
                                      </p:cBhvr>
                                      <p:tavLst>
                                        <p:tav tm="0">
                                          <p:val>
                                            <p:strVal val="#ppt_y"/>
                                          </p:val>
                                        </p:tav>
                                        <p:tav tm="100000">
                                          <p:val>
                                            <p:strVal val="#ppt_y"/>
                                          </p:val>
                                        </p:tav>
                                      </p:tavLst>
                                    </p:anim>
                                  </p:childTnLst>
                                </p:cTn>
                              </p:par>
                            </p:childTnLst>
                          </p:cTn>
                        </p:par>
                        <p:par>
                          <p:cTn id="29" fill="hold">
                            <p:stCondLst>
                              <p:cond delay="17000"/>
                            </p:stCondLst>
                            <p:childTnLst>
                              <p:par>
                                <p:cTn id="30" presetID="2" presetClass="entr" presetSubtype="8" fill="hold" grpId="0" nodeType="afterEffect">
                                  <p:stCondLst>
                                    <p:cond delay="0"/>
                                  </p:stCondLst>
                                  <p:childTnLst>
                                    <p:set>
                                      <p:cBhvr>
                                        <p:cTn id="31" dur="1" fill="hold">
                                          <p:stCondLst>
                                            <p:cond delay="0"/>
                                          </p:stCondLst>
                                        </p:cTn>
                                        <p:tgtEl>
                                          <p:spTgt spid="25610"/>
                                        </p:tgtEl>
                                        <p:attrNameLst>
                                          <p:attrName>style.visibility</p:attrName>
                                        </p:attrNameLst>
                                      </p:cBhvr>
                                      <p:to>
                                        <p:strVal val="visible"/>
                                      </p:to>
                                    </p:set>
                                    <p:anim calcmode="lin" valueType="num">
                                      <p:cBhvr additive="base">
                                        <p:cTn id="32" dur="3000" fill="hold"/>
                                        <p:tgtEl>
                                          <p:spTgt spid="25610"/>
                                        </p:tgtEl>
                                        <p:attrNameLst>
                                          <p:attrName>ppt_x</p:attrName>
                                        </p:attrNameLst>
                                      </p:cBhvr>
                                      <p:tavLst>
                                        <p:tav tm="0">
                                          <p:val>
                                            <p:strVal val="0-#ppt_w/2"/>
                                          </p:val>
                                        </p:tav>
                                        <p:tav tm="100000">
                                          <p:val>
                                            <p:strVal val="#ppt_x"/>
                                          </p:val>
                                        </p:tav>
                                      </p:tavLst>
                                    </p:anim>
                                    <p:anim calcmode="lin" valueType="num">
                                      <p:cBhvr additive="base">
                                        <p:cTn id="33" dur="3000" fill="hold"/>
                                        <p:tgtEl>
                                          <p:spTgt spid="25610"/>
                                        </p:tgtEl>
                                        <p:attrNameLst>
                                          <p:attrName>ppt_y</p:attrName>
                                        </p:attrNameLst>
                                      </p:cBhvr>
                                      <p:tavLst>
                                        <p:tav tm="0">
                                          <p:val>
                                            <p:strVal val="#ppt_y"/>
                                          </p:val>
                                        </p:tav>
                                        <p:tav tm="100000">
                                          <p:val>
                                            <p:strVal val="#ppt_y"/>
                                          </p:val>
                                        </p:tav>
                                      </p:tavLst>
                                    </p:anim>
                                  </p:childTnLst>
                                </p:cTn>
                              </p:par>
                            </p:childTnLst>
                          </p:cTn>
                        </p:par>
                        <p:par>
                          <p:cTn id="34" fill="hold">
                            <p:stCondLst>
                              <p:cond delay="20000"/>
                            </p:stCondLst>
                            <p:childTnLst>
                              <p:par>
                                <p:cTn id="35" presetID="2" presetClass="entr" presetSubtype="8" fill="hold" grpId="0" nodeType="afterEffect">
                                  <p:stCondLst>
                                    <p:cond delay="0"/>
                                  </p:stCondLst>
                                  <p:childTnLst>
                                    <p:set>
                                      <p:cBhvr>
                                        <p:cTn id="36" dur="1" fill="hold">
                                          <p:stCondLst>
                                            <p:cond delay="0"/>
                                          </p:stCondLst>
                                        </p:cTn>
                                        <p:tgtEl>
                                          <p:spTgt spid="25611"/>
                                        </p:tgtEl>
                                        <p:attrNameLst>
                                          <p:attrName>style.visibility</p:attrName>
                                        </p:attrNameLst>
                                      </p:cBhvr>
                                      <p:to>
                                        <p:strVal val="visible"/>
                                      </p:to>
                                    </p:set>
                                    <p:anim calcmode="lin" valueType="num">
                                      <p:cBhvr additive="base">
                                        <p:cTn id="37" dur="3000" fill="hold"/>
                                        <p:tgtEl>
                                          <p:spTgt spid="25611"/>
                                        </p:tgtEl>
                                        <p:attrNameLst>
                                          <p:attrName>ppt_x</p:attrName>
                                        </p:attrNameLst>
                                      </p:cBhvr>
                                      <p:tavLst>
                                        <p:tav tm="0">
                                          <p:val>
                                            <p:strVal val="0-#ppt_w/2"/>
                                          </p:val>
                                        </p:tav>
                                        <p:tav tm="100000">
                                          <p:val>
                                            <p:strVal val="#ppt_x"/>
                                          </p:val>
                                        </p:tav>
                                      </p:tavLst>
                                    </p:anim>
                                    <p:anim calcmode="lin" valueType="num">
                                      <p:cBhvr additive="base">
                                        <p:cTn id="38" dur="3000" fill="hold"/>
                                        <p:tgtEl>
                                          <p:spTgt spid="25611"/>
                                        </p:tgtEl>
                                        <p:attrNameLst>
                                          <p:attrName>ppt_y</p:attrName>
                                        </p:attrNameLst>
                                      </p:cBhvr>
                                      <p:tavLst>
                                        <p:tav tm="0">
                                          <p:val>
                                            <p:strVal val="#ppt_y"/>
                                          </p:val>
                                        </p:tav>
                                        <p:tav tm="100000">
                                          <p:val>
                                            <p:strVal val="#ppt_y"/>
                                          </p:val>
                                        </p:tav>
                                      </p:tavLst>
                                    </p:anim>
                                  </p:childTnLst>
                                </p:cTn>
                              </p:par>
                            </p:childTnLst>
                          </p:cTn>
                        </p:par>
                        <p:par>
                          <p:cTn id="39" fill="hold">
                            <p:stCondLst>
                              <p:cond delay="23000"/>
                            </p:stCondLst>
                            <p:childTnLst>
                              <p:par>
                                <p:cTn id="40" presetID="2" presetClass="entr" presetSubtype="8" fill="hold" grpId="0" nodeType="afterEffect">
                                  <p:stCondLst>
                                    <p:cond delay="0"/>
                                  </p:stCondLst>
                                  <p:childTnLst>
                                    <p:set>
                                      <p:cBhvr>
                                        <p:cTn id="41" dur="1" fill="hold">
                                          <p:stCondLst>
                                            <p:cond delay="0"/>
                                          </p:stCondLst>
                                        </p:cTn>
                                        <p:tgtEl>
                                          <p:spTgt spid="25612"/>
                                        </p:tgtEl>
                                        <p:attrNameLst>
                                          <p:attrName>style.visibility</p:attrName>
                                        </p:attrNameLst>
                                      </p:cBhvr>
                                      <p:to>
                                        <p:strVal val="visible"/>
                                      </p:to>
                                    </p:set>
                                    <p:anim calcmode="lin" valueType="num">
                                      <p:cBhvr additive="base">
                                        <p:cTn id="42" dur="3000" fill="hold"/>
                                        <p:tgtEl>
                                          <p:spTgt spid="25612"/>
                                        </p:tgtEl>
                                        <p:attrNameLst>
                                          <p:attrName>ppt_x</p:attrName>
                                        </p:attrNameLst>
                                      </p:cBhvr>
                                      <p:tavLst>
                                        <p:tav tm="0">
                                          <p:val>
                                            <p:strVal val="0-#ppt_w/2"/>
                                          </p:val>
                                        </p:tav>
                                        <p:tav tm="100000">
                                          <p:val>
                                            <p:strVal val="#ppt_x"/>
                                          </p:val>
                                        </p:tav>
                                      </p:tavLst>
                                    </p:anim>
                                    <p:anim calcmode="lin" valueType="num">
                                      <p:cBhvr additive="base">
                                        <p:cTn id="43" dur="3000" fill="hold"/>
                                        <p:tgtEl>
                                          <p:spTgt spid="25612"/>
                                        </p:tgtEl>
                                        <p:attrNameLst>
                                          <p:attrName>ppt_y</p:attrName>
                                        </p:attrNameLst>
                                      </p:cBhvr>
                                      <p:tavLst>
                                        <p:tav tm="0">
                                          <p:val>
                                            <p:strVal val="#ppt_y"/>
                                          </p:val>
                                        </p:tav>
                                        <p:tav tm="100000">
                                          <p:val>
                                            <p:strVal val="#ppt_y"/>
                                          </p:val>
                                        </p:tav>
                                      </p:tavLst>
                                    </p:anim>
                                  </p:childTnLst>
                                </p:cTn>
                              </p:par>
                            </p:childTnLst>
                          </p:cTn>
                        </p:par>
                        <p:par>
                          <p:cTn id="44" fill="hold">
                            <p:stCondLst>
                              <p:cond delay="26000"/>
                            </p:stCondLst>
                            <p:childTnLst>
                              <p:par>
                                <p:cTn id="45" presetID="2" presetClass="entr" presetSubtype="4"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3000" fill="hold"/>
                                        <p:tgtEl>
                                          <p:spTgt spid="2"/>
                                        </p:tgtEl>
                                        <p:attrNameLst>
                                          <p:attrName>ppt_x</p:attrName>
                                        </p:attrNameLst>
                                      </p:cBhvr>
                                      <p:tavLst>
                                        <p:tav tm="0">
                                          <p:val>
                                            <p:strVal val="#ppt_x"/>
                                          </p:val>
                                        </p:tav>
                                        <p:tav tm="100000">
                                          <p:val>
                                            <p:strVal val="#ppt_x"/>
                                          </p:val>
                                        </p:tav>
                                      </p:tavLst>
                                    </p:anim>
                                    <p:anim calcmode="lin" valueType="num">
                                      <p:cBhvr additive="base">
                                        <p:cTn id="48" dur="3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9000"/>
                            </p:stCondLst>
                            <p:childTnLst>
                              <p:par>
                                <p:cTn id="50" presetID="2" presetClass="entr" presetSubtype="8" fill="hold" grpId="0" nodeType="afterEffect">
                                  <p:stCondLst>
                                    <p:cond delay="0"/>
                                  </p:stCondLst>
                                  <p:childTnLst>
                                    <p:set>
                                      <p:cBhvr>
                                        <p:cTn id="51" dur="1" fill="hold">
                                          <p:stCondLst>
                                            <p:cond delay="0"/>
                                          </p:stCondLst>
                                        </p:cTn>
                                        <p:tgtEl>
                                          <p:spTgt spid="25616"/>
                                        </p:tgtEl>
                                        <p:attrNameLst>
                                          <p:attrName>style.visibility</p:attrName>
                                        </p:attrNameLst>
                                      </p:cBhvr>
                                      <p:to>
                                        <p:strVal val="visible"/>
                                      </p:to>
                                    </p:set>
                                    <p:anim calcmode="lin" valueType="num">
                                      <p:cBhvr additive="base">
                                        <p:cTn id="52" dur="3000" fill="hold"/>
                                        <p:tgtEl>
                                          <p:spTgt spid="25616"/>
                                        </p:tgtEl>
                                        <p:attrNameLst>
                                          <p:attrName>ppt_x</p:attrName>
                                        </p:attrNameLst>
                                      </p:cBhvr>
                                      <p:tavLst>
                                        <p:tav tm="0">
                                          <p:val>
                                            <p:strVal val="0-#ppt_w/2"/>
                                          </p:val>
                                        </p:tav>
                                        <p:tav tm="100000">
                                          <p:val>
                                            <p:strVal val="#ppt_x"/>
                                          </p:val>
                                        </p:tav>
                                      </p:tavLst>
                                    </p:anim>
                                    <p:anim calcmode="lin" valueType="num">
                                      <p:cBhvr additive="base">
                                        <p:cTn id="53" dur="3000" fill="hold"/>
                                        <p:tgtEl>
                                          <p:spTgt spid="25616"/>
                                        </p:tgtEl>
                                        <p:attrNameLst>
                                          <p:attrName>ppt_y</p:attrName>
                                        </p:attrNameLst>
                                      </p:cBhvr>
                                      <p:tavLst>
                                        <p:tav tm="0">
                                          <p:val>
                                            <p:strVal val="#ppt_y"/>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4338"/>
                                        </p:tgtEl>
                                        <p:attrNameLst>
                                          <p:attrName>style.visibility</p:attrName>
                                        </p:attrNameLst>
                                      </p:cBhvr>
                                      <p:to>
                                        <p:strVal val="visible"/>
                                      </p:to>
                                    </p:set>
                                    <p:anim calcmode="lin" valueType="num">
                                      <p:cBhvr additive="base">
                                        <p:cTn id="56" dur="2000" fill="hold"/>
                                        <p:tgtEl>
                                          <p:spTgt spid="14338"/>
                                        </p:tgtEl>
                                        <p:attrNameLst>
                                          <p:attrName>ppt_x</p:attrName>
                                        </p:attrNameLst>
                                      </p:cBhvr>
                                      <p:tavLst>
                                        <p:tav tm="0">
                                          <p:val>
                                            <p:strVal val="#ppt_x"/>
                                          </p:val>
                                        </p:tav>
                                        <p:tav tm="100000">
                                          <p:val>
                                            <p:strVal val="#ppt_x"/>
                                          </p:val>
                                        </p:tav>
                                      </p:tavLst>
                                    </p:anim>
                                    <p:anim calcmode="lin" valueType="num">
                                      <p:cBhvr additive="base">
                                        <p:cTn id="57" dur="20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25605" grpId="0" animBg="1" autoUpdateAnimBg="0"/>
      <p:bldP spid="25606" grpId="0" animBg="1" autoUpdateAnimBg="0"/>
      <p:bldP spid="25607" grpId="0" animBg="1" autoUpdateAnimBg="0"/>
      <p:bldP spid="25608" grpId="0" animBg="1" autoUpdateAnimBg="0"/>
      <p:bldP spid="25609" grpId="0" animBg="1" autoUpdateAnimBg="0"/>
      <p:bldP spid="25610" grpId="0" animBg="1" autoUpdateAnimBg="0"/>
      <p:bldP spid="25611" grpId="0" animBg="1" autoUpdateAnimBg="0"/>
      <p:bldP spid="25612" grpId="0" animBg="1" autoUpdateAnimBg="0"/>
      <p:bldP spid="2561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GB" sz="2400" dirty="0" smtClean="0">
                <a:solidFill>
                  <a:srgbClr val="0168AC"/>
                </a:solidFill>
                <a:latin typeface="Verdana" pitchFamily="34" charset="0"/>
                <a:ea typeface="ＭＳ Ｐゴシック" pitchFamily="34" charset="-128"/>
              </a:rPr>
              <a:t>What is coaching?</a:t>
            </a:r>
            <a:endParaRPr lang="en-GB" sz="2400" dirty="0">
              <a:solidFill>
                <a:srgbClr val="0168AC"/>
              </a:solidFill>
              <a:latin typeface="Verdana" pitchFamily="34" charset="0"/>
            </a:endParaRPr>
          </a:p>
        </p:txBody>
      </p:sp>
      <p:pic>
        <p:nvPicPr>
          <p:cNvPr id="15364"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7"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sp>
        <p:nvSpPr>
          <p:cNvPr id="15366" name="Text Box 20"/>
          <p:cNvSpPr txBox="1">
            <a:spLocks noChangeArrowheads="1"/>
          </p:cNvSpPr>
          <p:nvPr/>
        </p:nvSpPr>
        <p:spPr bwMode="auto">
          <a:xfrm>
            <a:off x="6429375" y="6713538"/>
            <a:ext cx="2770188" cy="184150"/>
          </a:xfrm>
          <a:prstGeom prst="rect">
            <a:avLst/>
          </a:prstGeom>
          <a:noFill/>
          <a:ln w="9525">
            <a:noFill/>
            <a:miter lim="800000"/>
            <a:headEnd/>
            <a:tailEnd/>
          </a:ln>
        </p:spPr>
        <p:txBody>
          <a:bodyPr wrap="none">
            <a:spAutoFit/>
          </a:bodyPr>
          <a:lstStyle/>
          <a:p>
            <a:r>
              <a:rPr lang="en-US" sz="600" dirty="0">
                <a:solidFill>
                  <a:schemeClr val="bg1"/>
                </a:solidFill>
                <a:latin typeface="Verdana" pitchFamily="34" charset="0"/>
              </a:rPr>
              <a:t>Pascal COLMAIRE – </a:t>
            </a:r>
            <a:r>
              <a:rPr lang="en-US" sz="600" dirty="0" smtClean="0">
                <a:solidFill>
                  <a:schemeClr val="bg1"/>
                </a:solidFill>
                <a:latin typeface="Verdana" pitchFamily="34" charset="0"/>
              </a:rPr>
              <a:t>WA </a:t>
            </a:r>
            <a:r>
              <a:rPr lang="en-US" sz="600" dirty="0">
                <a:solidFill>
                  <a:schemeClr val="bg1"/>
                </a:solidFill>
                <a:latin typeface="Verdana" pitchFamily="34" charset="0"/>
              </a:rPr>
              <a:t>Development &amp; Education Director</a:t>
            </a:r>
          </a:p>
        </p:txBody>
      </p:sp>
      <p:sp>
        <p:nvSpPr>
          <p:cNvPr id="9"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10"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11"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sp>
        <p:nvSpPr>
          <p:cNvPr id="13" name="Rectangle 3"/>
          <p:cNvSpPr txBox="1">
            <a:spLocks noChangeArrowheads="1"/>
          </p:cNvSpPr>
          <p:nvPr/>
        </p:nvSpPr>
        <p:spPr bwMode="auto">
          <a:xfrm>
            <a:off x="436880" y="2339110"/>
            <a:ext cx="8229600" cy="354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2400" b="0" i="0" u="none" strike="noStrike" kern="0" cap="none" spc="0" normalizeH="0" baseline="0" noProof="0" dirty="0" smtClean="0">
              <a:ln>
                <a:noFill/>
              </a:ln>
              <a:solidFill>
                <a:srgbClr val="FFFFFF"/>
              </a:solidFill>
              <a:effectLst/>
              <a:uLnTx/>
              <a:uFillTx/>
              <a:latin typeface="Verdana" pitchFamily="34" charset="0"/>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2400" b="1" i="0" u="none" strike="noStrike" kern="0" cap="none" spc="0" normalizeH="0" baseline="0" noProof="0" dirty="0" smtClean="0">
                <a:ln>
                  <a:noFill/>
                </a:ln>
                <a:solidFill>
                  <a:srgbClr val="FFFFFF"/>
                </a:solidFill>
                <a:effectLst/>
                <a:uLnTx/>
                <a:uFillTx/>
                <a:latin typeface="Verdana" pitchFamily="34" charset="0"/>
                <a:ea typeface="+mn-ea"/>
                <a:cs typeface="+mn-cs"/>
              </a:rPr>
              <a:t>TELL ME……..I FORGET</a:t>
            </a: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endParaRPr kumimoji="0" lang="en-US" sz="2400" b="1" i="0" u="none" strike="noStrike" kern="0" cap="none" spc="0" normalizeH="0" baseline="0" noProof="0" dirty="0" smtClean="0">
              <a:ln>
                <a:noFill/>
              </a:ln>
              <a:solidFill>
                <a:srgbClr val="FFFFFF"/>
              </a:solidFill>
              <a:effectLst/>
              <a:uLnTx/>
              <a:uFillTx/>
              <a:latin typeface="Verdana" pitchFamily="34" charset="0"/>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2800" b="1" i="0" u="none" strike="noStrike" kern="0" cap="none" spc="0" normalizeH="0" baseline="0" noProof="0" dirty="0" smtClean="0">
                <a:ln>
                  <a:noFill/>
                </a:ln>
                <a:solidFill>
                  <a:srgbClr val="00B0F0"/>
                </a:solidFill>
                <a:effectLst/>
                <a:uLnTx/>
                <a:uFillTx/>
                <a:latin typeface="Verdana" pitchFamily="34" charset="0"/>
                <a:ea typeface="+mn-ea"/>
                <a:cs typeface="+mn-cs"/>
              </a:rPr>
              <a:t> SHOW ME……..I REMEMBER</a:t>
            </a: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endParaRPr kumimoji="0" lang="en-US" sz="2800" b="1" i="0" u="none" strike="noStrike" kern="0" cap="none" spc="0" normalizeH="0" baseline="0" noProof="0" dirty="0" smtClean="0">
              <a:ln>
                <a:noFill/>
              </a:ln>
              <a:solidFill>
                <a:srgbClr val="FFFFFF"/>
              </a:solidFill>
              <a:effectLst/>
              <a:uLnTx/>
              <a:uFillTx/>
              <a:latin typeface="Verdana" pitchFamily="34" charset="0"/>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3200" b="1" i="0" u="none" strike="noStrike" kern="0" cap="none" spc="0" normalizeH="0" baseline="0" noProof="0" dirty="0" smtClean="0">
                <a:ln>
                  <a:noFill/>
                </a:ln>
                <a:solidFill>
                  <a:srgbClr val="FFFF00"/>
                </a:solidFill>
                <a:effectLst/>
                <a:uLnTx/>
                <a:uFillTx/>
                <a:latin typeface="Verdana" pitchFamily="34" charset="0"/>
                <a:ea typeface="+mn-ea"/>
                <a:cs typeface="+mn-cs"/>
              </a:rPr>
              <a:t> INVOLVE ME ……..I UNDERSTAND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rgbClr val="FFFFFF"/>
              </a:solidFill>
              <a:effectLst/>
              <a:uLnTx/>
              <a:uFillTx/>
              <a:latin typeface="Verdana" pitchFamily="34" charset="0"/>
              <a:ea typeface="+mn-ea"/>
              <a:cs typeface="+mn-cs"/>
            </a:endParaRPr>
          </a:p>
        </p:txBody>
      </p:sp>
      <p:sp>
        <p:nvSpPr>
          <p:cNvPr id="12" name="Rectangle 10"/>
          <p:cNvSpPr>
            <a:spLocks noChangeArrowheads="1"/>
          </p:cNvSpPr>
          <p:nvPr/>
        </p:nvSpPr>
        <p:spPr bwMode="auto">
          <a:xfrm>
            <a:off x="2453958" y="490105"/>
            <a:ext cx="4479925" cy="865188"/>
          </a:xfrm>
          <a:prstGeom prst="rect">
            <a:avLst/>
          </a:prstGeom>
          <a:noFill/>
          <a:ln w="9525">
            <a:noFill/>
            <a:miter lim="800000"/>
            <a:headEnd/>
            <a:tailEnd/>
          </a:ln>
        </p:spPr>
        <p:txBody>
          <a:bodyPr lIns="92075" tIns="46038" rIns="92075" bIns="46038" anchor="ctr"/>
          <a:lstStyle/>
          <a:p>
            <a:r>
              <a:rPr lang="en-GB" sz="3200" dirty="0" smtClean="0">
                <a:solidFill>
                  <a:srgbClr val="00FFFF"/>
                </a:solidFill>
                <a:latin typeface="Verdana" pitchFamily="34" charset="0"/>
              </a:rPr>
              <a:t>Role of the Coach</a:t>
            </a:r>
            <a:endParaRPr lang="en-GB" sz="3200" dirty="0">
              <a:solidFill>
                <a:srgbClr val="00FFFF"/>
              </a:solidFill>
              <a:latin typeface="Verdana" pitchFamily="34" charset="0"/>
            </a:endParaRPr>
          </a:p>
        </p:txBody>
      </p:sp>
      <p:sp>
        <p:nvSpPr>
          <p:cNvPr id="14" name="Text Box 7"/>
          <p:cNvSpPr txBox="1">
            <a:spLocks noChangeArrowheads="1"/>
          </p:cNvSpPr>
          <p:nvPr/>
        </p:nvSpPr>
        <p:spPr bwMode="auto">
          <a:xfrm>
            <a:off x="2885440" y="1223530"/>
            <a:ext cx="3505200" cy="457200"/>
          </a:xfrm>
          <a:prstGeom prst="rect">
            <a:avLst/>
          </a:prstGeom>
          <a:noFill/>
          <a:ln w="9525">
            <a:noFill/>
            <a:miter lim="800000"/>
            <a:headEnd/>
            <a:tailEnd/>
          </a:ln>
        </p:spPr>
        <p:txBody>
          <a:bodyPr>
            <a:spAutoFit/>
          </a:bodyPr>
          <a:lstStyle/>
          <a:p>
            <a:pPr eaLnBrk="0" hangingPunct="0">
              <a:spcBef>
                <a:spcPct val="50000"/>
              </a:spcBef>
            </a:pPr>
            <a:r>
              <a:rPr lang="fr-CH" sz="2400" dirty="0">
                <a:solidFill>
                  <a:srgbClr val="FFFF00"/>
                </a:solidFill>
                <a:latin typeface="Verdana" pitchFamily="34" charset="0"/>
              </a:rPr>
              <a:t>COMMUNICATION</a:t>
            </a:r>
            <a:endParaRPr lang="en-US" sz="2400" dirty="0">
              <a:solidFill>
                <a:srgbClr val="FFFF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20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13">
                                            <p:txEl>
                                              <p:pRg st="3" end="3"/>
                                            </p:txEl>
                                          </p:spTgt>
                                        </p:tgtEl>
                                        <p:attrNameLst>
                                          <p:attrName>style.visibility</p:attrName>
                                        </p:attrNameLst>
                                      </p:cBhvr>
                                      <p:to>
                                        <p:strVal val="visible"/>
                                      </p:to>
                                    </p:set>
                                    <p:anim calcmode="lin" valueType="num">
                                      <p:cBhvr additive="base">
                                        <p:cTn id="12" dur="20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anim calcmode="lin" valueType="num">
                                      <p:cBhvr additive="base">
                                        <p:cTn id="17" dur="20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609600"/>
            <a:ext cx="8534400" cy="1143000"/>
          </a:xfrm>
        </p:spPr>
        <p:txBody>
          <a:bodyPr/>
          <a:lstStyle/>
          <a:p>
            <a:r>
              <a:rPr lang="en-US" sz="3600" b="1" smtClean="0">
                <a:solidFill>
                  <a:srgbClr val="00FFFF"/>
                </a:solidFill>
                <a:latin typeface="Verdana" pitchFamily="34" charset="0"/>
                <a:ea typeface="Verdana" pitchFamily="34" charset="0"/>
                <a:cs typeface="Verdana" pitchFamily="34" charset="0"/>
              </a:rPr>
              <a:t>Teaching bases:</a:t>
            </a:r>
            <a:endParaRPr lang="fr-FR" sz="3600" b="1" i="1" smtClean="0">
              <a:solidFill>
                <a:srgbClr val="00FFFF"/>
              </a:solidFill>
              <a:latin typeface="Verdana" pitchFamily="34" charset="0"/>
              <a:ea typeface="Verdana" pitchFamily="34" charset="0"/>
              <a:cs typeface="Verdana" pitchFamily="34" charset="0"/>
            </a:endParaRPr>
          </a:p>
        </p:txBody>
      </p:sp>
      <p:sp>
        <p:nvSpPr>
          <p:cNvPr id="23555" name="Rectangle 3"/>
          <p:cNvSpPr>
            <a:spLocks noGrp="1" noChangeArrowheads="1"/>
          </p:cNvSpPr>
          <p:nvPr>
            <p:ph type="body" idx="1"/>
          </p:nvPr>
        </p:nvSpPr>
        <p:spPr>
          <a:xfrm>
            <a:off x="179388" y="1700213"/>
            <a:ext cx="8964612" cy="4114800"/>
          </a:xfrm>
        </p:spPr>
        <p:txBody>
          <a:bodyPr/>
          <a:lstStyle/>
          <a:p>
            <a:r>
              <a:rPr lang="en-US" sz="2800" dirty="0" smtClean="0">
                <a:solidFill>
                  <a:srgbClr val="FFFF00"/>
                </a:solidFill>
                <a:latin typeface="Verdana" pitchFamily="34" charset="0"/>
                <a:ea typeface="Verdana" pitchFamily="34" charset="0"/>
                <a:cs typeface="Verdana" pitchFamily="34" charset="0"/>
              </a:rPr>
              <a:t>Safety first</a:t>
            </a:r>
          </a:p>
          <a:p>
            <a:r>
              <a:rPr lang="en-US" sz="2800" dirty="0" smtClean="0">
                <a:solidFill>
                  <a:schemeClr val="bg1"/>
                </a:solidFill>
                <a:latin typeface="Verdana" pitchFamily="34" charset="0"/>
                <a:ea typeface="Verdana" pitchFamily="34" charset="0"/>
                <a:cs typeface="Verdana" pitchFamily="34" charset="0"/>
              </a:rPr>
              <a:t>Skill selection &amp; Goal setting</a:t>
            </a:r>
            <a:endParaRPr lang="fr-FR" sz="2800" dirty="0" smtClean="0">
              <a:solidFill>
                <a:schemeClr val="bg1"/>
              </a:solidFill>
              <a:latin typeface="Verdana" pitchFamily="34" charset="0"/>
              <a:ea typeface="Verdana" pitchFamily="34" charset="0"/>
              <a:cs typeface="Verdana" pitchFamily="34" charset="0"/>
            </a:endParaRPr>
          </a:p>
          <a:p>
            <a:r>
              <a:rPr lang="en-US" sz="2800" dirty="0" smtClean="0">
                <a:solidFill>
                  <a:srgbClr val="FFFF00"/>
                </a:solidFill>
                <a:latin typeface="Verdana" pitchFamily="34" charset="0"/>
                <a:ea typeface="Verdana" pitchFamily="34" charset="0"/>
                <a:cs typeface="Verdana" pitchFamily="34" charset="0"/>
              </a:rPr>
              <a:t>Demonstrations &amp; instructions</a:t>
            </a:r>
          </a:p>
          <a:p>
            <a:r>
              <a:rPr lang="en-US" sz="2800" dirty="0" smtClean="0">
                <a:solidFill>
                  <a:schemeClr val="bg1"/>
                </a:solidFill>
                <a:latin typeface="Verdana" pitchFamily="34" charset="0"/>
                <a:ea typeface="Verdana" pitchFamily="34" charset="0"/>
                <a:cs typeface="Verdana" pitchFamily="34" charset="0"/>
              </a:rPr>
              <a:t>Teaching method &amp; supports</a:t>
            </a:r>
            <a:endParaRPr lang="fr-FR" sz="2800" i="1" dirty="0" smtClean="0">
              <a:solidFill>
                <a:schemeClr val="bg1"/>
              </a:solidFill>
              <a:latin typeface="Verdana" pitchFamily="34" charset="0"/>
              <a:ea typeface="Verdana" pitchFamily="34" charset="0"/>
              <a:cs typeface="Verdana" pitchFamily="34" charset="0"/>
            </a:endParaRPr>
          </a:p>
          <a:p>
            <a:r>
              <a:rPr lang="en-US" sz="2800" dirty="0" smtClean="0">
                <a:solidFill>
                  <a:srgbClr val="FFFF00"/>
                </a:solidFill>
                <a:latin typeface="Verdana" pitchFamily="34" charset="0"/>
                <a:ea typeface="Verdana" pitchFamily="34" charset="0"/>
                <a:cs typeface="Verdana" pitchFamily="34" charset="0"/>
              </a:rPr>
              <a:t>Shooting: </a:t>
            </a:r>
            <a:r>
              <a:rPr lang="en-US" sz="2400" dirty="0" smtClean="0">
                <a:solidFill>
                  <a:srgbClr val="FFFF00"/>
                </a:solidFill>
                <a:latin typeface="Verdana" pitchFamily="34" charset="0"/>
                <a:ea typeface="Verdana" pitchFamily="34" charset="0"/>
                <a:cs typeface="Verdana" pitchFamily="34" charset="0"/>
              </a:rPr>
              <a:t>Distance, Target, # arrows, duration</a:t>
            </a:r>
            <a:endParaRPr lang="fr-FR" sz="2800" i="1" dirty="0" smtClean="0">
              <a:solidFill>
                <a:srgbClr val="FFFF00"/>
              </a:solidFill>
              <a:latin typeface="Verdana" pitchFamily="34" charset="0"/>
              <a:ea typeface="Verdana" pitchFamily="34" charset="0"/>
              <a:cs typeface="Verdana" pitchFamily="34" charset="0"/>
            </a:endParaRPr>
          </a:p>
          <a:p>
            <a:r>
              <a:rPr lang="en-US" sz="2800" dirty="0" smtClean="0">
                <a:solidFill>
                  <a:schemeClr val="bg1"/>
                </a:solidFill>
                <a:latin typeface="Verdana" pitchFamily="34" charset="0"/>
                <a:ea typeface="Verdana" pitchFamily="34" charset="0"/>
                <a:cs typeface="Verdana" pitchFamily="34" charset="0"/>
              </a:rPr>
              <a:t>Observation &amp; Feedback</a:t>
            </a:r>
            <a:endParaRPr lang="fr-FR" sz="2800" i="1" dirty="0" smtClean="0">
              <a:solidFill>
                <a:schemeClr val="bg1"/>
              </a:solidFill>
              <a:latin typeface="Verdana" pitchFamily="34" charset="0"/>
              <a:ea typeface="Verdana" pitchFamily="34" charset="0"/>
              <a:cs typeface="Verdana" pitchFamily="34" charset="0"/>
            </a:endParaRPr>
          </a:p>
          <a:p>
            <a:r>
              <a:rPr lang="en-US" sz="2800" dirty="0" smtClean="0">
                <a:solidFill>
                  <a:srgbClr val="FFFF00"/>
                </a:solidFill>
                <a:latin typeface="Verdana" pitchFamily="34" charset="0"/>
                <a:ea typeface="Verdana" pitchFamily="34" charset="0"/>
                <a:cs typeface="Verdana" pitchFamily="34" charset="0"/>
              </a:rPr>
              <a:t>Assistance </a:t>
            </a:r>
            <a:r>
              <a:rPr lang="en-US" sz="2800" dirty="0" smtClean="0">
                <a:solidFill>
                  <a:srgbClr val="FFFF00"/>
                </a:solidFill>
                <a:latin typeface="Verdana" pitchFamily="34" charset="0"/>
                <a:ea typeface="Verdana" pitchFamily="34" charset="0"/>
                <a:cs typeface="Verdana" pitchFamily="34" charset="0"/>
              </a:rPr>
              <a:t>to do correctly</a:t>
            </a:r>
            <a:endParaRPr lang="fr-FR" sz="2800" i="1" dirty="0" smtClean="0">
              <a:solidFill>
                <a:srgbClr val="FFFF00"/>
              </a:solidFill>
              <a:latin typeface="Verdana" pitchFamily="34" charset="0"/>
              <a:ea typeface="Verdana" pitchFamily="34" charset="0"/>
              <a:cs typeface="Verdana" pitchFamily="34" charset="0"/>
            </a:endParaRPr>
          </a:p>
          <a:p>
            <a:r>
              <a:rPr lang="en-GB" sz="2800" dirty="0" smtClean="0">
                <a:solidFill>
                  <a:schemeClr val="bg1"/>
                </a:solidFill>
                <a:latin typeface="Verdana" pitchFamily="34" charset="0"/>
                <a:ea typeface="Verdana" pitchFamily="34" charset="0"/>
                <a:cs typeface="Verdana" pitchFamily="34" charset="0"/>
              </a:rPr>
              <a:t>Individualisation</a:t>
            </a:r>
            <a:endParaRPr lang="fr-FR" sz="2800" i="1" dirty="0" smtClean="0">
              <a:solidFill>
                <a:schemeClr val="bg1"/>
              </a:solidFill>
              <a:latin typeface="Verdana" pitchFamily="34" charset="0"/>
              <a:ea typeface="Verdana" pitchFamily="34" charset="0"/>
              <a:cs typeface="Verdana" pitchFamily="34" charset="0"/>
            </a:endParaRPr>
          </a:p>
        </p:txBody>
      </p:sp>
      <p:sp>
        <p:nvSpPr>
          <p:cNvPr id="21508"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US">
                <a:solidFill>
                  <a:srgbClr val="0168AC"/>
                </a:solidFill>
                <a:latin typeface="Verdana" pitchFamily="34" charset="0"/>
                <a:ea typeface="ＭＳ Ｐゴシック" pitchFamily="34" charset="-128"/>
              </a:rPr>
              <a:t>What is coaching?</a:t>
            </a:r>
            <a:endParaRPr lang="en-US">
              <a:solidFill>
                <a:srgbClr val="0168AC"/>
              </a:solidFill>
              <a:latin typeface="Verdana" pitchFamily="34" charset="0"/>
            </a:endParaRPr>
          </a:p>
        </p:txBody>
      </p:sp>
      <p:pic>
        <p:nvPicPr>
          <p:cNvPr id="21509"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10"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sp>
        <p:nvSpPr>
          <p:cNvPr id="21511" name="Text Box 20"/>
          <p:cNvSpPr txBox="1">
            <a:spLocks noChangeArrowheads="1"/>
          </p:cNvSpPr>
          <p:nvPr/>
        </p:nvSpPr>
        <p:spPr bwMode="auto">
          <a:xfrm>
            <a:off x="6429375" y="6713538"/>
            <a:ext cx="2770188" cy="184150"/>
          </a:xfrm>
          <a:prstGeom prst="rect">
            <a:avLst/>
          </a:prstGeom>
          <a:noFill/>
          <a:ln w="9525">
            <a:noFill/>
            <a:miter lim="800000"/>
            <a:headEnd/>
            <a:tailEnd/>
          </a:ln>
        </p:spPr>
        <p:txBody>
          <a:bodyPr wrap="none">
            <a:spAutoFit/>
          </a:bodyPr>
          <a:lstStyle/>
          <a:p>
            <a:r>
              <a:rPr lang="en-US" sz="600" dirty="0">
                <a:solidFill>
                  <a:schemeClr val="bg1"/>
                </a:solidFill>
                <a:latin typeface="Verdana" pitchFamily="34" charset="0"/>
              </a:rPr>
              <a:t>Pascal COLMAIRE – </a:t>
            </a:r>
            <a:r>
              <a:rPr lang="en-US" sz="600" dirty="0" smtClean="0">
                <a:solidFill>
                  <a:schemeClr val="bg1"/>
                </a:solidFill>
                <a:latin typeface="Verdana" pitchFamily="34" charset="0"/>
              </a:rPr>
              <a:t>WA </a:t>
            </a:r>
            <a:r>
              <a:rPr lang="en-US" sz="600" dirty="0">
                <a:solidFill>
                  <a:schemeClr val="bg1"/>
                </a:solidFill>
                <a:latin typeface="Verdana" pitchFamily="34" charset="0"/>
              </a:rPr>
              <a:t>Development &amp; Education Director</a:t>
            </a:r>
          </a:p>
        </p:txBody>
      </p:sp>
      <p:sp>
        <p:nvSpPr>
          <p:cNvPr id="21512"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fr-FR">
              <a:solidFill>
                <a:srgbClr val="FFFF00"/>
              </a:solidFill>
            </a:endParaRPr>
          </a:p>
        </p:txBody>
      </p:sp>
      <p:sp>
        <p:nvSpPr>
          <p:cNvPr id="21513"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fr-FR"/>
          </a:p>
        </p:txBody>
      </p:sp>
      <p:sp>
        <p:nvSpPr>
          <p:cNvPr id="21514" name="Rectangle 10"/>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3555">
                                            <p:txEl>
                                              <p:pRg st="5" end="5"/>
                                            </p:txEl>
                                          </p:spTgt>
                                        </p:tgtEl>
                                        <p:attrNameLst>
                                          <p:attrName>style.visibility</p:attrName>
                                        </p:attrNameLst>
                                      </p:cBhvr>
                                      <p:to>
                                        <p:strVal val="visible"/>
                                      </p:to>
                                    </p:set>
                                    <p:anim calcmode="lin" valueType="num">
                                      <p:cBhvr additive="base">
                                        <p:cTn id="37" dur="500" fill="hold"/>
                                        <p:tgtEl>
                                          <p:spTgt spid="2355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35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3555">
                                            <p:txEl>
                                              <p:pRg st="6" end="6"/>
                                            </p:txEl>
                                          </p:spTgt>
                                        </p:tgtEl>
                                        <p:attrNameLst>
                                          <p:attrName>style.visibility</p:attrName>
                                        </p:attrNameLst>
                                      </p:cBhvr>
                                      <p:to>
                                        <p:strVal val="visible"/>
                                      </p:to>
                                    </p:set>
                                    <p:anim calcmode="lin" valueType="num">
                                      <p:cBhvr additive="base">
                                        <p:cTn id="43" dur="500" fill="hold"/>
                                        <p:tgtEl>
                                          <p:spTgt spid="2355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35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3555">
                                            <p:txEl>
                                              <p:pRg st="7" end="7"/>
                                            </p:txEl>
                                          </p:spTgt>
                                        </p:tgtEl>
                                        <p:attrNameLst>
                                          <p:attrName>style.visibility</p:attrName>
                                        </p:attrNameLst>
                                      </p:cBhvr>
                                      <p:to>
                                        <p:strVal val="visible"/>
                                      </p:to>
                                    </p:set>
                                    <p:anim calcmode="lin" valueType="num">
                                      <p:cBhvr additive="base">
                                        <p:cTn id="49" dur="500" fill="hold"/>
                                        <p:tgtEl>
                                          <p:spTgt spid="23555">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355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diamond(in)">
                                      <p:cBhvr>
                                        <p:cTn id="5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9" name="Text Box 7"/>
          <p:cNvSpPr txBox="1">
            <a:spLocks noChangeArrowheads="1"/>
          </p:cNvSpPr>
          <p:nvPr/>
        </p:nvSpPr>
        <p:spPr bwMode="auto">
          <a:xfrm>
            <a:off x="250825" y="1463675"/>
            <a:ext cx="8869363" cy="4770438"/>
          </a:xfrm>
          <a:prstGeom prst="rect">
            <a:avLst/>
          </a:prstGeom>
          <a:noFill/>
          <a:ln w="9525">
            <a:noFill/>
            <a:miter lim="800000"/>
            <a:headEnd/>
            <a:tailEnd/>
          </a:ln>
        </p:spPr>
        <p:txBody>
          <a:bodyPr wrap="none">
            <a:spAutoFit/>
          </a:bodyPr>
          <a:lstStyle/>
          <a:p>
            <a:r>
              <a:rPr lang="en-US" sz="2000" i="1" dirty="0">
                <a:solidFill>
                  <a:srgbClr val="00FFFF"/>
                </a:solidFill>
                <a:latin typeface="Verdana" pitchFamily="34" charset="0"/>
              </a:rPr>
              <a:t>In addition to the other questions like level, goals, exams …</a:t>
            </a:r>
          </a:p>
          <a:p>
            <a:endParaRPr lang="en-US" sz="2000" i="1" dirty="0">
              <a:solidFill>
                <a:srgbClr val="00FFFF"/>
              </a:solidFill>
              <a:latin typeface="Verdana" pitchFamily="34" charset="0"/>
            </a:endParaRPr>
          </a:p>
          <a:p>
            <a:pPr>
              <a:buFontTx/>
              <a:buChar char="•"/>
            </a:pPr>
            <a:r>
              <a:rPr lang="en-US" sz="2400" i="1" dirty="0">
                <a:solidFill>
                  <a:srgbClr val="FFFF00"/>
                </a:solidFill>
                <a:latin typeface="Verdana" pitchFamily="34" charset="0"/>
              </a:rPr>
              <a:t>How good do you want to be?</a:t>
            </a:r>
          </a:p>
          <a:p>
            <a:endParaRPr lang="en-US" sz="2400" i="1" dirty="0">
              <a:solidFill>
                <a:srgbClr val="FFFF00"/>
              </a:solidFill>
              <a:latin typeface="Verdana" pitchFamily="34" charset="0"/>
            </a:endParaRPr>
          </a:p>
          <a:p>
            <a:pPr>
              <a:buFontTx/>
              <a:buChar char="•"/>
            </a:pPr>
            <a:r>
              <a:rPr lang="en-US" sz="2400" i="1" dirty="0">
                <a:solidFill>
                  <a:srgbClr val="FFFF00"/>
                </a:solidFill>
                <a:latin typeface="Verdana" pitchFamily="34" charset="0"/>
              </a:rPr>
              <a:t>How much time will it require?</a:t>
            </a:r>
          </a:p>
          <a:p>
            <a:endParaRPr lang="en-US" sz="2400" i="1" dirty="0">
              <a:solidFill>
                <a:srgbClr val="FFFF00"/>
              </a:solidFill>
              <a:latin typeface="Verdana" pitchFamily="34" charset="0"/>
            </a:endParaRPr>
          </a:p>
          <a:p>
            <a:pPr>
              <a:buFontTx/>
              <a:buChar char="•"/>
            </a:pPr>
            <a:r>
              <a:rPr lang="en-US" sz="2400" i="1" dirty="0">
                <a:solidFill>
                  <a:srgbClr val="FFFF00"/>
                </a:solidFill>
                <a:latin typeface="Verdana" pitchFamily="34" charset="0"/>
              </a:rPr>
              <a:t>How much time can you invest?</a:t>
            </a:r>
          </a:p>
          <a:p>
            <a:endParaRPr lang="en-US" sz="2400" i="1" dirty="0">
              <a:solidFill>
                <a:srgbClr val="FFFF00"/>
              </a:solidFill>
              <a:latin typeface="Verdana" pitchFamily="34" charset="0"/>
            </a:endParaRPr>
          </a:p>
          <a:p>
            <a:pPr>
              <a:buFontTx/>
              <a:buChar char="•"/>
            </a:pPr>
            <a:r>
              <a:rPr lang="en-US" sz="2400" i="1" dirty="0">
                <a:solidFill>
                  <a:srgbClr val="FFFF00"/>
                </a:solidFill>
                <a:latin typeface="Verdana" pitchFamily="34" charset="0"/>
              </a:rPr>
              <a:t>What are your strengths?</a:t>
            </a:r>
          </a:p>
          <a:p>
            <a:pPr>
              <a:buFontTx/>
              <a:buChar char="•"/>
            </a:pPr>
            <a:endParaRPr lang="en-US" sz="2400" i="1" dirty="0">
              <a:solidFill>
                <a:srgbClr val="FFFF00"/>
              </a:solidFill>
              <a:latin typeface="Verdana" pitchFamily="34" charset="0"/>
            </a:endParaRPr>
          </a:p>
          <a:p>
            <a:pPr>
              <a:buFontTx/>
              <a:buChar char="•"/>
            </a:pPr>
            <a:r>
              <a:rPr lang="en-US" sz="2400" i="1" dirty="0">
                <a:solidFill>
                  <a:srgbClr val="FFFF00"/>
                </a:solidFill>
                <a:latin typeface="Verdana" pitchFamily="34" charset="0"/>
              </a:rPr>
              <a:t>What are your weaknesses?</a:t>
            </a:r>
          </a:p>
          <a:p>
            <a:endParaRPr lang="en-US" sz="2400" i="1" dirty="0">
              <a:solidFill>
                <a:srgbClr val="FFFF00"/>
              </a:solidFill>
              <a:latin typeface="Verdana" pitchFamily="34" charset="0"/>
            </a:endParaRPr>
          </a:p>
          <a:p>
            <a:r>
              <a:rPr lang="en-US" sz="2400" i="1" dirty="0">
                <a:solidFill>
                  <a:srgbClr val="00FFFF"/>
                </a:solidFill>
                <a:latin typeface="Verdana" pitchFamily="34" charset="0"/>
              </a:rPr>
              <a:t>Detect the archer’s profile</a:t>
            </a:r>
          </a:p>
        </p:txBody>
      </p:sp>
      <p:sp>
        <p:nvSpPr>
          <p:cNvPr id="18435" name="Rectangle 8"/>
          <p:cNvSpPr>
            <a:spLocks noChangeArrowheads="1"/>
          </p:cNvSpPr>
          <p:nvPr/>
        </p:nvSpPr>
        <p:spPr bwMode="auto">
          <a:xfrm>
            <a:off x="1327150" y="617538"/>
            <a:ext cx="7031038" cy="739775"/>
          </a:xfrm>
          <a:prstGeom prst="rect">
            <a:avLst/>
          </a:prstGeom>
          <a:noFill/>
          <a:ln w="9525">
            <a:noFill/>
            <a:miter lim="800000"/>
            <a:headEnd/>
            <a:tailEnd/>
          </a:ln>
        </p:spPr>
        <p:txBody>
          <a:bodyPr lIns="92075" tIns="46038" rIns="92075" bIns="46038" anchor="ctr"/>
          <a:lstStyle/>
          <a:p>
            <a:r>
              <a:rPr lang="en-US" sz="2800" i="1" dirty="0">
                <a:solidFill>
                  <a:schemeClr val="bg1"/>
                </a:solidFill>
                <a:latin typeface="Verdana" pitchFamily="34" charset="0"/>
              </a:rPr>
              <a:t>Questionnaire before training</a:t>
            </a:r>
          </a:p>
        </p:txBody>
      </p:sp>
      <p:sp>
        <p:nvSpPr>
          <p:cNvPr id="18436"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US" sz="2400" dirty="0">
                <a:solidFill>
                  <a:srgbClr val="0168AC"/>
                </a:solidFill>
                <a:latin typeface="Verdana" pitchFamily="34" charset="0"/>
              </a:rPr>
              <a:t>Coaching</a:t>
            </a:r>
          </a:p>
        </p:txBody>
      </p:sp>
      <p:pic>
        <p:nvPicPr>
          <p:cNvPr id="18437"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18438"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sp>
        <p:nvSpPr>
          <p:cNvPr id="18439" name="Text Box 20"/>
          <p:cNvSpPr txBox="1">
            <a:spLocks noChangeArrowheads="1"/>
          </p:cNvSpPr>
          <p:nvPr/>
        </p:nvSpPr>
        <p:spPr bwMode="auto">
          <a:xfrm>
            <a:off x="6429375" y="6713538"/>
            <a:ext cx="2770188" cy="184150"/>
          </a:xfrm>
          <a:prstGeom prst="rect">
            <a:avLst/>
          </a:prstGeom>
          <a:noFill/>
          <a:ln w="9525">
            <a:noFill/>
            <a:miter lim="800000"/>
            <a:headEnd/>
            <a:tailEnd/>
          </a:ln>
        </p:spPr>
        <p:txBody>
          <a:bodyPr wrap="none">
            <a:spAutoFit/>
          </a:bodyPr>
          <a:lstStyle/>
          <a:p>
            <a:r>
              <a:rPr lang="en-US" sz="600" dirty="0">
                <a:solidFill>
                  <a:schemeClr val="bg1"/>
                </a:solidFill>
                <a:latin typeface="Verdana" pitchFamily="34" charset="0"/>
              </a:rPr>
              <a:t>Pascal COLMAIRE – </a:t>
            </a:r>
            <a:r>
              <a:rPr lang="en-US" sz="600" dirty="0" smtClean="0">
                <a:solidFill>
                  <a:schemeClr val="bg1"/>
                </a:solidFill>
                <a:latin typeface="Verdana" pitchFamily="34" charset="0"/>
              </a:rPr>
              <a:t>WA </a:t>
            </a:r>
            <a:r>
              <a:rPr lang="en-US" sz="600" dirty="0">
                <a:solidFill>
                  <a:schemeClr val="bg1"/>
                </a:solidFill>
                <a:latin typeface="Verdana" pitchFamily="34" charset="0"/>
              </a:rPr>
              <a:t>Development &amp; Education Director</a:t>
            </a:r>
          </a:p>
        </p:txBody>
      </p:sp>
      <p:sp>
        <p:nvSpPr>
          <p:cNvPr id="8"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9"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2759">
                                            <p:txEl>
                                              <p:pRg st="2" end="2"/>
                                            </p:txEl>
                                          </p:spTgt>
                                        </p:tgtEl>
                                        <p:attrNameLst>
                                          <p:attrName>style.visibility</p:attrName>
                                        </p:attrNameLst>
                                      </p:cBhvr>
                                      <p:to>
                                        <p:strVal val="visible"/>
                                      </p:to>
                                    </p:set>
                                    <p:anim calcmode="lin" valueType="num">
                                      <p:cBhvr additive="base">
                                        <p:cTn id="7" dur="500" fill="hold"/>
                                        <p:tgtEl>
                                          <p:spTgt spid="20275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27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2759">
                                            <p:txEl>
                                              <p:pRg st="4" end="4"/>
                                            </p:txEl>
                                          </p:spTgt>
                                        </p:tgtEl>
                                        <p:attrNameLst>
                                          <p:attrName>style.visibility</p:attrName>
                                        </p:attrNameLst>
                                      </p:cBhvr>
                                      <p:to>
                                        <p:strVal val="visible"/>
                                      </p:to>
                                    </p:set>
                                    <p:anim calcmode="lin" valueType="num">
                                      <p:cBhvr additive="base">
                                        <p:cTn id="13" dur="500" fill="hold"/>
                                        <p:tgtEl>
                                          <p:spTgt spid="20275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27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2759">
                                            <p:txEl>
                                              <p:pRg st="6" end="6"/>
                                            </p:txEl>
                                          </p:spTgt>
                                        </p:tgtEl>
                                        <p:attrNameLst>
                                          <p:attrName>style.visibility</p:attrName>
                                        </p:attrNameLst>
                                      </p:cBhvr>
                                      <p:to>
                                        <p:strVal val="visible"/>
                                      </p:to>
                                    </p:set>
                                    <p:anim calcmode="lin" valueType="num">
                                      <p:cBhvr additive="base">
                                        <p:cTn id="19" dur="500" fill="hold"/>
                                        <p:tgtEl>
                                          <p:spTgt spid="20275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27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2759">
                                            <p:txEl>
                                              <p:pRg st="8" end="8"/>
                                            </p:txEl>
                                          </p:spTgt>
                                        </p:tgtEl>
                                        <p:attrNameLst>
                                          <p:attrName>style.visibility</p:attrName>
                                        </p:attrNameLst>
                                      </p:cBhvr>
                                      <p:to>
                                        <p:strVal val="visible"/>
                                      </p:to>
                                    </p:set>
                                    <p:anim calcmode="lin" valueType="num">
                                      <p:cBhvr additive="base">
                                        <p:cTn id="25" dur="500" fill="hold"/>
                                        <p:tgtEl>
                                          <p:spTgt spid="202759">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275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2759">
                                            <p:txEl>
                                              <p:pRg st="10" end="10"/>
                                            </p:txEl>
                                          </p:spTgt>
                                        </p:tgtEl>
                                        <p:attrNameLst>
                                          <p:attrName>style.visibility</p:attrName>
                                        </p:attrNameLst>
                                      </p:cBhvr>
                                      <p:to>
                                        <p:strVal val="visible"/>
                                      </p:to>
                                    </p:set>
                                    <p:anim calcmode="lin" valueType="num">
                                      <p:cBhvr additive="base">
                                        <p:cTn id="31" dur="500" fill="hold"/>
                                        <p:tgtEl>
                                          <p:spTgt spid="202759">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275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2759">
                                            <p:txEl>
                                              <p:pRg st="12" end="12"/>
                                            </p:txEl>
                                          </p:spTgt>
                                        </p:tgtEl>
                                        <p:attrNameLst>
                                          <p:attrName>style.visibility</p:attrName>
                                        </p:attrNameLst>
                                      </p:cBhvr>
                                      <p:to>
                                        <p:strVal val="visible"/>
                                      </p:to>
                                    </p:set>
                                    <p:anim calcmode="lin" valueType="num">
                                      <p:cBhvr additive="base">
                                        <p:cTn id="37" dur="500" fill="hold"/>
                                        <p:tgtEl>
                                          <p:spTgt spid="202759">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2759">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8798" name="Object 14"/>
          <p:cNvGraphicFramePr>
            <a:graphicFrameLocks noChangeAspect="1"/>
          </p:cNvGraphicFramePr>
          <p:nvPr/>
        </p:nvGraphicFramePr>
        <p:xfrm>
          <a:off x="1547813" y="2420938"/>
          <a:ext cx="5976937" cy="2824162"/>
        </p:xfrm>
        <a:graphic>
          <a:graphicData uri="http://schemas.openxmlformats.org/presentationml/2006/ole">
            <mc:AlternateContent xmlns:mc="http://schemas.openxmlformats.org/markup-compatibility/2006">
              <mc:Choice xmlns:v="urn:schemas-microsoft-com:vml" Requires="v">
                <p:oleObj spid="_x0000_s1034" name="Bitmap Image" r:id="rId4" imgW="7590476" imgH="3809524" progId="PBrush">
                  <p:embed/>
                </p:oleObj>
              </mc:Choice>
              <mc:Fallback>
                <p:oleObj name="Bitmap Image" r:id="rId4" imgW="7590476" imgH="3809524" progId="PBrush">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2420938"/>
                        <a:ext cx="5976937" cy="282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Rectangle 16"/>
          <p:cNvSpPr>
            <a:spLocks noChangeArrowheads="1"/>
          </p:cNvSpPr>
          <p:nvPr/>
        </p:nvSpPr>
        <p:spPr bwMode="auto">
          <a:xfrm>
            <a:off x="2857500" y="642938"/>
            <a:ext cx="3386138" cy="571500"/>
          </a:xfrm>
          <a:prstGeom prst="rect">
            <a:avLst/>
          </a:prstGeom>
          <a:noFill/>
          <a:ln w="9525">
            <a:noFill/>
            <a:miter lim="800000"/>
            <a:headEnd/>
            <a:tailEnd/>
          </a:ln>
        </p:spPr>
        <p:txBody>
          <a:bodyPr lIns="92075" tIns="46038" rIns="92075" bIns="46038" anchor="ctr"/>
          <a:lstStyle/>
          <a:p>
            <a:pPr algn="ctr"/>
            <a:r>
              <a:rPr lang="en-US" sz="2400" i="1" dirty="0">
                <a:solidFill>
                  <a:srgbClr val="00FFFF"/>
                </a:solidFill>
                <a:latin typeface="Verdana" pitchFamily="34" charset="0"/>
              </a:rPr>
              <a:t>Archers Task</a:t>
            </a:r>
          </a:p>
        </p:txBody>
      </p:sp>
      <p:sp>
        <p:nvSpPr>
          <p:cNvPr id="118802" name="AutoShape 18"/>
          <p:cNvSpPr>
            <a:spLocks noChangeArrowheads="1"/>
          </p:cNvSpPr>
          <p:nvPr/>
        </p:nvSpPr>
        <p:spPr bwMode="auto">
          <a:xfrm>
            <a:off x="3857625" y="1410742"/>
            <a:ext cx="434975" cy="146050"/>
          </a:xfrm>
          <a:prstGeom prst="notchedRightArrow">
            <a:avLst>
              <a:gd name="adj1" fmla="val 50000"/>
              <a:gd name="adj2" fmla="val 74457"/>
            </a:avLst>
          </a:prstGeom>
          <a:solidFill>
            <a:schemeClr val="accent1"/>
          </a:solidFill>
          <a:ln w="9525">
            <a:solidFill>
              <a:schemeClr val="tx1"/>
            </a:solidFill>
            <a:miter lim="800000"/>
            <a:headEnd/>
            <a:tailEnd/>
          </a:ln>
        </p:spPr>
        <p:txBody>
          <a:bodyPr wrap="none" anchor="ctr"/>
          <a:lstStyle/>
          <a:p>
            <a:endParaRPr lang="fr-FR" dirty="0"/>
          </a:p>
        </p:txBody>
      </p:sp>
      <p:sp>
        <p:nvSpPr>
          <p:cNvPr id="118803" name="AutoShape 19"/>
          <p:cNvSpPr>
            <a:spLocks noChangeArrowheads="1"/>
          </p:cNvSpPr>
          <p:nvPr/>
        </p:nvSpPr>
        <p:spPr bwMode="auto">
          <a:xfrm>
            <a:off x="3857625" y="2058814"/>
            <a:ext cx="434975" cy="146050"/>
          </a:xfrm>
          <a:prstGeom prst="notchedRightArrow">
            <a:avLst>
              <a:gd name="adj1" fmla="val 50000"/>
              <a:gd name="adj2" fmla="val 74457"/>
            </a:avLst>
          </a:prstGeom>
          <a:solidFill>
            <a:schemeClr val="accent1"/>
          </a:solidFill>
          <a:ln w="9525">
            <a:solidFill>
              <a:schemeClr val="tx1"/>
            </a:solidFill>
            <a:miter lim="800000"/>
            <a:headEnd/>
            <a:tailEnd/>
          </a:ln>
        </p:spPr>
        <p:txBody>
          <a:bodyPr wrap="none" anchor="ctr"/>
          <a:lstStyle/>
          <a:p>
            <a:endParaRPr lang="fr-FR" dirty="0"/>
          </a:p>
        </p:txBody>
      </p:sp>
      <p:sp>
        <p:nvSpPr>
          <p:cNvPr id="1030" name="TextBox 10"/>
          <p:cNvSpPr txBox="1">
            <a:spLocks noChangeArrowheads="1"/>
          </p:cNvSpPr>
          <p:nvPr/>
        </p:nvSpPr>
        <p:spPr bwMode="auto">
          <a:xfrm>
            <a:off x="357188" y="1107891"/>
            <a:ext cx="3571875" cy="523220"/>
          </a:xfrm>
          <a:prstGeom prst="rect">
            <a:avLst/>
          </a:prstGeom>
          <a:noFill/>
          <a:ln w="9525">
            <a:noFill/>
            <a:miter lim="800000"/>
            <a:headEnd/>
            <a:tailEnd/>
          </a:ln>
        </p:spPr>
        <p:txBody>
          <a:bodyPr>
            <a:spAutoFit/>
          </a:bodyPr>
          <a:lstStyle/>
          <a:p>
            <a:r>
              <a:rPr lang="en-US" sz="1400" u="sng" dirty="0">
                <a:solidFill>
                  <a:srgbClr val="00FFFF"/>
                </a:solidFill>
              </a:rPr>
              <a:t>Ballistic Concept</a:t>
            </a:r>
            <a:r>
              <a:rPr lang="en-US" sz="1400" dirty="0">
                <a:solidFill>
                  <a:schemeClr val="bg1"/>
                </a:solidFill>
              </a:rPr>
              <a:t>=</a:t>
            </a:r>
            <a:r>
              <a:rPr lang="en-US" sz="1400" dirty="0"/>
              <a:t> </a:t>
            </a:r>
            <a:r>
              <a:rPr lang="en-US" sz="1400" dirty="0" smtClean="0">
                <a:solidFill>
                  <a:srgbClr val="92D050"/>
                </a:solidFill>
              </a:rPr>
              <a:t>Repeat</a:t>
            </a:r>
            <a:r>
              <a:rPr lang="en-US" sz="1400" dirty="0" smtClean="0">
                <a:solidFill>
                  <a:srgbClr val="FFFF00"/>
                </a:solidFill>
              </a:rPr>
              <a:t>:</a:t>
            </a:r>
            <a:endParaRPr lang="en-US" sz="1400" dirty="0">
              <a:solidFill>
                <a:srgbClr val="FFFF00"/>
              </a:solidFill>
            </a:endParaRPr>
          </a:p>
          <a:p>
            <a:pPr>
              <a:buFont typeface="Wingdings" pitchFamily="2" charset="2"/>
              <a:buChar char="ü"/>
            </a:pPr>
            <a:r>
              <a:rPr lang="en-US" sz="1400" dirty="0" smtClean="0">
                <a:solidFill>
                  <a:srgbClr val="FFFF00"/>
                </a:solidFill>
              </a:rPr>
              <a:t>The position </a:t>
            </a:r>
            <a:r>
              <a:rPr lang="en-US" sz="1400" dirty="0">
                <a:solidFill>
                  <a:srgbClr val="FFFF00"/>
                </a:solidFill>
              </a:rPr>
              <a:t>of the arrow in </a:t>
            </a:r>
            <a:r>
              <a:rPr lang="en-US" sz="1400" dirty="0" smtClean="0">
                <a:solidFill>
                  <a:srgbClr val="FFFF00"/>
                </a:solidFill>
              </a:rPr>
              <a:t>space</a:t>
            </a:r>
            <a:endParaRPr lang="en-US" sz="1400" dirty="0">
              <a:solidFill>
                <a:srgbClr val="FFFF00"/>
              </a:solidFill>
            </a:endParaRPr>
          </a:p>
        </p:txBody>
      </p:sp>
      <p:sp>
        <p:nvSpPr>
          <p:cNvPr id="1031" name="TextBox 11"/>
          <p:cNvSpPr txBox="1">
            <a:spLocks noChangeArrowheads="1"/>
          </p:cNvSpPr>
          <p:nvPr/>
        </p:nvSpPr>
        <p:spPr bwMode="auto">
          <a:xfrm>
            <a:off x="4429125" y="1107891"/>
            <a:ext cx="4714875" cy="738664"/>
          </a:xfrm>
          <a:prstGeom prst="rect">
            <a:avLst/>
          </a:prstGeom>
          <a:noFill/>
          <a:ln w="9525">
            <a:noFill/>
            <a:miter lim="800000"/>
            <a:headEnd/>
            <a:tailEnd/>
          </a:ln>
        </p:spPr>
        <p:txBody>
          <a:bodyPr>
            <a:spAutoFit/>
          </a:bodyPr>
          <a:lstStyle/>
          <a:p>
            <a:r>
              <a:rPr lang="en-US" sz="1400" u="sng" dirty="0">
                <a:solidFill>
                  <a:srgbClr val="00FFFF"/>
                </a:solidFill>
              </a:rPr>
              <a:t>Archer’s Task </a:t>
            </a:r>
            <a:r>
              <a:rPr lang="en-US" sz="1400" dirty="0">
                <a:solidFill>
                  <a:schemeClr val="bg1"/>
                </a:solidFill>
              </a:rPr>
              <a:t>=</a:t>
            </a:r>
            <a:r>
              <a:rPr lang="en-US" sz="1400" dirty="0"/>
              <a:t> </a:t>
            </a:r>
            <a:r>
              <a:rPr lang="en-US" sz="1400" dirty="0">
                <a:solidFill>
                  <a:srgbClr val="92D050"/>
                </a:solidFill>
              </a:rPr>
              <a:t>Repeat</a:t>
            </a:r>
            <a:r>
              <a:rPr lang="en-US" sz="1400" dirty="0"/>
              <a:t> </a:t>
            </a:r>
            <a:r>
              <a:rPr lang="en-US" sz="1400" dirty="0">
                <a:solidFill>
                  <a:schemeClr val="bg1"/>
                </a:solidFill>
              </a:rPr>
              <a:t>with perfection:</a:t>
            </a:r>
          </a:p>
          <a:p>
            <a:pPr>
              <a:buFont typeface="Wingdings" pitchFamily="2" charset="2"/>
              <a:buChar char="ü"/>
            </a:pPr>
            <a:r>
              <a:rPr lang="en-US" sz="1400" dirty="0" smtClean="0">
                <a:solidFill>
                  <a:srgbClr val="FFFF00"/>
                </a:solidFill>
              </a:rPr>
              <a:t>The </a:t>
            </a:r>
            <a:r>
              <a:rPr lang="en-US" sz="1400" dirty="0">
                <a:solidFill>
                  <a:srgbClr val="FFFF00"/>
                </a:solidFill>
              </a:rPr>
              <a:t>position of all the parts of their body </a:t>
            </a:r>
            <a:r>
              <a:rPr lang="en-US" sz="1400" dirty="0" smtClean="0">
                <a:solidFill>
                  <a:srgbClr val="FFFF00"/>
                </a:solidFill>
              </a:rPr>
              <a:t>in </a:t>
            </a:r>
            <a:r>
              <a:rPr lang="en-US" sz="1400" dirty="0">
                <a:solidFill>
                  <a:srgbClr val="FFFF00"/>
                </a:solidFill>
              </a:rPr>
              <a:t>relation to the </a:t>
            </a:r>
            <a:r>
              <a:rPr lang="en-US" sz="1400" dirty="0" smtClean="0">
                <a:solidFill>
                  <a:srgbClr val="FFFF00"/>
                </a:solidFill>
              </a:rPr>
              <a:t>target</a:t>
            </a:r>
          </a:p>
        </p:txBody>
      </p:sp>
      <p:sp>
        <p:nvSpPr>
          <p:cNvPr id="1032" name="TextBox 12"/>
          <p:cNvSpPr txBox="1">
            <a:spLocks noChangeArrowheads="1"/>
          </p:cNvSpPr>
          <p:nvPr/>
        </p:nvSpPr>
        <p:spPr bwMode="auto">
          <a:xfrm>
            <a:off x="928688" y="5286375"/>
            <a:ext cx="7572375" cy="1077913"/>
          </a:xfrm>
          <a:prstGeom prst="rect">
            <a:avLst/>
          </a:prstGeom>
          <a:noFill/>
          <a:ln w="9525">
            <a:noFill/>
            <a:miter lim="800000"/>
            <a:headEnd/>
            <a:tailEnd/>
          </a:ln>
        </p:spPr>
        <p:txBody>
          <a:bodyPr>
            <a:spAutoFit/>
          </a:bodyPr>
          <a:lstStyle/>
          <a:p>
            <a:pPr algn="ctr"/>
            <a:r>
              <a:rPr lang="en-US" sz="1600" dirty="0">
                <a:solidFill>
                  <a:schemeClr val="bg1"/>
                </a:solidFill>
              </a:rPr>
              <a:t>Various Techniques can be used very effectively in archery, since the </a:t>
            </a:r>
            <a:r>
              <a:rPr lang="en-US" sz="1600" dirty="0">
                <a:solidFill>
                  <a:srgbClr val="92D050"/>
                </a:solidFill>
              </a:rPr>
              <a:t>quality of the repetition </a:t>
            </a:r>
            <a:r>
              <a:rPr lang="en-US" sz="1600" dirty="0">
                <a:solidFill>
                  <a:schemeClr val="bg1"/>
                </a:solidFill>
              </a:rPr>
              <a:t>is more important than the optional techniques used. </a:t>
            </a:r>
          </a:p>
          <a:p>
            <a:pPr algn="ctr"/>
            <a:endParaRPr lang="en-US" sz="1400" dirty="0">
              <a:solidFill>
                <a:schemeClr val="bg1"/>
              </a:solidFill>
            </a:endParaRPr>
          </a:p>
          <a:p>
            <a:pPr algn="ctr"/>
            <a:r>
              <a:rPr lang="en-US" dirty="0">
                <a:solidFill>
                  <a:srgbClr val="FFFF00"/>
                </a:solidFill>
              </a:rPr>
              <a:t>Simple Technique = Easy to </a:t>
            </a:r>
            <a:r>
              <a:rPr lang="en-US" dirty="0">
                <a:solidFill>
                  <a:srgbClr val="92D050"/>
                </a:solidFill>
              </a:rPr>
              <a:t>repeat</a:t>
            </a:r>
            <a:r>
              <a:rPr lang="en-US" dirty="0">
                <a:solidFill>
                  <a:schemeClr val="bg1"/>
                </a:solidFill>
              </a:rPr>
              <a:t> </a:t>
            </a:r>
            <a:r>
              <a:rPr lang="en-US" dirty="0">
                <a:solidFill>
                  <a:srgbClr val="FFFF00"/>
                </a:solidFill>
              </a:rPr>
              <a:t>= EFFICIENCY</a:t>
            </a:r>
          </a:p>
        </p:txBody>
      </p:sp>
      <p:sp>
        <p:nvSpPr>
          <p:cNvPr id="1033"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US" sz="2400" dirty="0">
                <a:solidFill>
                  <a:srgbClr val="0168AC"/>
                </a:solidFill>
                <a:latin typeface="Verdana" pitchFamily="34" charset="0"/>
              </a:rPr>
              <a:t>What is archery about?</a:t>
            </a:r>
          </a:p>
        </p:txBody>
      </p:sp>
      <p:pic>
        <p:nvPicPr>
          <p:cNvPr id="1034" name="Picture 4" descr="Y:\06 Communication\Logo FITA\09 World Archery\00_WA1_RGB.jpg"/>
          <p:cNvPicPr>
            <a:picLocks noChangeAspect="1" noChangeArrowheads="1"/>
          </p:cNvPicPr>
          <p:nvPr/>
        </p:nvPicPr>
        <p:blipFill>
          <a:blip r:embed="rId6" cstate="print"/>
          <a:srcRect/>
          <a:stretch>
            <a:fillRect/>
          </a:stretch>
        </p:blipFill>
        <p:spPr bwMode="auto">
          <a:xfrm>
            <a:off x="0" y="0"/>
            <a:ext cx="803275" cy="833438"/>
          </a:xfrm>
          <a:prstGeom prst="rect">
            <a:avLst/>
          </a:prstGeom>
          <a:noFill/>
          <a:ln w="9525">
            <a:noFill/>
            <a:miter lim="800000"/>
            <a:headEnd/>
            <a:tailEnd/>
          </a:ln>
        </p:spPr>
      </p:pic>
      <p:pic>
        <p:nvPicPr>
          <p:cNvPr id="1035" name="Picture 16" descr="Solcol"/>
          <p:cNvPicPr>
            <a:picLocks noChangeAspect="1" noChangeArrowheads="1"/>
          </p:cNvPicPr>
          <p:nvPr/>
        </p:nvPicPr>
        <p:blipFill>
          <a:blip r:embed="rId7" cstate="print"/>
          <a:srcRect/>
          <a:stretch>
            <a:fillRect/>
          </a:stretch>
        </p:blipFill>
        <p:spPr bwMode="auto">
          <a:xfrm>
            <a:off x="8569325" y="0"/>
            <a:ext cx="574675" cy="1008063"/>
          </a:xfrm>
          <a:prstGeom prst="rect">
            <a:avLst/>
          </a:prstGeom>
          <a:noFill/>
          <a:ln w="9525">
            <a:noFill/>
            <a:miter lim="800000"/>
            <a:headEnd/>
            <a:tailEnd/>
          </a:ln>
        </p:spPr>
      </p:pic>
      <p:sp>
        <p:nvSpPr>
          <p:cNvPr id="1036" name="Text Box 20"/>
          <p:cNvSpPr txBox="1">
            <a:spLocks noChangeArrowheads="1"/>
          </p:cNvSpPr>
          <p:nvPr/>
        </p:nvSpPr>
        <p:spPr bwMode="auto">
          <a:xfrm>
            <a:off x="6129338" y="6713538"/>
            <a:ext cx="3157537" cy="215900"/>
          </a:xfrm>
          <a:prstGeom prst="rect">
            <a:avLst/>
          </a:prstGeom>
          <a:noFill/>
          <a:ln w="9525">
            <a:noFill/>
            <a:miter lim="800000"/>
            <a:headEnd/>
            <a:tailEnd/>
          </a:ln>
        </p:spPr>
        <p:txBody>
          <a:bodyPr wrap="none">
            <a:spAutoFit/>
          </a:bodyPr>
          <a:lstStyle/>
          <a:p>
            <a:r>
              <a:rPr lang="en-US" sz="800" dirty="0">
                <a:solidFill>
                  <a:schemeClr val="bg1"/>
                </a:solidFill>
              </a:rPr>
              <a:t>Pascal COLMAIRE – </a:t>
            </a:r>
            <a:r>
              <a:rPr lang="en-US" sz="800" dirty="0" smtClean="0">
                <a:solidFill>
                  <a:schemeClr val="bg1"/>
                </a:solidFill>
              </a:rPr>
              <a:t>WA </a:t>
            </a:r>
            <a:r>
              <a:rPr lang="en-US" sz="800" dirty="0">
                <a:solidFill>
                  <a:schemeClr val="bg1"/>
                </a:solidFill>
              </a:rPr>
              <a:t>Development &amp; Education Director</a:t>
            </a:r>
          </a:p>
        </p:txBody>
      </p:sp>
      <p:sp>
        <p:nvSpPr>
          <p:cNvPr id="13" name="TextBox 12"/>
          <p:cNvSpPr txBox="1"/>
          <p:nvPr/>
        </p:nvSpPr>
        <p:spPr>
          <a:xfrm>
            <a:off x="395536" y="1916832"/>
            <a:ext cx="3384376" cy="523220"/>
          </a:xfrm>
          <a:prstGeom prst="rect">
            <a:avLst/>
          </a:prstGeom>
          <a:noFill/>
        </p:spPr>
        <p:txBody>
          <a:bodyPr wrap="square" rtlCol="0">
            <a:spAutoFit/>
          </a:bodyPr>
          <a:lstStyle/>
          <a:p>
            <a:pPr>
              <a:buFont typeface="Wingdings" pitchFamily="2" charset="2"/>
              <a:buChar char="ü"/>
            </a:pPr>
            <a:r>
              <a:rPr lang="en-US" sz="1400" dirty="0" smtClean="0">
                <a:solidFill>
                  <a:srgbClr val="FFFF00"/>
                </a:solidFill>
              </a:rPr>
              <a:t>The propulsion force applied to the arrow</a:t>
            </a:r>
            <a:endParaRPr lang="en-US" sz="1400" dirty="0">
              <a:solidFill>
                <a:srgbClr val="FFFF00"/>
              </a:solidFill>
            </a:endParaRPr>
          </a:p>
        </p:txBody>
      </p:sp>
      <p:sp>
        <p:nvSpPr>
          <p:cNvPr id="14" name="TextBox 13"/>
          <p:cNvSpPr txBox="1"/>
          <p:nvPr/>
        </p:nvSpPr>
        <p:spPr>
          <a:xfrm>
            <a:off x="1403648" y="1628800"/>
            <a:ext cx="1080120" cy="307777"/>
          </a:xfrm>
          <a:prstGeom prst="rect">
            <a:avLst/>
          </a:prstGeom>
          <a:noFill/>
        </p:spPr>
        <p:txBody>
          <a:bodyPr wrap="square" rtlCol="0">
            <a:spAutoFit/>
          </a:bodyPr>
          <a:lstStyle/>
          <a:p>
            <a:pPr algn="ctr"/>
            <a:r>
              <a:rPr lang="en-US" sz="1400" dirty="0" smtClean="0">
                <a:solidFill>
                  <a:schemeClr val="bg1"/>
                </a:solidFill>
              </a:rPr>
              <a:t>And</a:t>
            </a:r>
          </a:p>
        </p:txBody>
      </p:sp>
      <p:sp>
        <p:nvSpPr>
          <p:cNvPr id="15" name="TextBox 14"/>
          <p:cNvSpPr txBox="1"/>
          <p:nvPr/>
        </p:nvSpPr>
        <p:spPr>
          <a:xfrm>
            <a:off x="4427984" y="1988840"/>
            <a:ext cx="4572000" cy="307777"/>
          </a:xfrm>
          <a:prstGeom prst="rect">
            <a:avLst/>
          </a:prstGeom>
          <a:noFill/>
        </p:spPr>
        <p:txBody>
          <a:bodyPr wrap="square" rtlCol="0">
            <a:spAutoFit/>
          </a:bodyPr>
          <a:lstStyle/>
          <a:p>
            <a:pPr>
              <a:buFont typeface="Wingdings" pitchFamily="2" charset="2"/>
              <a:buChar char="ü"/>
            </a:pPr>
            <a:r>
              <a:rPr lang="en-US" sz="1400" dirty="0" smtClean="0">
                <a:solidFill>
                  <a:srgbClr val="FFFF00"/>
                </a:solidFill>
              </a:rPr>
              <a:t>The technique to release the string correctly</a:t>
            </a:r>
            <a:endParaRPr lang="en-GB" dirty="0"/>
          </a:p>
        </p:txBody>
      </p:sp>
      <p:sp>
        <p:nvSpPr>
          <p:cNvPr id="16"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17"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18"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18798"/>
                                        </p:tgtEl>
                                        <p:attrNameLst>
                                          <p:attrName>style.visibility</p:attrName>
                                        </p:attrNameLst>
                                      </p:cBhvr>
                                      <p:to>
                                        <p:strVal val="visible"/>
                                      </p:to>
                                    </p:set>
                                    <p:animEffect transition="in" filter="blinds(vertical)">
                                      <p:cBhvr>
                                        <p:cTn id="7" dur="500"/>
                                        <p:tgtEl>
                                          <p:spTgt spid="1187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30"/>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18802"/>
                                        </p:tgtEl>
                                        <p:attrNameLst>
                                          <p:attrName>style.visibility</p:attrName>
                                        </p:attrNameLst>
                                      </p:cBhvr>
                                      <p:to>
                                        <p:strVal val="visible"/>
                                      </p:to>
                                    </p:set>
                                  </p:childTnLst>
                                </p:cTn>
                              </p:par>
                            </p:childTnLst>
                          </p:cTn>
                        </p:par>
                        <p:par>
                          <p:cTn id="15" fill="hold">
                            <p:stCondLst>
                              <p:cond delay="0"/>
                            </p:stCondLst>
                            <p:childTnLst>
                              <p:par>
                                <p:cTn id="16" presetID="2" presetClass="entr" presetSubtype="2" fill="hold" grpId="0" nodeType="afterEffect">
                                  <p:stCondLst>
                                    <p:cond delay="0"/>
                                  </p:stCondLst>
                                  <p:childTnLst>
                                    <p:set>
                                      <p:cBhvr>
                                        <p:cTn id="17" dur="1" fill="hold">
                                          <p:stCondLst>
                                            <p:cond delay="0"/>
                                          </p:stCondLst>
                                        </p:cTn>
                                        <p:tgtEl>
                                          <p:spTgt spid="1031"/>
                                        </p:tgtEl>
                                        <p:attrNameLst>
                                          <p:attrName>style.visibility</p:attrName>
                                        </p:attrNameLst>
                                      </p:cBhvr>
                                      <p:to>
                                        <p:strVal val="visible"/>
                                      </p:to>
                                    </p:set>
                                    <p:anim calcmode="lin" valueType="num">
                                      <p:cBhvr additive="base">
                                        <p:cTn id="18" dur="5000" fill="hold"/>
                                        <p:tgtEl>
                                          <p:spTgt spid="1031"/>
                                        </p:tgtEl>
                                        <p:attrNameLst>
                                          <p:attrName>ppt_x</p:attrName>
                                        </p:attrNameLst>
                                      </p:cBhvr>
                                      <p:tavLst>
                                        <p:tav tm="0">
                                          <p:val>
                                            <p:strVal val="1+#ppt_w/2"/>
                                          </p:val>
                                        </p:tav>
                                        <p:tav tm="100000">
                                          <p:val>
                                            <p:strVal val="#ppt_x"/>
                                          </p:val>
                                        </p:tav>
                                      </p:tavLst>
                                    </p:anim>
                                    <p:anim calcmode="lin" valueType="num">
                                      <p:cBhvr additive="base">
                                        <p:cTn id="19" dur="5000" fill="hold"/>
                                        <p:tgtEl>
                                          <p:spTgt spid="1031"/>
                                        </p:tgtEl>
                                        <p:attrNameLst>
                                          <p:attrName>ppt_y</p:attrName>
                                        </p:attrNameLst>
                                      </p:cBhvr>
                                      <p:tavLst>
                                        <p:tav tm="0">
                                          <p:val>
                                            <p:strVal val="#ppt_y"/>
                                          </p:val>
                                        </p:tav>
                                        <p:tav tm="100000">
                                          <p:val>
                                            <p:strVal val="#ppt_y"/>
                                          </p:val>
                                        </p:tav>
                                      </p:tavLst>
                                    </p:anim>
                                  </p:child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18803"/>
                                        </p:tgtEl>
                                        <p:attrNameLst>
                                          <p:attrName>style.visibility</p:attrName>
                                        </p:attrNameLst>
                                      </p:cBhvr>
                                      <p:to>
                                        <p:strVal val="visible"/>
                                      </p:to>
                                    </p:set>
                                  </p:childTnLst>
                                </p:cTn>
                              </p:par>
                            </p:childTnLst>
                          </p:cTn>
                        </p:par>
                        <p:par>
                          <p:cTn id="30" fill="hold">
                            <p:stCondLst>
                              <p:cond delay="0"/>
                            </p:stCondLst>
                            <p:childTnLst>
                              <p:par>
                                <p:cTn id="31" presetID="2" presetClass="entr" presetSubtype="2"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0" fill="hold"/>
                                        <p:tgtEl>
                                          <p:spTgt spid="15"/>
                                        </p:tgtEl>
                                        <p:attrNameLst>
                                          <p:attrName>ppt_x</p:attrName>
                                        </p:attrNameLst>
                                      </p:cBhvr>
                                      <p:tavLst>
                                        <p:tav tm="0">
                                          <p:val>
                                            <p:strVal val="1+#ppt_w/2"/>
                                          </p:val>
                                        </p:tav>
                                        <p:tav tm="100000">
                                          <p:val>
                                            <p:strVal val="#ppt_x"/>
                                          </p:val>
                                        </p:tav>
                                      </p:tavLst>
                                    </p:anim>
                                    <p:anim calcmode="lin" valueType="num">
                                      <p:cBhvr additive="base">
                                        <p:cTn id="34" dur="5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32">
                                            <p:txEl>
                                              <p:pRg st="0" end="0"/>
                                            </p:txEl>
                                          </p:spTgt>
                                        </p:tgtEl>
                                        <p:attrNameLst>
                                          <p:attrName>style.visibility</p:attrName>
                                        </p:attrNameLst>
                                      </p:cBhvr>
                                      <p:to>
                                        <p:strVal val="visible"/>
                                      </p:to>
                                    </p:set>
                                    <p:anim calcmode="lin" valueType="num">
                                      <p:cBhvr additive="base">
                                        <p:cTn id="39" dur="500" fill="hold"/>
                                        <p:tgtEl>
                                          <p:spTgt spid="103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32">
                                            <p:txEl>
                                              <p:pRg st="2" end="2"/>
                                            </p:txEl>
                                          </p:spTgt>
                                        </p:tgtEl>
                                        <p:attrNameLst>
                                          <p:attrName>style.visibility</p:attrName>
                                        </p:attrNameLst>
                                      </p:cBhvr>
                                      <p:to>
                                        <p:strVal val="visible"/>
                                      </p:to>
                                    </p:set>
                                    <p:anim calcmode="lin" valueType="num">
                                      <p:cBhvr additive="base">
                                        <p:cTn id="45" dur="500" fill="hold"/>
                                        <p:tgtEl>
                                          <p:spTgt spid="103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3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2" grpId="0" animBg="1"/>
      <p:bldP spid="118803" grpId="0" animBg="1"/>
      <p:bldP spid="1030" grpId="0"/>
      <p:bldP spid="1031" grpId="0"/>
      <p:bldP spid="1032" grpId="0" build="p"/>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53" name="Text Box 9"/>
          <p:cNvSpPr txBox="1">
            <a:spLocks noChangeArrowheads="1"/>
          </p:cNvSpPr>
          <p:nvPr/>
        </p:nvSpPr>
        <p:spPr bwMode="auto">
          <a:xfrm>
            <a:off x="1547813" y="1341438"/>
            <a:ext cx="5183187" cy="5035550"/>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defRPr/>
            </a:pPr>
            <a:r>
              <a:rPr lang="it-IT" sz="3600" dirty="0">
                <a:solidFill>
                  <a:srgbClr val="00FFFF"/>
                </a:solidFill>
                <a:latin typeface="Tahoma" pitchFamily="34" charset="0"/>
              </a:rPr>
              <a:t>V</a:t>
            </a:r>
          </a:p>
          <a:p>
            <a:pPr eaLnBrk="0" hangingPunct="0">
              <a:defRPr/>
            </a:pPr>
            <a:r>
              <a:rPr lang="it-IT" sz="3600" dirty="0">
                <a:solidFill>
                  <a:srgbClr val="00FFFF"/>
                </a:solidFill>
                <a:latin typeface="Tahoma" pitchFamily="34" charset="0"/>
              </a:rPr>
              <a:t>    I</a:t>
            </a:r>
            <a:r>
              <a:rPr lang="it-IT" sz="3600" dirty="0">
                <a:solidFill>
                  <a:srgbClr val="FF0000"/>
                </a:solidFill>
                <a:latin typeface="Tahoma" pitchFamily="34" charset="0"/>
              </a:rPr>
              <a:t>                          </a:t>
            </a:r>
            <a:r>
              <a:rPr lang="it-IT" sz="3600" dirty="0">
                <a:solidFill>
                  <a:srgbClr val="66FF33"/>
                </a:solidFill>
                <a:latin typeface="Tahoma" pitchFamily="34" charset="0"/>
              </a:rPr>
              <a:t>S</a:t>
            </a:r>
          </a:p>
          <a:p>
            <a:pPr eaLnBrk="0" hangingPunct="0">
              <a:defRPr/>
            </a:pPr>
            <a:r>
              <a:rPr lang="it-IT" sz="3600" dirty="0">
                <a:solidFill>
                  <a:srgbClr val="FF0000"/>
                </a:solidFill>
                <a:latin typeface="Tahoma" pitchFamily="34" charset="0"/>
              </a:rPr>
              <a:t>       </a:t>
            </a:r>
            <a:r>
              <a:rPr lang="it-IT" sz="3600" dirty="0">
                <a:solidFill>
                  <a:srgbClr val="00FFFF"/>
                </a:solidFill>
                <a:latin typeface="Tahoma" pitchFamily="34" charset="0"/>
              </a:rPr>
              <a:t>S	</a:t>
            </a:r>
            <a:r>
              <a:rPr lang="it-IT" sz="3600" dirty="0">
                <a:latin typeface="Tahoma" pitchFamily="34" charset="0"/>
              </a:rPr>
              <a:t>              </a:t>
            </a:r>
            <a:r>
              <a:rPr lang="it-IT" sz="3600" dirty="0">
                <a:solidFill>
                  <a:srgbClr val="66FF33"/>
                </a:solidFill>
                <a:latin typeface="Tahoma" pitchFamily="34" charset="0"/>
              </a:rPr>
              <a:t>G</a:t>
            </a:r>
          </a:p>
          <a:p>
            <a:pPr eaLnBrk="0" hangingPunct="0">
              <a:defRPr/>
            </a:pPr>
            <a:r>
              <a:rPr lang="it-IT" sz="3600" dirty="0">
                <a:latin typeface="Tahoma" pitchFamily="34" charset="0"/>
              </a:rPr>
              <a:t>           </a:t>
            </a:r>
            <a:r>
              <a:rPr lang="it-IT" sz="3600" dirty="0">
                <a:solidFill>
                  <a:srgbClr val="00FFFF"/>
                </a:solidFill>
                <a:latin typeface="Tahoma" pitchFamily="34" charset="0"/>
              </a:rPr>
              <a:t>U	</a:t>
            </a:r>
            <a:r>
              <a:rPr lang="it-IT" sz="3600" dirty="0">
                <a:latin typeface="Tahoma" pitchFamily="34" charset="0"/>
              </a:rPr>
              <a:t>           </a:t>
            </a:r>
            <a:r>
              <a:rPr lang="it-IT" sz="3600" dirty="0">
                <a:solidFill>
                  <a:srgbClr val="66FF33"/>
                </a:solidFill>
                <a:latin typeface="Tahoma" pitchFamily="34" charset="0"/>
              </a:rPr>
              <a:t>N</a:t>
            </a:r>
          </a:p>
          <a:p>
            <a:pPr eaLnBrk="0" hangingPunct="0">
              <a:defRPr/>
            </a:pPr>
            <a:r>
              <a:rPr lang="it-IT" sz="3600" dirty="0">
                <a:latin typeface="Tahoma" pitchFamily="34" charset="0"/>
              </a:rPr>
              <a:t>           </a:t>
            </a:r>
            <a:r>
              <a:rPr lang="it-IT" sz="3600" dirty="0">
                <a:solidFill>
                  <a:srgbClr val="FF0000"/>
                </a:solidFill>
                <a:latin typeface="Tahoma" pitchFamily="34" charset="0"/>
              </a:rPr>
              <a:t>    </a:t>
            </a:r>
            <a:r>
              <a:rPr lang="it-IT" sz="3600" dirty="0">
                <a:solidFill>
                  <a:srgbClr val="00FFFF"/>
                </a:solidFill>
                <a:latin typeface="Tahoma" pitchFamily="34" charset="0"/>
              </a:rPr>
              <a:t>A </a:t>
            </a:r>
            <a:r>
              <a:rPr lang="it-IT" sz="3600" dirty="0">
                <a:latin typeface="Tahoma" pitchFamily="34" charset="0"/>
              </a:rPr>
              <a:t>    </a:t>
            </a:r>
            <a:r>
              <a:rPr lang="it-IT" sz="3600" dirty="0">
                <a:solidFill>
                  <a:srgbClr val="66FF33"/>
                </a:solidFill>
                <a:latin typeface="Tahoma" pitchFamily="34" charset="0"/>
              </a:rPr>
              <a:t>I</a:t>
            </a:r>
            <a:r>
              <a:rPr lang="it-IT" sz="3600" dirty="0">
                <a:latin typeface="Tahoma" pitchFamily="34" charset="0"/>
              </a:rPr>
              <a:t>	</a:t>
            </a:r>
          </a:p>
          <a:p>
            <a:pPr eaLnBrk="0" hangingPunct="0">
              <a:defRPr/>
            </a:pPr>
            <a:r>
              <a:rPr lang="it-IT" sz="3600" dirty="0">
                <a:latin typeface="Tahoma" pitchFamily="34" charset="0"/>
              </a:rPr>
              <a:t>                  </a:t>
            </a:r>
            <a:r>
              <a:rPr lang="it-IT" sz="3600" dirty="0">
                <a:solidFill>
                  <a:schemeClr val="bg1"/>
                </a:solidFill>
                <a:latin typeface="Tahoma" pitchFamily="34" charset="0"/>
              </a:rPr>
              <a:t>L</a:t>
            </a:r>
            <a:endParaRPr lang="en-GB" sz="3600" dirty="0">
              <a:solidFill>
                <a:schemeClr val="bg1"/>
              </a:solidFill>
              <a:latin typeface="Tahoma" pitchFamily="34" charset="0"/>
            </a:endParaRPr>
          </a:p>
          <a:p>
            <a:pPr eaLnBrk="0" hangingPunct="0">
              <a:defRPr/>
            </a:pPr>
            <a:r>
              <a:rPr lang="it-IT" sz="3600" dirty="0">
                <a:latin typeface="Tahoma" pitchFamily="34" charset="0"/>
              </a:rPr>
              <a:t>              </a:t>
            </a:r>
            <a:r>
              <a:rPr lang="it-IT" sz="3600" dirty="0">
                <a:solidFill>
                  <a:srgbClr val="66FF33"/>
                </a:solidFill>
                <a:latin typeface="Tahoma" pitchFamily="34" charset="0"/>
              </a:rPr>
              <a:t>E</a:t>
            </a:r>
          </a:p>
          <a:p>
            <a:pPr eaLnBrk="0" hangingPunct="0">
              <a:defRPr/>
            </a:pPr>
            <a:r>
              <a:rPr lang="it-IT" sz="3600" dirty="0">
                <a:solidFill>
                  <a:srgbClr val="66FF33"/>
                </a:solidFill>
                <a:latin typeface="Tahoma" pitchFamily="34" charset="0"/>
              </a:rPr>
              <a:t>    </a:t>
            </a:r>
            <a:r>
              <a:rPr lang="it-IT" sz="3600" dirty="0" smtClean="0">
                <a:solidFill>
                  <a:srgbClr val="66FF33"/>
                </a:solidFill>
                <a:latin typeface="Tahoma" pitchFamily="34" charset="0"/>
              </a:rPr>
              <a:t>      </a:t>
            </a:r>
            <a:r>
              <a:rPr lang="it-IT" sz="3600" dirty="0">
                <a:solidFill>
                  <a:srgbClr val="66FF33"/>
                </a:solidFill>
                <a:latin typeface="Tahoma" pitchFamily="34" charset="0"/>
              </a:rPr>
              <a:t>E</a:t>
            </a:r>
            <a:endParaRPr lang="en-CA" sz="3600" dirty="0">
              <a:solidFill>
                <a:srgbClr val="66FF33"/>
              </a:solidFill>
              <a:latin typeface="Tahoma" pitchFamily="34" charset="0"/>
            </a:endParaRPr>
          </a:p>
          <a:p>
            <a:pPr eaLnBrk="0" hangingPunct="0">
              <a:defRPr/>
            </a:pPr>
            <a:r>
              <a:rPr lang="en-CA" sz="3600" dirty="0">
                <a:solidFill>
                  <a:srgbClr val="66FF33"/>
                </a:solidFill>
                <a:latin typeface="Tahoma" pitchFamily="34" charset="0"/>
              </a:rPr>
              <a:t>      </a:t>
            </a:r>
            <a:r>
              <a:rPr lang="en-CA" sz="3600" dirty="0" smtClean="0">
                <a:solidFill>
                  <a:srgbClr val="66FF33"/>
                </a:solidFill>
                <a:latin typeface="Tahoma" pitchFamily="34" charset="0"/>
              </a:rPr>
              <a:t>F</a:t>
            </a:r>
            <a:endParaRPr lang="en-US" sz="3600" dirty="0">
              <a:solidFill>
                <a:srgbClr val="66FF33"/>
              </a:solidFill>
              <a:latin typeface="Tahoma" pitchFamily="34" charset="0"/>
            </a:endParaRPr>
          </a:p>
        </p:txBody>
      </p:sp>
      <p:sp>
        <p:nvSpPr>
          <p:cNvPr id="19459"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US" sz="2400" dirty="0">
                <a:solidFill>
                  <a:srgbClr val="0168AC"/>
                </a:solidFill>
                <a:latin typeface="Verdana" pitchFamily="34" charset="0"/>
              </a:rPr>
              <a:t>What is archery about?</a:t>
            </a:r>
            <a:endParaRPr lang="en-CA" sz="2400" dirty="0">
              <a:solidFill>
                <a:srgbClr val="0168AC"/>
              </a:solidFill>
              <a:latin typeface="Verdana" pitchFamily="34" charset="0"/>
            </a:endParaRPr>
          </a:p>
        </p:txBody>
      </p:sp>
      <p:pic>
        <p:nvPicPr>
          <p:cNvPr id="19460"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19461"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sp>
        <p:nvSpPr>
          <p:cNvPr id="19462" name="Rectangle 16"/>
          <p:cNvSpPr>
            <a:spLocks noChangeArrowheads="1"/>
          </p:cNvSpPr>
          <p:nvPr/>
        </p:nvSpPr>
        <p:spPr bwMode="auto">
          <a:xfrm>
            <a:off x="2857500" y="642938"/>
            <a:ext cx="3386138" cy="571500"/>
          </a:xfrm>
          <a:prstGeom prst="rect">
            <a:avLst/>
          </a:prstGeom>
          <a:noFill/>
          <a:ln w="9525">
            <a:noFill/>
            <a:miter lim="800000"/>
            <a:headEnd/>
            <a:tailEnd/>
          </a:ln>
        </p:spPr>
        <p:txBody>
          <a:bodyPr lIns="92075" tIns="46038" rIns="92075" bIns="46038" anchor="ctr"/>
          <a:lstStyle/>
          <a:p>
            <a:pPr algn="ctr"/>
            <a:r>
              <a:rPr lang="en-US" sz="2400" dirty="0">
                <a:solidFill>
                  <a:schemeClr val="bg1"/>
                </a:solidFill>
                <a:latin typeface="Verdana" pitchFamily="34" charset="0"/>
              </a:rPr>
              <a:t>Archers Task</a:t>
            </a:r>
          </a:p>
        </p:txBody>
      </p:sp>
      <p:sp>
        <p:nvSpPr>
          <p:cNvPr id="19463" name="Text Box 20"/>
          <p:cNvSpPr txBox="1">
            <a:spLocks noChangeArrowheads="1"/>
          </p:cNvSpPr>
          <p:nvPr/>
        </p:nvSpPr>
        <p:spPr bwMode="auto">
          <a:xfrm>
            <a:off x="6129338" y="6713538"/>
            <a:ext cx="3157537" cy="215900"/>
          </a:xfrm>
          <a:prstGeom prst="rect">
            <a:avLst/>
          </a:prstGeom>
          <a:noFill/>
          <a:ln w="9525">
            <a:noFill/>
            <a:miter lim="800000"/>
            <a:headEnd/>
            <a:tailEnd/>
          </a:ln>
        </p:spPr>
        <p:txBody>
          <a:bodyPr wrap="none">
            <a:spAutoFit/>
          </a:bodyPr>
          <a:lstStyle/>
          <a:p>
            <a:r>
              <a:rPr lang="en-US" sz="800" dirty="0">
                <a:solidFill>
                  <a:schemeClr val="bg1"/>
                </a:solidFill>
              </a:rPr>
              <a:t>Pascal COLMAIRE – </a:t>
            </a:r>
            <a:r>
              <a:rPr lang="en-US" sz="800" dirty="0" smtClean="0">
                <a:solidFill>
                  <a:schemeClr val="bg1"/>
                </a:solidFill>
              </a:rPr>
              <a:t>WA </a:t>
            </a:r>
            <a:r>
              <a:rPr lang="en-US" sz="800" dirty="0">
                <a:solidFill>
                  <a:schemeClr val="bg1"/>
                </a:solidFill>
              </a:rPr>
              <a:t>Development &amp; Education Director</a:t>
            </a:r>
          </a:p>
        </p:txBody>
      </p:sp>
      <p:sp>
        <p:nvSpPr>
          <p:cNvPr id="8"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9"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10"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pic>
        <p:nvPicPr>
          <p:cNvPr id="11" name="Picture 2" descr="E:\378664_2403145490821_1616617896_2269079_817301203_n.jpg"/>
          <p:cNvPicPr>
            <a:picLocks noChangeAspect="1" noChangeArrowheads="1"/>
          </p:cNvPicPr>
          <p:nvPr/>
        </p:nvPicPr>
        <p:blipFill>
          <a:blip r:embed="rId5" cstate="print"/>
          <a:srcRect/>
          <a:stretch>
            <a:fillRect/>
          </a:stretch>
        </p:blipFill>
        <p:spPr bwMode="auto">
          <a:xfrm>
            <a:off x="4412992" y="1361759"/>
            <a:ext cx="4731008" cy="2722561"/>
          </a:xfrm>
          <a:prstGeom prst="rect">
            <a:avLst/>
          </a:prstGeom>
          <a:noFill/>
          <a:ln w="9525">
            <a:noFill/>
            <a:miter lim="800000"/>
            <a:headEnd/>
            <a:tailEnd/>
          </a:ln>
        </p:spPr>
      </p:pic>
      <p:grpSp>
        <p:nvGrpSpPr>
          <p:cNvPr id="16" name="Group 15"/>
          <p:cNvGrpSpPr/>
          <p:nvPr/>
        </p:nvGrpSpPr>
        <p:grpSpPr>
          <a:xfrm>
            <a:off x="2223135" y="4603750"/>
            <a:ext cx="1944688" cy="1943100"/>
            <a:chOff x="6429375" y="2571750"/>
            <a:chExt cx="1944688" cy="1943100"/>
          </a:xfrm>
        </p:grpSpPr>
        <p:grpSp>
          <p:nvGrpSpPr>
            <p:cNvPr id="17" name="Group 15"/>
            <p:cNvGrpSpPr>
              <a:grpSpLocks/>
            </p:cNvGrpSpPr>
            <p:nvPr/>
          </p:nvGrpSpPr>
          <p:grpSpPr bwMode="auto">
            <a:xfrm>
              <a:off x="6429375" y="2571750"/>
              <a:ext cx="1944688" cy="1943100"/>
              <a:chOff x="1357313" y="4575175"/>
              <a:chExt cx="1944687" cy="1943100"/>
            </a:xfrm>
          </p:grpSpPr>
          <p:sp>
            <p:nvSpPr>
              <p:cNvPr id="23" name="Oval 6"/>
              <p:cNvSpPr>
                <a:spLocks noChangeArrowheads="1"/>
              </p:cNvSpPr>
              <p:nvPr/>
            </p:nvSpPr>
            <p:spPr bwMode="auto">
              <a:xfrm>
                <a:off x="1357313" y="4575175"/>
                <a:ext cx="1944687" cy="1943100"/>
              </a:xfrm>
              <a:prstGeom prst="ellipse">
                <a:avLst/>
              </a:prstGeom>
              <a:solidFill>
                <a:srgbClr val="0000FF"/>
              </a:solidFill>
              <a:ln w="9525" algn="ctr">
                <a:solidFill>
                  <a:schemeClr val="tx1"/>
                </a:solidFill>
                <a:round/>
                <a:headEnd/>
                <a:tailEnd/>
              </a:ln>
            </p:spPr>
            <p:txBody>
              <a:bodyPr wrap="none" anchor="ctr"/>
              <a:lstStyle/>
              <a:p>
                <a:endParaRPr lang="fr-FR"/>
              </a:p>
            </p:txBody>
          </p:sp>
          <p:sp>
            <p:nvSpPr>
              <p:cNvPr id="24" name="Oval 7"/>
              <p:cNvSpPr>
                <a:spLocks noChangeArrowheads="1"/>
              </p:cNvSpPr>
              <p:nvPr/>
            </p:nvSpPr>
            <p:spPr bwMode="auto">
              <a:xfrm>
                <a:off x="1644650" y="4862513"/>
                <a:ext cx="1368425" cy="1365250"/>
              </a:xfrm>
              <a:prstGeom prst="ellipse">
                <a:avLst/>
              </a:prstGeom>
              <a:solidFill>
                <a:srgbClr val="FF3300"/>
              </a:solidFill>
              <a:ln w="9525" algn="ctr">
                <a:solidFill>
                  <a:schemeClr val="tx1"/>
                </a:solidFill>
                <a:round/>
                <a:headEnd/>
                <a:tailEnd/>
              </a:ln>
            </p:spPr>
            <p:txBody>
              <a:bodyPr wrap="none" anchor="ctr"/>
              <a:lstStyle/>
              <a:p>
                <a:endParaRPr lang="fr-FR"/>
              </a:p>
            </p:txBody>
          </p:sp>
          <p:sp>
            <p:nvSpPr>
              <p:cNvPr id="25" name="Oval 8"/>
              <p:cNvSpPr>
                <a:spLocks noChangeArrowheads="1"/>
              </p:cNvSpPr>
              <p:nvPr/>
            </p:nvSpPr>
            <p:spPr bwMode="auto">
              <a:xfrm>
                <a:off x="1933575" y="5137167"/>
                <a:ext cx="792163" cy="792163"/>
              </a:xfrm>
              <a:prstGeom prst="ellipse">
                <a:avLst/>
              </a:prstGeom>
              <a:solidFill>
                <a:srgbClr val="EDF224"/>
              </a:solidFill>
              <a:ln w="9525" algn="ctr">
                <a:solidFill>
                  <a:schemeClr val="tx1"/>
                </a:solidFill>
                <a:round/>
                <a:headEnd/>
                <a:tailEnd/>
              </a:ln>
            </p:spPr>
            <p:txBody>
              <a:bodyPr wrap="none" anchor="ctr"/>
              <a:lstStyle/>
              <a:p>
                <a:endParaRPr lang="fr-FR"/>
              </a:p>
            </p:txBody>
          </p:sp>
        </p:grpSp>
        <p:grpSp>
          <p:nvGrpSpPr>
            <p:cNvPr id="18" name="Group 16"/>
            <p:cNvGrpSpPr>
              <a:grpSpLocks/>
            </p:cNvGrpSpPr>
            <p:nvPr/>
          </p:nvGrpSpPr>
          <p:grpSpPr bwMode="auto">
            <a:xfrm>
              <a:off x="6834188" y="3001963"/>
              <a:ext cx="1200150" cy="1128712"/>
              <a:chOff x="7215206" y="5429264"/>
              <a:chExt cx="1200152" cy="1128714"/>
            </a:xfrm>
          </p:grpSpPr>
          <p:grpSp>
            <p:nvGrpSpPr>
              <p:cNvPr id="19" name="Group 11"/>
              <p:cNvGrpSpPr>
                <a:grpSpLocks/>
              </p:cNvGrpSpPr>
              <p:nvPr/>
            </p:nvGrpSpPr>
            <p:grpSpPr bwMode="auto">
              <a:xfrm rot="10800000">
                <a:off x="7715272" y="5929330"/>
                <a:ext cx="152400" cy="304800"/>
                <a:chOff x="6858000" y="990600"/>
                <a:chExt cx="152400" cy="304800"/>
              </a:xfrm>
            </p:grpSpPr>
            <p:sp>
              <p:nvSpPr>
                <p:cNvPr id="21" name="Line 14"/>
                <p:cNvSpPr>
                  <a:spLocks noChangeShapeType="1"/>
                </p:cNvSpPr>
                <p:nvPr/>
              </p:nvSpPr>
              <p:spPr bwMode="auto">
                <a:xfrm flipV="1">
                  <a:off x="6934200" y="990600"/>
                  <a:ext cx="0" cy="304800"/>
                </a:xfrm>
                <a:prstGeom prst="line">
                  <a:avLst/>
                </a:prstGeom>
                <a:noFill/>
                <a:ln w="28575">
                  <a:solidFill>
                    <a:schemeClr val="tx1"/>
                  </a:solidFill>
                  <a:round/>
                  <a:headEnd/>
                  <a:tailEnd/>
                </a:ln>
              </p:spPr>
              <p:txBody>
                <a:bodyPr/>
                <a:lstStyle/>
                <a:p>
                  <a:endParaRPr lang="en-GB"/>
                </a:p>
              </p:txBody>
            </p:sp>
            <p:sp>
              <p:nvSpPr>
                <p:cNvPr id="22" name="Oval 15"/>
                <p:cNvSpPr>
                  <a:spLocks noChangeArrowheads="1"/>
                </p:cNvSpPr>
                <p:nvPr/>
              </p:nvSpPr>
              <p:spPr bwMode="auto">
                <a:xfrm>
                  <a:off x="6858000" y="1219200"/>
                  <a:ext cx="152400" cy="76200"/>
                </a:xfrm>
                <a:prstGeom prst="ellipse">
                  <a:avLst/>
                </a:prstGeom>
                <a:solidFill>
                  <a:srgbClr val="FF3300"/>
                </a:solidFill>
                <a:ln w="9525">
                  <a:solidFill>
                    <a:schemeClr val="tx1"/>
                  </a:solidFill>
                  <a:round/>
                  <a:headEnd/>
                  <a:tailEnd/>
                </a:ln>
              </p:spPr>
              <p:txBody>
                <a:bodyPr wrap="none" anchor="ctr"/>
                <a:lstStyle/>
                <a:p>
                  <a:endParaRPr lang="fr-FR"/>
                </a:p>
              </p:txBody>
            </p:sp>
          </p:grpSp>
          <p:sp>
            <p:nvSpPr>
              <p:cNvPr id="20" name="Donut 19"/>
              <p:cNvSpPr/>
              <p:nvPr/>
            </p:nvSpPr>
            <p:spPr bwMode="auto">
              <a:xfrm>
                <a:off x="7215206" y="5429264"/>
                <a:ext cx="1200152" cy="1128714"/>
              </a:xfrm>
              <a:prstGeom prst="donut">
                <a:avLst>
                  <a:gd name="adj" fmla="val 7514"/>
                </a:avLst>
              </a:prstGeom>
              <a:solidFill>
                <a:schemeClr val="tx1"/>
              </a:solidFill>
              <a:ln w="9525" cap="flat" cmpd="sng" algn="ctr">
                <a:solidFill>
                  <a:schemeClr val="tx1"/>
                </a:solidFill>
                <a:prstDash val="solid"/>
                <a:round/>
                <a:headEnd type="none" w="med" len="med"/>
                <a:tailEnd type="none" w="med" len="med"/>
              </a:ln>
              <a:effectLst/>
            </p:spPr>
            <p:txBody>
              <a:bodyPr wrap="none"/>
              <a:lstStyle/>
              <a:p>
                <a:pPr>
                  <a:defRPr/>
                </a:pPr>
                <a:endParaRPr lang="en-US" dirty="0">
                  <a:latin typeface="Arial"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0" y="246063"/>
            <a:ext cx="9144000" cy="404812"/>
          </a:xfrm>
          <a:prstGeom prst="rect">
            <a:avLst/>
          </a:prstGeom>
          <a:solidFill>
            <a:schemeClr val="tx1"/>
          </a:solidFill>
          <a:ln w="9525">
            <a:solidFill>
              <a:schemeClr val="tx1"/>
            </a:solidFill>
            <a:miter lim="800000"/>
            <a:headEnd/>
            <a:tailEnd/>
          </a:ln>
        </p:spPr>
        <p:txBody>
          <a:bodyPr wrap="none" anchor="ctr"/>
          <a:lstStyle/>
          <a:p>
            <a:pPr algn="ctr"/>
            <a:r>
              <a:rPr lang="fr-FR" sz="2400" b="1" smtClean="0">
                <a:solidFill>
                  <a:srgbClr val="0168AC"/>
                </a:solidFill>
                <a:latin typeface="Verdana" pitchFamily="34" charset="0"/>
                <a:ea typeface="ＭＳ Ｐゴシック" pitchFamily="34" charset="-128"/>
              </a:rPr>
              <a:t>Entraîner</a:t>
            </a:r>
          </a:p>
        </p:txBody>
      </p:sp>
      <p:pic>
        <p:nvPicPr>
          <p:cNvPr id="17412" name="Picture 4" descr="Y:\06 Communication\Logo FITA\09 World Archery\00_WA1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032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6" descr="Solc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9325" y="0"/>
            <a:ext cx="5746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20"/>
          <p:cNvSpPr txBox="1">
            <a:spLocks noChangeArrowheads="1"/>
          </p:cNvSpPr>
          <p:nvPr/>
        </p:nvSpPr>
        <p:spPr bwMode="auto">
          <a:xfrm>
            <a:off x="6129338" y="6713538"/>
            <a:ext cx="29161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fr-FR" sz="800" smtClean="0">
                <a:solidFill>
                  <a:schemeClr val="bg1"/>
                </a:solidFill>
              </a:rPr>
              <a:t>Pascal COLMAIRE – FITA Development &amp; Education Director</a:t>
            </a:r>
            <a:endParaRPr lang="fr-FR" sz="800">
              <a:solidFill>
                <a:schemeClr val="bg1"/>
              </a:solidFill>
            </a:endParaRPr>
          </a:p>
        </p:txBody>
      </p:sp>
      <p:sp>
        <p:nvSpPr>
          <p:cNvPr id="8"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fr-FR">
              <a:solidFill>
                <a:srgbClr val="FFFF00"/>
              </a:solidFill>
            </a:endParaRPr>
          </a:p>
        </p:txBody>
      </p:sp>
      <p:sp>
        <p:nvSpPr>
          <p:cNvPr id="9"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fr-FR"/>
          </a:p>
        </p:txBody>
      </p:sp>
      <p:sp>
        <p:nvSpPr>
          <p:cNvPr id="10"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fr-FR"/>
          </a:p>
        </p:txBody>
      </p:sp>
      <p:sp>
        <p:nvSpPr>
          <p:cNvPr id="2" name="Rectangle 1"/>
          <p:cNvSpPr/>
          <p:nvPr/>
        </p:nvSpPr>
        <p:spPr>
          <a:xfrm>
            <a:off x="2507425" y="787051"/>
            <a:ext cx="3943708" cy="584775"/>
          </a:xfrm>
          <a:prstGeom prst="rect">
            <a:avLst/>
          </a:prstGeom>
        </p:spPr>
        <p:txBody>
          <a:bodyPr wrap="none">
            <a:spAutoFit/>
          </a:bodyPr>
          <a:lstStyle/>
          <a:p>
            <a:pPr algn="ctr"/>
            <a:r>
              <a:rPr lang="fr-FR" sz="3200" i="1" smtClean="0">
                <a:solidFill>
                  <a:srgbClr val="00FFFF"/>
                </a:solidFill>
                <a:latin typeface="Verdana" pitchFamily="34" charset="0"/>
              </a:rPr>
              <a:t>Tâches de l’archer</a:t>
            </a:r>
            <a:endParaRPr lang="fr-FR" sz="3200" i="1">
              <a:solidFill>
                <a:srgbClr val="00FFFF"/>
              </a:solidFill>
              <a:latin typeface="Verdana" pitchFamily="34" charset="0"/>
            </a:endParaRPr>
          </a:p>
        </p:txBody>
      </p:sp>
      <p:grpSp>
        <p:nvGrpSpPr>
          <p:cNvPr id="17" name="Group 16"/>
          <p:cNvGrpSpPr/>
          <p:nvPr/>
        </p:nvGrpSpPr>
        <p:grpSpPr>
          <a:xfrm>
            <a:off x="2267744" y="2202388"/>
            <a:ext cx="4153475" cy="3273157"/>
            <a:chOff x="3058461" y="2299090"/>
            <a:chExt cx="4153475" cy="3273157"/>
          </a:xfrm>
        </p:grpSpPr>
        <p:grpSp>
          <p:nvGrpSpPr>
            <p:cNvPr id="16" name="Group 15"/>
            <p:cNvGrpSpPr/>
            <p:nvPr/>
          </p:nvGrpSpPr>
          <p:grpSpPr>
            <a:xfrm>
              <a:off x="3058461" y="2650232"/>
              <a:ext cx="3799461" cy="2922015"/>
              <a:chOff x="3058461" y="2650232"/>
              <a:chExt cx="3799461" cy="2922015"/>
            </a:xfrm>
          </p:grpSpPr>
          <p:grpSp>
            <p:nvGrpSpPr>
              <p:cNvPr id="14" name="Group 13"/>
              <p:cNvGrpSpPr/>
              <p:nvPr/>
            </p:nvGrpSpPr>
            <p:grpSpPr>
              <a:xfrm>
                <a:off x="3058461" y="3297228"/>
                <a:ext cx="2302916" cy="2275019"/>
                <a:chOff x="3043914" y="2158613"/>
                <a:chExt cx="2302916" cy="2275019"/>
              </a:xfrm>
            </p:grpSpPr>
            <p:sp>
              <p:nvSpPr>
                <p:cNvPr id="3" name="TextBox 2"/>
                <p:cNvSpPr txBox="1"/>
                <p:nvPr/>
              </p:nvSpPr>
              <p:spPr>
                <a:xfrm>
                  <a:off x="3043914" y="2158613"/>
                  <a:ext cx="287337" cy="369332"/>
                </a:xfrm>
                <a:prstGeom prst="rect">
                  <a:avLst/>
                </a:prstGeom>
                <a:noFill/>
              </p:spPr>
              <p:txBody>
                <a:bodyPr wrap="square" rtlCol="0">
                  <a:spAutoFit/>
                </a:bodyPr>
                <a:lstStyle/>
                <a:p>
                  <a:r>
                    <a:rPr lang="fr-FR" b="1" smtClean="0">
                      <a:solidFill>
                        <a:schemeClr val="accent1">
                          <a:lumMod val="40000"/>
                          <a:lumOff val="60000"/>
                        </a:schemeClr>
                      </a:solidFill>
                    </a:rPr>
                    <a:t>V</a:t>
                  </a:r>
                  <a:endParaRPr lang="fr-FR" b="1">
                    <a:solidFill>
                      <a:schemeClr val="accent1">
                        <a:lumMod val="40000"/>
                        <a:lumOff val="60000"/>
                      </a:schemeClr>
                    </a:solidFill>
                  </a:endParaRPr>
                </a:p>
              </p:txBody>
            </p:sp>
            <p:sp>
              <p:nvSpPr>
                <p:cNvPr id="4" name="TextBox 3"/>
                <p:cNvSpPr txBox="1"/>
                <p:nvPr/>
              </p:nvSpPr>
              <p:spPr>
                <a:xfrm>
                  <a:off x="3475168" y="2541561"/>
                  <a:ext cx="252028" cy="369332"/>
                </a:xfrm>
                <a:prstGeom prst="rect">
                  <a:avLst/>
                </a:prstGeom>
                <a:noFill/>
              </p:spPr>
              <p:txBody>
                <a:bodyPr wrap="square" rtlCol="0">
                  <a:spAutoFit/>
                </a:bodyPr>
                <a:lstStyle/>
                <a:p>
                  <a:r>
                    <a:rPr lang="fr-FR" b="1" smtClean="0">
                      <a:solidFill>
                        <a:schemeClr val="accent1">
                          <a:lumMod val="40000"/>
                          <a:lumOff val="60000"/>
                        </a:schemeClr>
                      </a:solidFill>
                    </a:rPr>
                    <a:t>I</a:t>
                  </a:r>
                  <a:endParaRPr lang="fr-FR" b="1">
                    <a:solidFill>
                      <a:schemeClr val="accent1">
                        <a:lumMod val="40000"/>
                        <a:lumOff val="60000"/>
                      </a:schemeClr>
                    </a:solidFill>
                  </a:endParaRPr>
                </a:p>
              </p:txBody>
            </p:sp>
            <p:sp>
              <p:nvSpPr>
                <p:cNvPr id="5" name="TextBox 4"/>
                <p:cNvSpPr txBox="1"/>
                <p:nvPr/>
              </p:nvSpPr>
              <p:spPr>
                <a:xfrm>
                  <a:off x="4248708" y="3338766"/>
                  <a:ext cx="432048" cy="369332"/>
                </a:xfrm>
                <a:prstGeom prst="rect">
                  <a:avLst/>
                </a:prstGeom>
                <a:noFill/>
              </p:spPr>
              <p:txBody>
                <a:bodyPr wrap="square" rtlCol="0">
                  <a:spAutoFit/>
                </a:bodyPr>
                <a:lstStyle/>
                <a:p>
                  <a:r>
                    <a:rPr lang="fr-FR" b="1" smtClean="0">
                      <a:solidFill>
                        <a:schemeClr val="accent1">
                          <a:lumMod val="40000"/>
                          <a:lumOff val="60000"/>
                        </a:schemeClr>
                      </a:solidFill>
                    </a:rPr>
                    <a:t>U</a:t>
                  </a:r>
                  <a:endParaRPr lang="fr-FR" b="1">
                    <a:solidFill>
                      <a:schemeClr val="accent1">
                        <a:lumMod val="40000"/>
                        <a:lumOff val="60000"/>
                      </a:schemeClr>
                    </a:solidFill>
                  </a:endParaRPr>
                </a:p>
              </p:txBody>
            </p:sp>
            <p:sp>
              <p:nvSpPr>
                <p:cNvPr id="6" name="TextBox 5"/>
                <p:cNvSpPr txBox="1"/>
                <p:nvPr/>
              </p:nvSpPr>
              <p:spPr>
                <a:xfrm>
                  <a:off x="3905926" y="2969434"/>
                  <a:ext cx="287834" cy="369332"/>
                </a:xfrm>
                <a:prstGeom prst="rect">
                  <a:avLst/>
                </a:prstGeom>
                <a:noFill/>
              </p:spPr>
              <p:txBody>
                <a:bodyPr wrap="square" rtlCol="0">
                  <a:spAutoFit/>
                </a:bodyPr>
                <a:lstStyle/>
                <a:p>
                  <a:r>
                    <a:rPr lang="fr-FR" b="1" smtClean="0">
                      <a:solidFill>
                        <a:schemeClr val="accent1">
                          <a:lumMod val="40000"/>
                          <a:lumOff val="60000"/>
                        </a:schemeClr>
                      </a:solidFill>
                    </a:rPr>
                    <a:t>S</a:t>
                  </a:r>
                  <a:endParaRPr lang="fr-FR" b="1">
                    <a:solidFill>
                      <a:schemeClr val="accent1">
                        <a:lumMod val="40000"/>
                        <a:lumOff val="60000"/>
                      </a:schemeClr>
                    </a:solidFill>
                  </a:endParaRPr>
                </a:p>
              </p:txBody>
            </p:sp>
            <p:sp>
              <p:nvSpPr>
                <p:cNvPr id="12" name="TextBox 11"/>
                <p:cNvSpPr txBox="1"/>
                <p:nvPr/>
              </p:nvSpPr>
              <p:spPr>
                <a:xfrm>
                  <a:off x="4613669" y="3708098"/>
                  <a:ext cx="270030" cy="372814"/>
                </a:xfrm>
                <a:prstGeom prst="rect">
                  <a:avLst/>
                </a:prstGeom>
                <a:noFill/>
              </p:spPr>
              <p:txBody>
                <a:bodyPr wrap="square" rtlCol="0">
                  <a:spAutoFit/>
                </a:bodyPr>
                <a:lstStyle/>
                <a:p>
                  <a:r>
                    <a:rPr lang="fr-FR" b="1" smtClean="0"/>
                    <a:t>E</a:t>
                  </a:r>
                  <a:endParaRPr lang="fr-FR" b="1"/>
                </a:p>
              </p:txBody>
            </p:sp>
            <p:sp>
              <p:nvSpPr>
                <p:cNvPr id="13" name="TextBox 12"/>
                <p:cNvSpPr txBox="1"/>
                <p:nvPr/>
              </p:nvSpPr>
              <p:spPr>
                <a:xfrm>
                  <a:off x="5058798" y="4064300"/>
                  <a:ext cx="288032" cy="369332"/>
                </a:xfrm>
                <a:prstGeom prst="rect">
                  <a:avLst/>
                </a:prstGeom>
                <a:noFill/>
              </p:spPr>
              <p:txBody>
                <a:bodyPr wrap="square" rtlCol="0">
                  <a:spAutoFit/>
                </a:bodyPr>
                <a:lstStyle/>
                <a:p>
                  <a:r>
                    <a:rPr lang="fr-FR" b="1" smtClean="0">
                      <a:solidFill>
                        <a:schemeClr val="accent1">
                          <a:lumMod val="40000"/>
                          <a:lumOff val="60000"/>
                        </a:schemeClr>
                      </a:solidFill>
                    </a:rPr>
                    <a:t>L</a:t>
                  </a:r>
                  <a:endParaRPr lang="fr-FR" b="1">
                    <a:solidFill>
                      <a:schemeClr val="accent1">
                        <a:lumMod val="40000"/>
                        <a:lumOff val="60000"/>
                      </a:schemeClr>
                    </a:solidFill>
                  </a:endParaRPr>
                </a:p>
              </p:txBody>
            </p:sp>
          </p:grpSp>
          <p:sp>
            <p:nvSpPr>
              <p:cNvPr id="20" name="TextBox 19"/>
              <p:cNvSpPr txBox="1"/>
              <p:nvPr/>
            </p:nvSpPr>
            <p:spPr>
              <a:xfrm>
                <a:off x="4284166" y="5162870"/>
                <a:ext cx="287834" cy="369332"/>
              </a:xfrm>
              <a:prstGeom prst="rect">
                <a:avLst/>
              </a:prstGeom>
              <a:noFill/>
            </p:spPr>
            <p:txBody>
              <a:bodyPr wrap="square" rtlCol="0">
                <a:spAutoFit/>
              </a:bodyPr>
              <a:lstStyle/>
              <a:p>
                <a:r>
                  <a:rPr lang="fr-FR" b="1" smtClean="0">
                    <a:solidFill>
                      <a:srgbClr val="33CC33"/>
                    </a:solidFill>
                  </a:rPr>
                  <a:t>S</a:t>
                </a:r>
                <a:endParaRPr lang="fr-FR" b="1">
                  <a:solidFill>
                    <a:srgbClr val="33CC33"/>
                  </a:solidFill>
                </a:endParaRPr>
              </a:p>
            </p:txBody>
          </p:sp>
          <p:sp>
            <p:nvSpPr>
              <p:cNvPr id="23" name="TextBox 22"/>
              <p:cNvSpPr txBox="1"/>
              <p:nvPr/>
            </p:nvSpPr>
            <p:spPr>
              <a:xfrm>
                <a:off x="4947430" y="4477381"/>
                <a:ext cx="270030" cy="369332"/>
              </a:xfrm>
              <a:prstGeom prst="rect">
                <a:avLst/>
              </a:prstGeom>
              <a:noFill/>
            </p:spPr>
            <p:txBody>
              <a:bodyPr wrap="square" rtlCol="0">
                <a:spAutoFit/>
              </a:bodyPr>
              <a:lstStyle/>
              <a:p>
                <a:r>
                  <a:rPr lang="fr-FR" b="1" smtClean="0">
                    <a:solidFill>
                      <a:srgbClr val="33CC33"/>
                    </a:solidFill>
                  </a:rPr>
                  <a:t>N</a:t>
                </a:r>
              </a:p>
            </p:txBody>
          </p:sp>
          <p:sp>
            <p:nvSpPr>
              <p:cNvPr id="25" name="TextBox 24"/>
              <p:cNvSpPr txBox="1"/>
              <p:nvPr/>
            </p:nvSpPr>
            <p:spPr>
              <a:xfrm>
                <a:off x="5274043" y="4108049"/>
                <a:ext cx="287834" cy="369332"/>
              </a:xfrm>
              <a:prstGeom prst="rect">
                <a:avLst/>
              </a:prstGeom>
              <a:noFill/>
            </p:spPr>
            <p:txBody>
              <a:bodyPr wrap="square" rtlCol="0">
                <a:spAutoFit/>
              </a:bodyPr>
              <a:lstStyle/>
              <a:p>
                <a:r>
                  <a:rPr lang="fr-FR" b="1" smtClean="0">
                    <a:solidFill>
                      <a:srgbClr val="33CC33"/>
                    </a:solidFill>
                  </a:rPr>
                  <a:t>A</a:t>
                </a:r>
                <a:endParaRPr lang="fr-FR" b="1">
                  <a:solidFill>
                    <a:srgbClr val="33CC33"/>
                  </a:solidFill>
                </a:endParaRPr>
              </a:p>
            </p:txBody>
          </p:sp>
          <p:sp>
            <p:nvSpPr>
              <p:cNvPr id="26" name="TextBox 25"/>
              <p:cNvSpPr txBox="1"/>
              <p:nvPr/>
            </p:nvSpPr>
            <p:spPr>
              <a:xfrm>
                <a:off x="6012224" y="3369385"/>
                <a:ext cx="287834" cy="369332"/>
              </a:xfrm>
              <a:prstGeom prst="rect">
                <a:avLst/>
              </a:prstGeom>
              <a:noFill/>
            </p:spPr>
            <p:txBody>
              <a:bodyPr wrap="square" rtlCol="0">
                <a:spAutoFit/>
              </a:bodyPr>
              <a:lstStyle/>
              <a:p>
                <a:r>
                  <a:rPr lang="fr-FR" b="1" smtClean="0">
                    <a:solidFill>
                      <a:srgbClr val="33CC33"/>
                    </a:solidFill>
                  </a:rPr>
                  <a:t>I</a:t>
                </a:r>
                <a:endParaRPr lang="fr-FR" b="1">
                  <a:solidFill>
                    <a:srgbClr val="33CC33"/>
                  </a:solidFill>
                </a:endParaRPr>
              </a:p>
            </p:txBody>
          </p:sp>
          <p:sp>
            <p:nvSpPr>
              <p:cNvPr id="27" name="TextBox 26"/>
              <p:cNvSpPr txBox="1"/>
              <p:nvPr/>
            </p:nvSpPr>
            <p:spPr>
              <a:xfrm>
                <a:off x="5631407" y="3738717"/>
                <a:ext cx="287834" cy="369332"/>
              </a:xfrm>
              <a:prstGeom prst="rect">
                <a:avLst/>
              </a:prstGeom>
              <a:noFill/>
            </p:spPr>
            <p:txBody>
              <a:bodyPr wrap="square" rtlCol="0">
                <a:spAutoFit/>
              </a:bodyPr>
              <a:lstStyle/>
              <a:p>
                <a:r>
                  <a:rPr lang="fr-FR" b="1" smtClean="0">
                    <a:solidFill>
                      <a:srgbClr val="33CC33"/>
                    </a:solidFill>
                  </a:rPr>
                  <a:t>T</a:t>
                </a:r>
                <a:endParaRPr lang="fr-FR" b="1">
                  <a:solidFill>
                    <a:srgbClr val="33CC33"/>
                  </a:solidFill>
                </a:endParaRPr>
              </a:p>
            </p:txBody>
          </p:sp>
          <p:sp>
            <p:nvSpPr>
              <p:cNvPr id="28" name="TextBox 27"/>
              <p:cNvSpPr txBox="1"/>
              <p:nvPr/>
            </p:nvSpPr>
            <p:spPr>
              <a:xfrm>
                <a:off x="6300058" y="3000053"/>
                <a:ext cx="287834" cy="369332"/>
              </a:xfrm>
              <a:prstGeom prst="rect">
                <a:avLst/>
              </a:prstGeom>
              <a:noFill/>
            </p:spPr>
            <p:txBody>
              <a:bodyPr wrap="square" rtlCol="0">
                <a:spAutoFit/>
              </a:bodyPr>
              <a:lstStyle/>
              <a:p>
                <a:r>
                  <a:rPr lang="fr-FR" b="1" smtClean="0">
                    <a:solidFill>
                      <a:srgbClr val="33CC33"/>
                    </a:solidFill>
                  </a:rPr>
                  <a:t>O</a:t>
                </a:r>
                <a:endParaRPr lang="fr-FR" b="1">
                  <a:solidFill>
                    <a:srgbClr val="33CC33"/>
                  </a:solidFill>
                </a:endParaRPr>
              </a:p>
            </p:txBody>
          </p:sp>
          <p:sp>
            <p:nvSpPr>
              <p:cNvPr id="29" name="TextBox 28"/>
              <p:cNvSpPr txBox="1"/>
              <p:nvPr/>
            </p:nvSpPr>
            <p:spPr>
              <a:xfrm>
                <a:off x="6587892" y="2650232"/>
                <a:ext cx="270030" cy="369332"/>
              </a:xfrm>
              <a:prstGeom prst="rect">
                <a:avLst/>
              </a:prstGeom>
              <a:noFill/>
            </p:spPr>
            <p:txBody>
              <a:bodyPr wrap="square" rtlCol="0">
                <a:spAutoFit/>
              </a:bodyPr>
              <a:lstStyle/>
              <a:p>
                <a:r>
                  <a:rPr lang="fr-FR" b="1" smtClean="0">
                    <a:solidFill>
                      <a:srgbClr val="33CC33"/>
                    </a:solidFill>
                  </a:rPr>
                  <a:t>N</a:t>
                </a:r>
              </a:p>
            </p:txBody>
          </p:sp>
        </p:grpSp>
        <p:sp>
          <p:nvSpPr>
            <p:cNvPr id="30" name="TextBox 29"/>
            <p:cNvSpPr txBox="1"/>
            <p:nvPr/>
          </p:nvSpPr>
          <p:spPr>
            <a:xfrm>
              <a:off x="6924102" y="2299090"/>
              <a:ext cx="287834" cy="369332"/>
            </a:xfrm>
            <a:prstGeom prst="rect">
              <a:avLst/>
            </a:prstGeom>
            <a:noFill/>
          </p:spPr>
          <p:txBody>
            <a:bodyPr wrap="square" rtlCol="0">
              <a:spAutoFit/>
            </a:bodyPr>
            <a:lstStyle/>
            <a:p>
              <a:r>
                <a:rPr lang="fr-FR" b="1" smtClean="0">
                  <a:solidFill>
                    <a:srgbClr val="33CC33"/>
                  </a:solidFill>
                </a:rPr>
                <a:t>S</a:t>
              </a:r>
              <a:endParaRPr lang="fr-FR" b="1">
                <a:solidFill>
                  <a:srgbClr val="33CC33"/>
                </a:solidFill>
              </a:endParaRPr>
            </a:p>
          </p:txBody>
        </p:sp>
      </p:grpSp>
    </p:spTree>
    <p:extLst>
      <p:ext uri="{BB962C8B-B14F-4D97-AF65-F5344CB8AC3E}">
        <p14:creationId xmlns:p14="http://schemas.microsoft.com/office/powerpoint/2010/main" val="427624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7" name="Text Box 5"/>
          <p:cNvSpPr txBox="1">
            <a:spLocks noChangeArrowheads="1"/>
          </p:cNvSpPr>
          <p:nvPr/>
        </p:nvSpPr>
        <p:spPr bwMode="auto">
          <a:xfrm>
            <a:off x="2341563" y="1371600"/>
            <a:ext cx="5183187" cy="5392738"/>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defRPr/>
            </a:pPr>
            <a:r>
              <a:rPr lang="it-IT" sz="3200">
                <a:solidFill>
                  <a:srgbClr val="00FFFF"/>
                </a:solidFill>
                <a:latin typeface="Tahoma" pitchFamily="34" charset="0"/>
                <a:cs typeface="Times New Roman" charset="0"/>
              </a:rPr>
              <a:t>V</a:t>
            </a:r>
          </a:p>
          <a:p>
            <a:pPr eaLnBrk="0" hangingPunct="0">
              <a:defRPr/>
            </a:pPr>
            <a:r>
              <a:rPr lang="it-IT" sz="3200">
                <a:solidFill>
                  <a:srgbClr val="00FFFF"/>
                </a:solidFill>
                <a:latin typeface="Tahoma" pitchFamily="34" charset="0"/>
                <a:cs typeface="Times New Roman" charset="0"/>
              </a:rPr>
              <a:t>    I</a:t>
            </a:r>
          </a:p>
          <a:p>
            <a:pPr eaLnBrk="0" hangingPunct="0">
              <a:defRPr/>
            </a:pPr>
            <a:r>
              <a:rPr lang="it-IT" sz="3200">
                <a:solidFill>
                  <a:srgbClr val="00FFFF"/>
                </a:solidFill>
                <a:latin typeface="Tahoma" pitchFamily="34" charset="0"/>
                <a:cs typeface="Times New Roman" charset="0"/>
              </a:rPr>
              <a:t>       S</a:t>
            </a:r>
            <a:r>
              <a:rPr lang="it-IT" sz="3200">
                <a:solidFill>
                  <a:srgbClr val="FF0000"/>
                </a:solidFill>
                <a:latin typeface="Tahoma" pitchFamily="34" charset="0"/>
                <a:cs typeface="Times New Roman" charset="0"/>
              </a:rPr>
              <a:t>	</a:t>
            </a:r>
            <a:r>
              <a:rPr lang="it-IT" sz="3200">
                <a:latin typeface="Tahoma" pitchFamily="34" charset="0"/>
                <a:cs typeface="Times New Roman" charset="0"/>
              </a:rPr>
              <a:t>              </a:t>
            </a:r>
            <a:r>
              <a:rPr lang="it-IT" sz="3200">
                <a:solidFill>
                  <a:srgbClr val="66FF33"/>
                </a:solidFill>
                <a:latin typeface="Tahoma" pitchFamily="34" charset="0"/>
                <a:cs typeface="Times New Roman" charset="0"/>
              </a:rPr>
              <a:t>G</a:t>
            </a:r>
          </a:p>
          <a:p>
            <a:pPr eaLnBrk="0" hangingPunct="0">
              <a:defRPr/>
            </a:pPr>
            <a:r>
              <a:rPr lang="it-IT" sz="3200">
                <a:latin typeface="Tahoma" pitchFamily="34" charset="0"/>
                <a:cs typeface="Times New Roman" charset="0"/>
              </a:rPr>
              <a:t>           </a:t>
            </a:r>
            <a:r>
              <a:rPr lang="it-IT" sz="3200">
                <a:solidFill>
                  <a:srgbClr val="00FFFF"/>
                </a:solidFill>
                <a:latin typeface="Tahoma" pitchFamily="34" charset="0"/>
                <a:cs typeface="Times New Roman" charset="0"/>
              </a:rPr>
              <a:t>U  </a:t>
            </a:r>
            <a:r>
              <a:rPr lang="it-IT" sz="3200">
                <a:solidFill>
                  <a:srgbClr val="FF0000"/>
                </a:solidFill>
                <a:latin typeface="Tahoma" pitchFamily="34" charset="0"/>
                <a:cs typeface="Times New Roman" charset="0"/>
              </a:rPr>
              <a:t>   </a:t>
            </a:r>
            <a:r>
              <a:rPr lang="it-IT" sz="3200">
                <a:solidFill>
                  <a:srgbClr val="FFFF00"/>
                </a:solidFill>
                <a:latin typeface="Tahoma" pitchFamily="34" charset="0"/>
                <a:cs typeface="Times New Roman" charset="0"/>
              </a:rPr>
              <a:t>R</a:t>
            </a:r>
            <a:r>
              <a:rPr lang="it-IT" sz="3200">
                <a:latin typeface="Tahoma" pitchFamily="34" charset="0"/>
                <a:cs typeface="Times New Roman" charset="0"/>
              </a:rPr>
              <a:t>     </a:t>
            </a:r>
            <a:r>
              <a:rPr lang="it-IT" sz="3200">
                <a:solidFill>
                  <a:srgbClr val="66FF33"/>
                </a:solidFill>
                <a:latin typeface="Tahoma" pitchFamily="34" charset="0"/>
                <a:cs typeface="Times New Roman" charset="0"/>
              </a:rPr>
              <a:t>N</a:t>
            </a:r>
          </a:p>
          <a:p>
            <a:pPr eaLnBrk="0" hangingPunct="0">
              <a:defRPr/>
            </a:pPr>
            <a:r>
              <a:rPr lang="it-IT" sz="3200">
                <a:latin typeface="Tahoma" pitchFamily="34" charset="0"/>
                <a:cs typeface="Times New Roman" charset="0"/>
              </a:rPr>
              <a:t>           </a:t>
            </a:r>
            <a:r>
              <a:rPr lang="it-IT" sz="3200">
                <a:solidFill>
                  <a:srgbClr val="FF0000"/>
                </a:solidFill>
                <a:latin typeface="Tahoma" pitchFamily="34" charset="0"/>
                <a:cs typeface="Times New Roman" charset="0"/>
              </a:rPr>
              <a:t>    </a:t>
            </a:r>
            <a:r>
              <a:rPr lang="it-IT" sz="3200">
                <a:solidFill>
                  <a:srgbClr val="00FFFF"/>
                </a:solidFill>
                <a:latin typeface="Tahoma" pitchFamily="34" charset="0"/>
                <a:cs typeface="Times New Roman" charset="0"/>
              </a:rPr>
              <a:t>A</a:t>
            </a:r>
            <a:r>
              <a:rPr lang="it-IT" sz="3200">
                <a:latin typeface="Tahoma" pitchFamily="34" charset="0"/>
                <a:cs typeface="Times New Roman" charset="0"/>
              </a:rPr>
              <a:t> </a:t>
            </a:r>
            <a:r>
              <a:rPr lang="it-IT" sz="3200">
                <a:solidFill>
                  <a:srgbClr val="FFFF00"/>
                </a:solidFill>
                <a:latin typeface="Tahoma" pitchFamily="34" charset="0"/>
                <a:cs typeface="Times New Roman" charset="0"/>
              </a:rPr>
              <a:t>E</a:t>
            </a:r>
            <a:r>
              <a:rPr lang="it-IT" sz="3200">
                <a:latin typeface="Tahoma" pitchFamily="34" charset="0"/>
                <a:cs typeface="Times New Roman" charset="0"/>
              </a:rPr>
              <a:t>  </a:t>
            </a:r>
            <a:r>
              <a:rPr lang="it-IT" sz="3200">
                <a:solidFill>
                  <a:srgbClr val="66FF33"/>
                </a:solidFill>
                <a:latin typeface="Tahoma" pitchFamily="34" charset="0"/>
                <a:cs typeface="Times New Roman" charset="0"/>
              </a:rPr>
              <a:t>I</a:t>
            </a:r>
            <a:r>
              <a:rPr lang="it-IT" sz="3200">
                <a:latin typeface="Tahoma" pitchFamily="34" charset="0"/>
                <a:cs typeface="Times New Roman" charset="0"/>
              </a:rPr>
              <a:t>	</a:t>
            </a:r>
          </a:p>
          <a:p>
            <a:pPr eaLnBrk="0" hangingPunct="0">
              <a:defRPr/>
            </a:pPr>
            <a:r>
              <a:rPr lang="it-IT" sz="3200">
                <a:latin typeface="Tahoma" pitchFamily="34" charset="0"/>
                <a:cs typeface="Times New Roman" charset="0"/>
              </a:rPr>
              <a:t>                  </a:t>
            </a:r>
            <a:r>
              <a:rPr lang="it-IT" sz="3200">
                <a:solidFill>
                  <a:schemeClr val="bg1"/>
                </a:solidFill>
                <a:latin typeface="Tahoma" pitchFamily="34" charset="0"/>
                <a:cs typeface="Times New Roman" charset="0"/>
              </a:rPr>
              <a:t>L</a:t>
            </a:r>
            <a:endParaRPr lang="en-GB" sz="3200" dirty="0">
              <a:solidFill>
                <a:schemeClr val="bg1"/>
              </a:solidFill>
              <a:latin typeface="Tahoma" pitchFamily="34" charset="0"/>
              <a:cs typeface="Times New Roman" charset="0"/>
            </a:endParaRPr>
          </a:p>
          <a:p>
            <a:pPr eaLnBrk="0" hangingPunct="0">
              <a:defRPr/>
            </a:pPr>
            <a:r>
              <a:rPr lang="it-IT" sz="3200">
                <a:latin typeface="Tahoma" pitchFamily="34" charset="0"/>
                <a:cs typeface="Times New Roman" charset="0"/>
              </a:rPr>
              <a:t>              </a:t>
            </a:r>
            <a:r>
              <a:rPr lang="it-IT" sz="3200">
                <a:solidFill>
                  <a:srgbClr val="66FF33"/>
                </a:solidFill>
                <a:latin typeface="Tahoma" pitchFamily="34" charset="0"/>
                <a:cs typeface="Times New Roman" charset="0"/>
              </a:rPr>
              <a:t>E</a:t>
            </a:r>
            <a:r>
              <a:rPr lang="it-IT" sz="3200">
                <a:solidFill>
                  <a:srgbClr val="00CC00"/>
                </a:solidFill>
                <a:latin typeface="Tahoma" pitchFamily="34" charset="0"/>
                <a:cs typeface="Times New Roman" charset="0"/>
              </a:rPr>
              <a:t>  </a:t>
            </a:r>
            <a:r>
              <a:rPr lang="it-IT" sz="3200">
                <a:solidFill>
                  <a:srgbClr val="FFFF00"/>
                </a:solidFill>
                <a:latin typeface="Tahoma" pitchFamily="34" charset="0"/>
                <a:cs typeface="Times New Roman" charset="0"/>
              </a:rPr>
              <a:t>E</a:t>
            </a:r>
          </a:p>
          <a:p>
            <a:pPr eaLnBrk="0" hangingPunct="0">
              <a:defRPr/>
            </a:pPr>
            <a:r>
              <a:rPr lang="it-IT" sz="3200">
                <a:latin typeface="Tahoma" pitchFamily="34" charset="0"/>
                <a:cs typeface="Times New Roman" charset="0"/>
              </a:rPr>
              <a:t>         </a:t>
            </a:r>
            <a:r>
              <a:rPr lang="it-IT" sz="3200">
                <a:solidFill>
                  <a:srgbClr val="66FF33"/>
                </a:solidFill>
                <a:latin typeface="Tahoma" pitchFamily="34" charset="0"/>
                <a:cs typeface="Times New Roman" charset="0"/>
              </a:rPr>
              <a:t> E</a:t>
            </a:r>
            <a:r>
              <a:rPr lang="it-IT" sz="3200">
                <a:solidFill>
                  <a:srgbClr val="00CC00"/>
                </a:solidFill>
                <a:latin typeface="Tahoma" pitchFamily="34" charset="0"/>
                <a:cs typeface="Times New Roman" charset="0"/>
              </a:rPr>
              <a:t>      </a:t>
            </a:r>
            <a:r>
              <a:rPr lang="it-IT" sz="3200">
                <a:solidFill>
                  <a:srgbClr val="FFFF00"/>
                </a:solidFill>
                <a:latin typeface="Tahoma" pitchFamily="34" charset="0"/>
                <a:cs typeface="Times New Roman" charset="0"/>
              </a:rPr>
              <a:t>A</a:t>
            </a:r>
            <a:endParaRPr lang="en-CA" sz="3200" dirty="0">
              <a:solidFill>
                <a:srgbClr val="FFFF00"/>
              </a:solidFill>
              <a:latin typeface="Tahoma" pitchFamily="34" charset="0"/>
              <a:cs typeface="Times New Roman" charset="0"/>
            </a:endParaRPr>
          </a:p>
          <a:p>
            <a:pPr eaLnBrk="0" hangingPunct="0">
              <a:defRPr/>
            </a:pPr>
            <a:r>
              <a:rPr lang="en-CA" sz="3200" dirty="0">
                <a:latin typeface="Tahoma" pitchFamily="34" charset="0"/>
                <a:cs typeface="Times New Roman" charset="0"/>
              </a:rPr>
              <a:t>     </a:t>
            </a:r>
            <a:r>
              <a:rPr lang="en-CA" sz="3200" dirty="0">
                <a:solidFill>
                  <a:srgbClr val="66FF33"/>
                </a:solidFill>
                <a:latin typeface="Tahoma" pitchFamily="34" charset="0"/>
                <a:cs typeface="Times New Roman" charset="0"/>
              </a:rPr>
              <a:t> F</a:t>
            </a:r>
            <a:r>
              <a:rPr lang="en-CA" sz="3200" dirty="0">
                <a:solidFill>
                  <a:srgbClr val="00CC00"/>
                </a:solidFill>
                <a:latin typeface="Tahoma" pitchFamily="34" charset="0"/>
                <a:cs typeface="Times New Roman" charset="0"/>
              </a:rPr>
              <a:t>	   </a:t>
            </a:r>
            <a:r>
              <a:rPr lang="en-CA" sz="3200" dirty="0">
                <a:solidFill>
                  <a:srgbClr val="FFFF00"/>
                </a:solidFill>
                <a:latin typeface="Tahoma" pitchFamily="34" charset="0"/>
                <a:cs typeface="Times New Roman" charset="0"/>
              </a:rPr>
              <a:t>S</a:t>
            </a:r>
          </a:p>
          <a:p>
            <a:pPr eaLnBrk="0" hangingPunct="0">
              <a:defRPr/>
            </a:pPr>
            <a:r>
              <a:rPr lang="en-CA" sz="3200" dirty="0">
                <a:solidFill>
                  <a:srgbClr val="FFFF00"/>
                </a:solidFill>
                <a:latin typeface="Tahoma" pitchFamily="34" charset="0"/>
                <a:cs typeface="Times New Roman" charset="0"/>
              </a:rPr>
              <a:t>                  E</a:t>
            </a:r>
          </a:p>
          <a:p>
            <a:pPr eaLnBrk="0" hangingPunct="0">
              <a:defRPr/>
            </a:pPr>
            <a:r>
              <a:rPr lang="en-CA" sz="2800" dirty="0">
                <a:solidFill>
                  <a:srgbClr val="00CC00"/>
                </a:solidFill>
                <a:latin typeface="Tahoma" pitchFamily="34" charset="0"/>
                <a:cs typeface="Times New Roman" charset="0"/>
              </a:rPr>
              <a:t>		 </a:t>
            </a:r>
            <a:endParaRPr lang="en-US" sz="2800" dirty="0">
              <a:solidFill>
                <a:srgbClr val="FFFF00"/>
              </a:solidFill>
              <a:latin typeface="Tahoma" pitchFamily="34" charset="0"/>
              <a:cs typeface="Times New Roman" charset="0"/>
            </a:endParaRPr>
          </a:p>
        </p:txBody>
      </p:sp>
      <p:sp>
        <p:nvSpPr>
          <p:cNvPr id="20483"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US" sz="2400" dirty="0">
                <a:solidFill>
                  <a:srgbClr val="0168AC"/>
                </a:solidFill>
                <a:latin typeface="Verdana" pitchFamily="34" charset="0"/>
              </a:rPr>
              <a:t>What is archery about?</a:t>
            </a:r>
            <a:endParaRPr lang="en-CA" sz="2400" dirty="0">
              <a:solidFill>
                <a:srgbClr val="0168AC"/>
              </a:solidFill>
              <a:latin typeface="Verdana" pitchFamily="34" charset="0"/>
            </a:endParaRPr>
          </a:p>
        </p:txBody>
      </p:sp>
      <p:pic>
        <p:nvPicPr>
          <p:cNvPr id="20484"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20485"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sp>
        <p:nvSpPr>
          <p:cNvPr id="20486" name="Rectangle 16"/>
          <p:cNvSpPr>
            <a:spLocks noChangeArrowheads="1"/>
          </p:cNvSpPr>
          <p:nvPr/>
        </p:nvSpPr>
        <p:spPr bwMode="auto">
          <a:xfrm>
            <a:off x="2857500" y="642938"/>
            <a:ext cx="3386138" cy="571500"/>
          </a:xfrm>
          <a:prstGeom prst="rect">
            <a:avLst/>
          </a:prstGeom>
          <a:noFill/>
          <a:ln w="9525">
            <a:noFill/>
            <a:miter lim="800000"/>
            <a:headEnd/>
            <a:tailEnd/>
          </a:ln>
        </p:spPr>
        <p:txBody>
          <a:bodyPr lIns="92075" tIns="46038" rIns="92075" bIns="46038" anchor="ctr"/>
          <a:lstStyle/>
          <a:p>
            <a:pPr algn="ctr"/>
            <a:r>
              <a:rPr lang="en-US" sz="2400" dirty="0">
                <a:solidFill>
                  <a:schemeClr val="bg1"/>
                </a:solidFill>
                <a:latin typeface="Verdana" pitchFamily="34" charset="0"/>
              </a:rPr>
              <a:t>Archers Task</a:t>
            </a:r>
          </a:p>
        </p:txBody>
      </p:sp>
      <p:sp>
        <p:nvSpPr>
          <p:cNvPr id="20487" name="Text Box 20"/>
          <p:cNvSpPr txBox="1">
            <a:spLocks noChangeArrowheads="1"/>
          </p:cNvSpPr>
          <p:nvPr/>
        </p:nvSpPr>
        <p:spPr bwMode="auto">
          <a:xfrm>
            <a:off x="6129338" y="6713538"/>
            <a:ext cx="3157537" cy="215900"/>
          </a:xfrm>
          <a:prstGeom prst="rect">
            <a:avLst/>
          </a:prstGeom>
          <a:noFill/>
          <a:ln w="9525">
            <a:noFill/>
            <a:miter lim="800000"/>
            <a:headEnd/>
            <a:tailEnd/>
          </a:ln>
        </p:spPr>
        <p:txBody>
          <a:bodyPr wrap="none">
            <a:spAutoFit/>
          </a:bodyPr>
          <a:lstStyle/>
          <a:p>
            <a:r>
              <a:rPr lang="en-US" sz="800" dirty="0">
                <a:solidFill>
                  <a:schemeClr val="bg1"/>
                </a:solidFill>
              </a:rPr>
              <a:t>Pascal COLMAIRE – </a:t>
            </a:r>
            <a:r>
              <a:rPr lang="en-US" sz="800" dirty="0" smtClean="0">
                <a:solidFill>
                  <a:schemeClr val="bg1"/>
                </a:solidFill>
              </a:rPr>
              <a:t>WA </a:t>
            </a:r>
            <a:r>
              <a:rPr lang="en-US" sz="800" dirty="0">
                <a:solidFill>
                  <a:schemeClr val="bg1"/>
                </a:solidFill>
              </a:rPr>
              <a:t>Development &amp; Education Director</a:t>
            </a:r>
          </a:p>
        </p:txBody>
      </p:sp>
      <p:sp>
        <p:nvSpPr>
          <p:cNvPr id="8"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9"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10"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5" name="Text Box 5"/>
          <p:cNvSpPr txBox="1">
            <a:spLocks noChangeArrowheads="1"/>
          </p:cNvSpPr>
          <p:nvPr/>
        </p:nvSpPr>
        <p:spPr bwMode="auto">
          <a:xfrm>
            <a:off x="611188" y="1268413"/>
            <a:ext cx="8137525" cy="5448300"/>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defRPr/>
            </a:pPr>
            <a:r>
              <a:rPr lang="it-IT" sz="3200" dirty="0">
                <a:solidFill>
                  <a:srgbClr val="00FFFF"/>
                </a:solidFill>
                <a:latin typeface="Tahoma" pitchFamily="34" charset="0"/>
                <a:cs typeface="Times New Roman" charset="0"/>
              </a:rPr>
              <a:t>V</a:t>
            </a:r>
          </a:p>
          <a:p>
            <a:pPr eaLnBrk="0" hangingPunct="0">
              <a:defRPr/>
            </a:pPr>
            <a:r>
              <a:rPr lang="it-IT" sz="3200" dirty="0">
                <a:solidFill>
                  <a:srgbClr val="00FFFF"/>
                </a:solidFill>
                <a:latin typeface="Tahoma" pitchFamily="34" charset="0"/>
                <a:cs typeface="Times New Roman" charset="0"/>
              </a:rPr>
              <a:t>    I</a:t>
            </a:r>
          </a:p>
          <a:p>
            <a:pPr eaLnBrk="0" hangingPunct="0">
              <a:defRPr/>
            </a:pPr>
            <a:r>
              <a:rPr lang="it-IT" sz="3200" dirty="0">
                <a:solidFill>
                  <a:srgbClr val="00FFFF"/>
                </a:solidFill>
                <a:latin typeface="Tahoma" pitchFamily="34" charset="0"/>
                <a:cs typeface="Times New Roman" charset="0"/>
              </a:rPr>
              <a:t>       S</a:t>
            </a:r>
            <a:r>
              <a:rPr lang="it-IT" sz="3200" dirty="0">
                <a:solidFill>
                  <a:srgbClr val="FF0000"/>
                </a:solidFill>
                <a:latin typeface="Tahoma" pitchFamily="34" charset="0"/>
                <a:cs typeface="Times New Roman" charset="0"/>
              </a:rPr>
              <a:t>	</a:t>
            </a:r>
            <a:r>
              <a:rPr lang="it-IT" sz="3200" dirty="0">
                <a:latin typeface="Tahoma" pitchFamily="34" charset="0"/>
                <a:cs typeface="Times New Roman" charset="0"/>
              </a:rPr>
              <a:t>              </a:t>
            </a:r>
            <a:r>
              <a:rPr lang="it-IT" sz="3200" dirty="0">
                <a:solidFill>
                  <a:srgbClr val="66FF33"/>
                </a:solidFill>
                <a:latin typeface="Tahoma" pitchFamily="34" charset="0"/>
                <a:cs typeface="Times New Roman" charset="0"/>
              </a:rPr>
              <a:t>G</a:t>
            </a:r>
          </a:p>
          <a:p>
            <a:pPr eaLnBrk="0" hangingPunct="0">
              <a:defRPr/>
            </a:pPr>
            <a:r>
              <a:rPr lang="it-IT" sz="3200" dirty="0">
                <a:latin typeface="Tahoma" pitchFamily="34" charset="0"/>
                <a:cs typeface="Times New Roman" charset="0"/>
              </a:rPr>
              <a:t>           </a:t>
            </a:r>
            <a:r>
              <a:rPr lang="it-IT" sz="3200" dirty="0">
                <a:solidFill>
                  <a:srgbClr val="00FFFF"/>
                </a:solidFill>
                <a:latin typeface="Tahoma" pitchFamily="34" charset="0"/>
                <a:cs typeface="Times New Roman" charset="0"/>
              </a:rPr>
              <a:t>U</a:t>
            </a:r>
            <a:r>
              <a:rPr lang="it-IT" sz="3200" dirty="0">
                <a:solidFill>
                  <a:srgbClr val="FF0000"/>
                </a:solidFill>
                <a:latin typeface="Tahoma" pitchFamily="34" charset="0"/>
                <a:cs typeface="Times New Roman" charset="0"/>
              </a:rPr>
              <a:t>     </a:t>
            </a:r>
            <a:r>
              <a:rPr lang="it-IT" sz="3200" dirty="0">
                <a:solidFill>
                  <a:srgbClr val="FFFF00"/>
                </a:solidFill>
                <a:latin typeface="Tahoma" pitchFamily="34" charset="0"/>
                <a:cs typeface="Times New Roman" charset="0"/>
              </a:rPr>
              <a:t>R</a:t>
            </a:r>
            <a:r>
              <a:rPr lang="it-IT" sz="3200" dirty="0">
                <a:latin typeface="Tahoma" pitchFamily="34" charset="0"/>
                <a:cs typeface="Times New Roman" charset="0"/>
              </a:rPr>
              <a:t>     </a:t>
            </a:r>
            <a:r>
              <a:rPr lang="it-IT" sz="3200" dirty="0">
                <a:solidFill>
                  <a:srgbClr val="66FF33"/>
                </a:solidFill>
                <a:latin typeface="Tahoma" pitchFamily="34" charset="0"/>
                <a:cs typeface="Times New Roman" charset="0"/>
              </a:rPr>
              <a:t>N</a:t>
            </a:r>
          </a:p>
          <a:p>
            <a:pPr eaLnBrk="0" hangingPunct="0">
              <a:defRPr/>
            </a:pPr>
            <a:r>
              <a:rPr lang="it-IT" sz="3200" dirty="0">
                <a:latin typeface="Tahoma" pitchFamily="34" charset="0"/>
                <a:cs typeface="Times New Roman" charset="0"/>
              </a:rPr>
              <a:t>           </a:t>
            </a:r>
            <a:r>
              <a:rPr lang="it-IT" sz="3200" dirty="0">
                <a:solidFill>
                  <a:srgbClr val="FF0000"/>
                </a:solidFill>
                <a:latin typeface="Tahoma" pitchFamily="34" charset="0"/>
                <a:cs typeface="Times New Roman" charset="0"/>
              </a:rPr>
              <a:t>    </a:t>
            </a:r>
            <a:r>
              <a:rPr lang="it-IT" sz="3200" dirty="0">
                <a:solidFill>
                  <a:srgbClr val="00FFFF"/>
                </a:solidFill>
                <a:latin typeface="Tahoma" pitchFamily="34" charset="0"/>
                <a:cs typeface="Times New Roman" charset="0"/>
              </a:rPr>
              <a:t>A</a:t>
            </a:r>
            <a:r>
              <a:rPr lang="it-IT" sz="3200" dirty="0">
                <a:latin typeface="Tahoma" pitchFamily="34" charset="0"/>
                <a:cs typeface="Times New Roman" charset="0"/>
              </a:rPr>
              <a:t> </a:t>
            </a:r>
            <a:r>
              <a:rPr lang="it-IT" sz="3200" dirty="0">
                <a:solidFill>
                  <a:srgbClr val="FFFF00"/>
                </a:solidFill>
                <a:latin typeface="Tahoma" pitchFamily="34" charset="0"/>
                <a:cs typeface="Times New Roman" charset="0"/>
              </a:rPr>
              <a:t>E</a:t>
            </a:r>
            <a:r>
              <a:rPr lang="it-IT" sz="3200" dirty="0">
                <a:latin typeface="Tahoma" pitchFamily="34" charset="0"/>
                <a:cs typeface="Times New Roman" charset="0"/>
              </a:rPr>
              <a:t>  </a:t>
            </a:r>
            <a:r>
              <a:rPr lang="it-IT" sz="3200" dirty="0">
                <a:solidFill>
                  <a:srgbClr val="66FF33"/>
                </a:solidFill>
                <a:latin typeface="Tahoma" pitchFamily="34" charset="0"/>
                <a:cs typeface="Times New Roman" charset="0"/>
              </a:rPr>
              <a:t>I</a:t>
            </a:r>
            <a:r>
              <a:rPr lang="it-IT" sz="3200" dirty="0">
                <a:latin typeface="Tahoma" pitchFamily="34" charset="0"/>
                <a:cs typeface="Times New Roman" charset="0"/>
              </a:rPr>
              <a:t>	</a:t>
            </a:r>
          </a:p>
          <a:p>
            <a:pPr eaLnBrk="0" hangingPunct="0">
              <a:defRPr/>
            </a:pPr>
            <a:r>
              <a:rPr lang="it-IT" sz="3200" dirty="0">
                <a:latin typeface="Tahoma" pitchFamily="34" charset="0"/>
                <a:cs typeface="Times New Roman" charset="0"/>
              </a:rPr>
              <a:t>      </a:t>
            </a:r>
            <a:r>
              <a:rPr lang="it-IT" sz="3200" dirty="0">
                <a:solidFill>
                  <a:schemeClr val="bg1"/>
                </a:solidFill>
                <a:latin typeface="Tahoma" pitchFamily="34" charset="0"/>
                <a:cs typeface="Times New Roman" charset="0"/>
              </a:rPr>
              <a:t>F  O  L  L  O  W  -  T  H  R  O  U  G  H</a:t>
            </a:r>
            <a:endParaRPr lang="en-GB" sz="3200" dirty="0">
              <a:solidFill>
                <a:schemeClr val="bg1"/>
              </a:solidFill>
              <a:latin typeface="Tahoma" pitchFamily="34" charset="0"/>
              <a:cs typeface="Times New Roman" charset="0"/>
            </a:endParaRPr>
          </a:p>
          <a:p>
            <a:pPr eaLnBrk="0" hangingPunct="0">
              <a:defRPr/>
            </a:pPr>
            <a:r>
              <a:rPr lang="it-IT" sz="3200" dirty="0">
                <a:latin typeface="Tahoma" pitchFamily="34" charset="0"/>
                <a:cs typeface="Times New Roman" charset="0"/>
              </a:rPr>
              <a:t>              </a:t>
            </a:r>
            <a:r>
              <a:rPr lang="it-IT" sz="3200" dirty="0">
                <a:solidFill>
                  <a:srgbClr val="66FF33"/>
                </a:solidFill>
                <a:latin typeface="Tahoma" pitchFamily="34" charset="0"/>
                <a:cs typeface="Times New Roman" charset="0"/>
              </a:rPr>
              <a:t>E</a:t>
            </a:r>
            <a:r>
              <a:rPr lang="it-IT" sz="3200" dirty="0">
                <a:solidFill>
                  <a:srgbClr val="00CC00"/>
                </a:solidFill>
                <a:latin typeface="Tahoma" pitchFamily="34" charset="0"/>
                <a:cs typeface="Times New Roman" charset="0"/>
              </a:rPr>
              <a:t>  </a:t>
            </a:r>
            <a:r>
              <a:rPr lang="it-IT" sz="3200">
                <a:solidFill>
                  <a:srgbClr val="FFFF00"/>
                </a:solidFill>
                <a:latin typeface="Tahoma" pitchFamily="34" charset="0"/>
                <a:cs typeface="Times New Roman" charset="0"/>
              </a:rPr>
              <a:t>E                          </a:t>
            </a:r>
            <a:endParaRPr lang="it-IT" sz="2800" dirty="0">
              <a:solidFill>
                <a:schemeClr val="bg1"/>
              </a:solidFill>
              <a:latin typeface="Tahoma" pitchFamily="34" charset="0"/>
              <a:cs typeface="Times New Roman" charset="0"/>
            </a:endParaRPr>
          </a:p>
          <a:p>
            <a:pPr eaLnBrk="0" hangingPunct="0">
              <a:defRPr/>
            </a:pPr>
            <a:r>
              <a:rPr lang="it-IT" sz="3200" dirty="0">
                <a:latin typeface="Tahoma" pitchFamily="34" charset="0"/>
                <a:cs typeface="Times New Roman" charset="0"/>
              </a:rPr>
              <a:t>          </a:t>
            </a:r>
            <a:r>
              <a:rPr lang="it-IT" sz="3200" dirty="0">
                <a:solidFill>
                  <a:srgbClr val="66FF33"/>
                </a:solidFill>
                <a:latin typeface="Tahoma" pitchFamily="34" charset="0"/>
                <a:cs typeface="Times New Roman" charset="0"/>
              </a:rPr>
              <a:t>E</a:t>
            </a:r>
            <a:r>
              <a:rPr lang="it-IT" sz="3200" dirty="0">
                <a:solidFill>
                  <a:srgbClr val="00CC00"/>
                </a:solidFill>
                <a:latin typeface="Tahoma" pitchFamily="34" charset="0"/>
                <a:cs typeface="Times New Roman" charset="0"/>
              </a:rPr>
              <a:t>      </a:t>
            </a:r>
            <a:r>
              <a:rPr lang="it-IT" sz="3200" dirty="0">
                <a:solidFill>
                  <a:srgbClr val="FFFF00"/>
                </a:solidFill>
                <a:latin typeface="Tahoma" pitchFamily="34" charset="0"/>
                <a:cs typeface="Times New Roman" charset="0"/>
              </a:rPr>
              <a:t>A</a:t>
            </a:r>
            <a:endParaRPr lang="en-CA" sz="3200" dirty="0">
              <a:solidFill>
                <a:srgbClr val="FFFF00"/>
              </a:solidFill>
              <a:latin typeface="Tahoma" pitchFamily="34" charset="0"/>
              <a:cs typeface="Times New Roman" charset="0"/>
            </a:endParaRPr>
          </a:p>
          <a:p>
            <a:pPr eaLnBrk="0" hangingPunct="0">
              <a:defRPr/>
            </a:pPr>
            <a:r>
              <a:rPr lang="en-CA" sz="3200" dirty="0">
                <a:latin typeface="Tahoma" pitchFamily="34" charset="0"/>
                <a:cs typeface="Times New Roman" charset="0"/>
              </a:rPr>
              <a:t>      </a:t>
            </a:r>
            <a:r>
              <a:rPr lang="en-CA" sz="3200" dirty="0">
                <a:solidFill>
                  <a:srgbClr val="66FF33"/>
                </a:solidFill>
                <a:latin typeface="Tahoma" pitchFamily="34" charset="0"/>
                <a:cs typeface="Times New Roman" charset="0"/>
              </a:rPr>
              <a:t>F</a:t>
            </a:r>
            <a:r>
              <a:rPr lang="en-CA" sz="3200" dirty="0">
                <a:solidFill>
                  <a:srgbClr val="00CC00"/>
                </a:solidFill>
                <a:latin typeface="Tahoma" pitchFamily="34" charset="0"/>
                <a:cs typeface="Times New Roman" charset="0"/>
              </a:rPr>
              <a:t>	   </a:t>
            </a:r>
            <a:r>
              <a:rPr lang="en-CA" sz="3200" dirty="0">
                <a:solidFill>
                  <a:srgbClr val="FFFF00"/>
                </a:solidFill>
                <a:latin typeface="Tahoma" pitchFamily="34" charset="0"/>
                <a:cs typeface="Times New Roman" charset="0"/>
              </a:rPr>
              <a:t>S</a:t>
            </a:r>
          </a:p>
          <a:p>
            <a:pPr eaLnBrk="0" hangingPunct="0">
              <a:defRPr/>
            </a:pPr>
            <a:r>
              <a:rPr lang="en-CA" sz="3200" dirty="0">
                <a:solidFill>
                  <a:srgbClr val="FFFF00"/>
                </a:solidFill>
                <a:latin typeface="Tahoma" pitchFamily="34" charset="0"/>
                <a:cs typeface="Times New Roman" charset="0"/>
              </a:rPr>
              <a:t>                  E</a:t>
            </a:r>
          </a:p>
          <a:p>
            <a:pPr eaLnBrk="0" hangingPunct="0">
              <a:defRPr/>
            </a:pPr>
            <a:r>
              <a:rPr lang="en-CA" sz="2800" dirty="0">
                <a:solidFill>
                  <a:srgbClr val="00CC00"/>
                </a:solidFill>
                <a:latin typeface="Tahoma" pitchFamily="34" charset="0"/>
                <a:cs typeface="Times New Roman" charset="0"/>
              </a:rPr>
              <a:t>		 </a:t>
            </a:r>
            <a:endParaRPr lang="en-US" sz="2800" dirty="0">
              <a:solidFill>
                <a:srgbClr val="FFFF00"/>
              </a:solidFill>
              <a:latin typeface="Tahoma" pitchFamily="34" charset="0"/>
              <a:cs typeface="Times New Roman" charset="0"/>
            </a:endParaRPr>
          </a:p>
        </p:txBody>
      </p:sp>
      <p:sp>
        <p:nvSpPr>
          <p:cNvPr id="21507"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US" sz="2400" dirty="0">
                <a:solidFill>
                  <a:srgbClr val="0168AC"/>
                </a:solidFill>
                <a:latin typeface="Verdana" pitchFamily="34" charset="0"/>
              </a:rPr>
              <a:t>What is archery about?</a:t>
            </a:r>
            <a:endParaRPr lang="en-CA" sz="2400" dirty="0">
              <a:solidFill>
                <a:srgbClr val="0168AC"/>
              </a:solidFill>
              <a:latin typeface="Verdana" pitchFamily="34" charset="0"/>
            </a:endParaRPr>
          </a:p>
        </p:txBody>
      </p:sp>
      <p:pic>
        <p:nvPicPr>
          <p:cNvPr id="21508"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21509"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sp>
        <p:nvSpPr>
          <p:cNvPr id="21510" name="Rectangle 16"/>
          <p:cNvSpPr>
            <a:spLocks noChangeArrowheads="1"/>
          </p:cNvSpPr>
          <p:nvPr/>
        </p:nvSpPr>
        <p:spPr bwMode="auto">
          <a:xfrm>
            <a:off x="2857500" y="642938"/>
            <a:ext cx="3386138" cy="571500"/>
          </a:xfrm>
          <a:prstGeom prst="rect">
            <a:avLst/>
          </a:prstGeom>
          <a:noFill/>
          <a:ln w="9525">
            <a:noFill/>
            <a:miter lim="800000"/>
            <a:headEnd/>
            <a:tailEnd/>
          </a:ln>
        </p:spPr>
        <p:txBody>
          <a:bodyPr lIns="92075" tIns="46038" rIns="92075" bIns="46038" anchor="ctr"/>
          <a:lstStyle/>
          <a:p>
            <a:pPr algn="ctr"/>
            <a:r>
              <a:rPr lang="en-US" sz="2400" dirty="0">
                <a:solidFill>
                  <a:schemeClr val="bg1"/>
                </a:solidFill>
                <a:latin typeface="Verdana" pitchFamily="34" charset="0"/>
              </a:rPr>
              <a:t>Archers Task</a:t>
            </a:r>
          </a:p>
        </p:txBody>
      </p:sp>
      <p:sp>
        <p:nvSpPr>
          <p:cNvPr id="21511" name="Text Box 20"/>
          <p:cNvSpPr txBox="1">
            <a:spLocks noChangeArrowheads="1"/>
          </p:cNvSpPr>
          <p:nvPr/>
        </p:nvSpPr>
        <p:spPr bwMode="auto">
          <a:xfrm>
            <a:off x="6129338" y="6713538"/>
            <a:ext cx="3157537" cy="215900"/>
          </a:xfrm>
          <a:prstGeom prst="rect">
            <a:avLst/>
          </a:prstGeom>
          <a:noFill/>
          <a:ln w="9525">
            <a:noFill/>
            <a:miter lim="800000"/>
            <a:headEnd/>
            <a:tailEnd/>
          </a:ln>
        </p:spPr>
        <p:txBody>
          <a:bodyPr wrap="none">
            <a:spAutoFit/>
          </a:bodyPr>
          <a:lstStyle/>
          <a:p>
            <a:r>
              <a:rPr lang="en-US" sz="800" dirty="0">
                <a:solidFill>
                  <a:schemeClr val="bg1"/>
                </a:solidFill>
              </a:rPr>
              <a:t>Pascal COLMAIRE – </a:t>
            </a:r>
            <a:r>
              <a:rPr lang="en-US" sz="800" dirty="0" smtClean="0">
                <a:solidFill>
                  <a:schemeClr val="bg1"/>
                </a:solidFill>
              </a:rPr>
              <a:t>WA </a:t>
            </a:r>
            <a:r>
              <a:rPr lang="en-US" sz="800" dirty="0">
                <a:solidFill>
                  <a:schemeClr val="bg1"/>
                </a:solidFill>
              </a:rPr>
              <a:t>Development &amp; Education Director</a:t>
            </a:r>
          </a:p>
        </p:txBody>
      </p:sp>
      <p:sp>
        <p:nvSpPr>
          <p:cNvPr id="8"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9"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10"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8" name="Text Box 6"/>
          <p:cNvSpPr txBox="1">
            <a:spLocks noChangeArrowheads="1"/>
          </p:cNvSpPr>
          <p:nvPr/>
        </p:nvSpPr>
        <p:spPr bwMode="auto">
          <a:xfrm>
            <a:off x="-1292861" y="1905000"/>
            <a:ext cx="6700433" cy="4462760"/>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eaLnBrk="0" hangingPunct="0">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Lst>
              <a:defRPr/>
            </a:pPr>
            <a:r>
              <a:rPr lang="it-IT" sz="2800" dirty="0">
                <a:solidFill>
                  <a:srgbClr val="FF0000"/>
                </a:solidFill>
                <a:latin typeface="Tahoma" pitchFamily="34" charset="0"/>
                <a:cs typeface="Times New Roman" charset="0"/>
              </a:rPr>
              <a:t>				 </a:t>
            </a:r>
            <a:r>
              <a:rPr lang="it-IT" sz="2800" dirty="0" smtClean="0">
                <a:solidFill>
                  <a:srgbClr val="00FFFF"/>
                </a:solidFill>
                <a:latin typeface="Tahoma" pitchFamily="34" charset="0"/>
                <a:cs typeface="Times New Roman" charset="0"/>
              </a:rPr>
              <a:t>V													</a:t>
            </a:r>
            <a:r>
              <a:rPr lang="it-IT" sz="2800" dirty="0" smtClean="0">
                <a:solidFill>
                  <a:srgbClr val="66FF33"/>
                </a:solidFill>
                <a:latin typeface="Tahoma" pitchFamily="34" charset="0"/>
                <a:cs typeface="Times New Roman" charset="0"/>
              </a:rPr>
              <a:t> </a:t>
            </a:r>
            <a:r>
              <a:rPr lang="it-IT" sz="2800" dirty="0" smtClean="0">
                <a:solidFill>
                  <a:srgbClr val="66FF33">
                    <a:alpha val="40000"/>
                  </a:srgbClr>
                </a:solidFill>
                <a:latin typeface="Tahoma" pitchFamily="34" charset="0"/>
                <a:cs typeface="Times New Roman" charset="0"/>
              </a:rPr>
              <a:t>g</a:t>
            </a:r>
            <a:endParaRPr lang="it-IT" sz="2800" dirty="0">
              <a:solidFill>
                <a:srgbClr val="66FF33">
                  <a:alpha val="40000"/>
                </a:srgbClr>
              </a:solidFill>
              <a:latin typeface="Tahoma" pitchFamily="34" charset="0"/>
              <a:cs typeface="Times New Roman" charset="0"/>
            </a:endParaRPr>
          </a:p>
          <a:p>
            <a:pPr eaLnBrk="0" hangingPunct="0">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Lst>
              <a:defRPr/>
            </a:pPr>
            <a:r>
              <a:rPr lang="it-IT" sz="3200" dirty="0">
                <a:solidFill>
                  <a:srgbClr val="FFFF00"/>
                </a:solidFill>
                <a:latin typeface="Tahoma" pitchFamily="34" charset="0"/>
                <a:cs typeface="Times New Roman" charset="0"/>
              </a:rPr>
              <a:t>               </a:t>
            </a:r>
            <a:r>
              <a:rPr lang="it-IT" sz="3200" dirty="0" smtClean="0">
                <a:solidFill>
                  <a:srgbClr val="00FFFF"/>
                </a:solidFill>
                <a:latin typeface="Tahoma" pitchFamily="34" charset="0"/>
                <a:cs typeface="Times New Roman" charset="0"/>
              </a:rPr>
              <a:t>I												</a:t>
            </a:r>
            <a:r>
              <a:rPr lang="it-IT" sz="3200" dirty="0" smtClean="0">
                <a:solidFill>
                  <a:srgbClr val="66FF33"/>
                </a:solidFill>
                <a:latin typeface="Tahoma" pitchFamily="34" charset="0"/>
                <a:cs typeface="Times New Roman" charset="0"/>
              </a:rPr>
              <a:t> </a:t>
            </a:r>
            <a:r>
              <a:rPr lang="it-IT" sz="3200" dirty="0" smtClean="0">
                <a:solidFill>
                  <a:srgbClr val="66FF33">
                    <a:alpha val="40000"/>
                  </a:srgbClr>
                </a:solidFill>
                <a:latin typeface="Tahoma" pitchFamily="34" charset="0"/>
                <a:cs typeface="Times New Roman" charset="0"/>
              </a:rPr>
              <a:t>n</a:t>
            </a:r>
            <a:endParaRPr lang="it-IT" sz="3200" dirty="0">
              <a:solidFill>
                <a:srgbClr val="66FF33">
                  <a:alpha val="40000"/>
                </a:srgbClr>
              </a:solidFill>
              <a:latin typeface="Tahoma" pitchFamily="34" charset="0"/>
              <a:cs typeface="Times New Roman" charset="0"/>
            </a:endParaRPr>
          </a:p>
          <a:p>
            <a:pPr eaLnBrk="0" hangingPunct="0">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Lst>
              <a:defRPr/>
            </a:pPr>
            <a:r>
              <a:rPr lang="it-IT" sz="3200" dirty="0">
                <a:solidFill>
                  <a:srgbClr val="FFFF00"/>
                </a:solidFill>
                <a:latin typeface="Tahoma" pitchFamily="34" charset="0"/>
                <a:cs typeface="Times New Roman" charset="0"/>
              </a:rPr>
              <a:t>						</a:t>
            </a:r>
            <a:r>
              <a:rPr lang="it-IT" sz="3200" dirty="0">
                <a:solidFill>
                  <a:srgbClr val="00FFFF"/>
                </a:solidFill>
                <a:latin typeface="Tahoma" pitchFamily="34" charset="0"/>
                <a:cs typeface="Times New Roman" charset="0"/>
              </a:rPr>
              <a:t>S</a:t>
            </a:r>
            <a:r>
              <a:rPr lang="it-IT" sz="3200" dirty="0">
                <a:solidFill>
                  <a:srgbClr val="FF0000"/>
                </a:solidFill>
                <a:latin typeface="Tahoma" pitchFamily="34" charset="0"/>
                <a:cs typeface="Times New Roman" charset="0"/>
              </a:rPr>
              <a:t>			         </a:t>
            </a:r>
            <a:r>
              <a:rPr lang="it-IT" sz="3200" dirty="0" smtClean="0">
                <a:solidFill>
                  <a:srgbClr val="66FF33"/>
                </a:solidFill>
                <a:latin typeface="Tahoma" pitchFamily="34" charset="0"/>
                <a:cs typeface="Times New Roman" charset="0"/>
              </a:rPr>
              <a:t>				 </a:t>
            </a:r>
            <a:r>
              <a:rPr lang="it-IT" sz="3200" dirty="0" smtClean="0">
                <a:solidFill>
                  <a:srgbClr val="66FF33">
                    <a:alpha val="40000"/>
                  </a:srgbClr>
                </a:solidFill>
                <a:latin typeface="Tahoma" pitchFamily="34" charset="0"/>
                <a:cs typeface="Times New Roman" charset="0"/>
              </a:rPr>
              <a:t>i</a:t>
            </a:r>
            <a:endParaRPr lang="it-IT" sz="3200" dirty="0">
              <a:solidFill>
                <a:srgbClr val="66FF33">
                  <a:alpha val="40000"/>
                </a:srgbClr>
              </a:solidFill>
              <a:latin typeface="Tahoma" pitchFamily="34" charset="0"/>
              <a:cs typeface="Times New Roman" charset="0"/>
            </a:endParaRPr>
          </a:p>
          <a:p>
            <a:pPr eaLnBrk="0" hangingPunct="0">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Lst>
              <a:defRPr/>
            </a:pPr>
            <a:r>
              <a:rPr lang="it-IT" sz="3200" dirty="0">
                <a:solidFill>
                  <a:srgbClr val="FF0000"/>
                </a:solidFill>
                <a:latin typeface="Tahoma" pitchFamily="34" charset="0"/>
                <a:cs typeface="Times New Roman" charset="0"/>
              </a:rPr>
              <a:t>							</a:t>
            </a:r>
            <a:r>
              <a:rPr lang="it-IT" sz="3200" dirty="0">
                <a:solidFill>
                  <a:srgbClr val="00FFFF"/>
                </a:solidFill>
                <a:latin typeface="Tahoma" pitchFamily="34" charset="0"/>
                <a:cs typeface="Times New Roman" charset="0"/>
              </a:rPr>
              <a:t>U</a:t>
            </a:r>
            <a:r>
              <a:rPr lang="it-IT" sz="3200" dirty="0">
                <a:solidFill>
                  <a:srgbClr val="FF0000"/>
                </a:solidFill>
                <a:latin typeface="Tahoma" pitchFamily="34" charset="0"/>
                <a:cs typeface="Times New Roman" charset="0"/>
              </a:rPr>
              <a:t>	</a:t>
            </a:r>
            <a:r>
              <a:rPr lang="it-IT" sz="3200" dirty="0">
                <a:latin typeface="Tahoma" pitchFamily="34" charset="0"/>
                <a:cs typeface="Times New Roman" charset="0"/>
              </a:rPr>
              <a:t>  			</a:t>
            </a:r>
            <a:r>
              <a:rPr lang="it-IT" sz="3200" dirty="0" smtClean="0">
                <a:solidFill>
                  <a:srgbClr val="66FF33"/>
                </a:solidFill>
                <a:latin typeface="Tahoma" pitchFamily="34" charset="0"/>
                <a:cs typeface="Times New Roman" charset="0"/>
              </a:rPr>
              <a:t>				</a:t>
            </a:r>
            <a:r>
              <a:rPr lang="it-IT" sz="3200" dirty="0" smtClean="0">
                <a:solidFill>
                  <a:srgbClr val="66FF33">
                    <a:alpha val="40000"/>
                  </a:srgbClr>
                </a:solidFill>
                <a:latin typeface="Tahoma" pitchFamily="34" charset="0"/>
                <a:cs typeface="Times New Roman" charset="0"/>
              </a:rPr>
              <a:t>l</a:t>
            </a:r>
            <a:endParaRPr lang="it-IT" sz="3200" dirty="0">
              <a:solidFill>
                <a:srgbClr val="66FF33">
                  <a:alpha val="40000"/>
                </a:srgbClr>
              </a:solidFill>
              <a:latin typeface="Tahoma" pitchFamily="34" charset="0"/>
              <a:cs typeface="Times New Roman" charset="0"/>
            </a:endParaRPr>
          </a:p>
          <a:p>
            <a:pPr eaLnBrk="0" hangingPunct="0">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Lst>
              <a:defRPr/>
            </a:pPr>
            <a:r>
              <a:rPr lang="it-IT" sz="3200" dirty="0">
                <a:latin typeface="Tahoma" pitchFamily="34" charset="0"/>
                <a:cs typeface="Times New Roman" charset="0"/>
              </a:rPr>
              <a:t>								</a:t>
            </a:r>
            <a:r>
              <a:rPr lang="it-IT" sz="3200" dirty="0">
                <a:solidFill>
                  <a:srgbClr val="00FFFF"/>
                </a:solidFill>
                <a:latin typeface="Tahoma" pitchFamily="34" charset="0"/>
                <a:cs typeface="Times New Roman" charset="0"/>
              </a:rPr>
              <a:t>A</a:t>
            </a:r>
            <a:r>
              <a:rPr lang="it-IT" sz="3200" dirty="0">
                <a:latin typeface="Tahoma" pitchFamily="34" charset="0"/>
                <a:cs typeface="Times New Roman" charset="0"/>
              </a:rPr>
              <a:t>		</a:t>
            </a:r>
            <a:r>
              <a:rPr lang="it-IT" sz="3200" dirty="0" smtClean="0">
                <a:solidFill>
                  <a:srgbClr val="66FF33"/>
                </a:solidFill>
                <a:latin typeface="Tahoma" pitchFamily="34" charset="0"/>
                <a:cs typeface="Times New Roman" charset="0"/>
              </a:rPr>
              <a:t>	 			</a:t>
            </a:r>
            <a:r>
              <a:rPr lang="it-IT" sz="3200" dirty="0" smtClean="0">
                <a:solidFill>
                  <a:srgbClr val="66FF33">
                    <a:alpha val="40000"/>
                  </a:srgbClr>
                </a:solidFill>
                <a:latin typeface="Tahoma" pitchFamily="34" charset="0"/>
                <a:cs typeface="Times New Roman" charset="0"/>
              </a:rPr>
              <a:t>e</a:t>
            </a:r>
          </a:p>
          <a:p>
            <a:pPr eaLnBrk="0" hangingPunct="0">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Lst>
              <a:defRPr/>
            </a:pPr>
            <a:r>
              <a:rPr lang="it-IT" sz="3200" dirty="0" smtClean="0">
                <a:latin typeface="Tahoma" pitchFamily="34" charset="0"/>
                <a:cs typeface="Times New Roman" charset="0"/>
              </a:rPr>
              <a:t>						</a:t>
            </a:r>
            <a:r>
              <a:rPr lang="it-IT" sz="3200" dirty="0" smtClean="0">
                <a:solidFill>
                  <a:srgbClr val="FFFF00"/>
                </a:solidFill>
                <a:latin typeface="Tahoma" pitchFamily="34" charset="0"/>
                <a:cs typeface="Times New Roman" charset="0"/>
              </a:rPr>
              <a:t>R  E	</a:t>
            </a:r>
            <a:r>
              <a:rPr lang="it-IT" sz="3200" dirty="0" smtClean="0">
                <a:solidFill>
                  <a:srgbClr val="FF0000"/>
                </a:solidFill>
                <a:latin typeface="Tahoma" pitchFamily="34" charset="0"/>
                <a:cs typeface="Times New Roman" charset="0"/>
              </a:rPr>
              <a:t>L</a:t>
            </a:r>
            <a:r>
              <a:rPr lang="it-IT" sz="3200" dirty="0" smtClean="0">
                <a:solidFill>
                  <a:srgbClr val="FFFF00"/>
                </a:solidFill>
                <a:latin typeface="Tahoma" pitchFamily="34" charset="0"/>
                <a:cs typeface="Times New Roman" charset="0"/>
              </a:rPr>
              <a:t>	E A S </a:t>
            </a:r>
            <a:r>
              <a:rPr lang="it-IT" sz="3200" dirty="0" smtClean="0">
                <a:solidFill>
                  <a:srgbClr val="FFFF00">
                    <a:alpha val="40000"/>
                  </a:srgbClr>
                </a:solidFill>
                <a:latin typeface="Tahoma" pitchFamily="34" charset="0"/>
                <a:cs typeface="Times New Roman" charset="0"/>
              </a:rPr>
              <a:t>E</a:t>
            </a:r>
          </a:p>
          <a:p>
            <a:pPr eaLnBrk="0" hangingPunct="0">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Lst>
              <a:defRPr/>
            </a:pPr>
            <a:r>
              <a:rPr lang="it-IT" sz="3200" dirty="0">
                <a:latin typeface="Tahoma" pitchFamily="34" charset="0"/>
                <a:cs typeface="Times New Roman" charset="0"/>
              </a:rPr>
              <a:t>								</a:t>
            </a:r>
            <a:r>
              <a:rPr lang="it-IT" sz="3200" dirty="0" smtClean="0">
                <a:latin typeface="Tahoma" pitchFamily="34" charset="0"/>
                <a:cs typeface="Times New Roman" charset="0"/>
              </a:rPr>
              <a:t>				</a:t>
            </a:r>
            <a:r>
              <a:rPr lang="it-IT" sz="3200" dirty="0" smtClean="0">
                <a:solidFill>
                  <a:srgbClr val="66FF33"/>
                </a:solidFill>
                <a:latin typeface="Tahoma" pitchFamily="34" charset="0"/>
                <a:cs typeface="Times New Roman" charset="0"/>
              </a:rPr>
              <a:t> </a:t>
            </a:r>
            <a:r>
              <a:rPr lang="it-IT" sz="3200" dirty="0" smtClean="0">
                <a:solidFill>
                  <a:srgbClr val="66FF33">
                    <a:alpha val="40000"/>
                  </a:srgbClr>
                </a:solidFill>
                <a:latin typeface="Tahoma" pitchFamily="34" charset="0"/>
                <a:cs typeface="Times New Roman" charset="0"/>
              </a:rPr>
              <a:t>f</a:t>
            </a:r>
            <a:r>
              <a:rPr lang="it-IT" sz="3200" dirty="0" smtClean="0">
                <a:solidFill>
                  <a:srgbClr val="66FF33"/>
                </a:solidFill>
                <a:latin typeface="Tahoma" pitchFamily="34" charset="0"/>
                <a:cs typeface="Times New Roman" charset="0"/>
              </a:rPr>
              <a:t> </a:t>
            </a:r>
            <a:r>
              <a:rPr lang="it-IT" sz="3200" dirty="0">
                <a:latin typeface="Tahoma" pitchFamily="34" charset="0"/>
                <a:cs typeface="Times New Roman" charset="0"/>
              </a:rPr>
              <a:t>		</a:t>
            </a:r>
            <a:endParaRPr lang="en-GB" sz="3200" dirty="0">
              <a:solidFill>
                <a:srgbClr val="FFFF00"/>
              </a:solidFill>
              <a:latin typeface="Tahoma" pitchFamily="34" charset="0"/>
              <a:cs typeface="Times New Roman" charset="0"/>
            </a:endParaRPr>
          </a:p>
          <a:p>
            <a:pPr eaLnBrk="0" hangingPunct="0">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Lst>
              <a:defRPr/>
            </a:pPr>
            <a:r>
              <a:rPr lang="it-IT" sz="3200" dirty="0">
                <a:latin typeface="Tahoma" pitchFamily="34" charset="0"/>
                <a:cs typeface="Times New Roman" charset="0"/>
              </a:rPr>
              <a:t>					</a:t>
            </a:r>
            <a:r>
              <a:rPr lang="it-IT" sz="3200" dirty="0">
                <a:solidFill>
                  <a:srgbClr val="00CC00"/>
                </a:solidFill>
                <a:latin typeface="Tahoma" pitchFamily="34" charset="0"/>
                <a:cs typeface="Times New Roman" charset="0"/>
              </a:rPr>
              <a:t>			</a:t>
            </a:r>
            <a:endParaRPr lang="it-IT" sz="3200" dirty="0">
              <a:solidFill>
                <a:schemeClr val="hlink"/>
              </a:solidFill>
              <a:latin typeface="Tahoma" pitchFamily="34" charset="0"/>
              <a:cs typeface="Times New Roman" charset="0"/>
            </a:endParaRPr>
          </a:p>
          <a:p>
            <a:pPr eaLnBrk="0" hangingPunct="0">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Lst>
              <a:defRPr/>
            </a:pPr>
            <a:r>
              <a:rPr lang="it-IT" sz="3200" dirty="0">
                <a:latin typeface="Tahoma" pitchFamily="34" charset="0"/>
                <a:cs typeface="Times New Roman" charset="0"/>
              </a:rPr>
              <a:t>					</a:t>
            </a:r>
            <a:r>
              <a:rPr lang="it-IT" sz="3200" dirty="0">
                <a:solidFill>
                  <a:srgbClr val="33CC33"/>
                </a:solidFill>
                <a:latin typeface="Tahoma" pitchFamily="34" charset="0"/>
                <a:cs typeface="Times New Roman" charset="0"/>
              </a:rPr>
              <a:t>			</a:t>
            </a:r>
            <a:endParaRPr lang="en-CA" sz="3200" dirty="0">
              <a:solidFill>
                <a:srgbClr val="66FF33"/>
              </a:solidFill>
              <a:latin typeface="Tahoma" pitchFamily="34" charset="0"/>
              <a:cs typeface="Times New Roman" charset="0"/>
            </a:endParaRPr>
          </a:p>
        </p:txBody>
      </p:sp>
      <p:sp>
        <p:nvSpPr>
          <p:cNvPr id="238599" name="Text Box 7"/>
          <p:cNvSpPr txBox="1">
            <a:spLocks noChangeArrowheads="1"/>
          </p:cNvSpPr>
          <p:nvPr/>
        </p:nvSpPr>
        <p:spPr bwMode="auto">
          <a:xfrm>
            <a:off x="5357813" y="2428875"/>
            <a:ext cx="3419475" cy="1569660"/>
          </a:xfrm>
          <a:prstGeom prst="rect">
            <a:avLst/>
          </a:prstGeom>
          <a:noFill/>
          <a:ln w="9525">
            <a:noFill/>
            <a:miter lim="800000"/>
            <a:headEnd/>
            <a:tailEnd/>
          </a:ln>
        </p:spPr>
        <p:txBody>
          <a:bodyPr>
            <a:spAutoFit/>
          </a:bodyPr>
          <a:lstStyle/>
          <a:p>
            <a:pPr eaLnBrk="0" hangingPunct="0">
              <a:spcBef>
                <a:spcPct val="50000"/>
              </a:spcBef>
            </a:pPr>
            <a:r>
              <a:rPr lang="en-US" sz="2400" dirty="0">
                <a:solidFill>
                  <a:schemeClr val="bg1"/>
                </a:solidFill>
                <a:latin typeface="Verdana" pitchFamily="34" charset="0"/>
              </a:rPr>
              <a:t>Shooting only with visual references will not guarantee a good arrow</a:t>
            </a:r>
            <a:r>
              <a:rPr lang="en-US" sz="2400" dirty="0" smtClean="0">
                <a:solidFill>
                  <a:schemeClr val="bg1"/>
                </a:solidFill>
                <a:latin typeface="Verdana" pitchFamily="34" charset="0"/>
              </a:rPr>
              <a:t>.</a:t>
            </a:r>
            <a:endParaRPr lang="en-US" sz="2400" dirty="0">
              <a:solidFill>
                <a:schemeClr val="bg1"/>
              </a:solidFill>
              <a:latin typeface="Verdana" pitchFamily="34" charset="0"/>
            </a:endParaRPr>
          </a:p>
        </p:txBody>
      </p:sp>
      <p:sp>
        <p:nvSpPr>
          <p:cNvPr id="22532"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US" sz="2400" dirty="0">
                <a:solidFill>
                  <a:srgbClr val="0168AC"/>
                </a:solidFill>
                <a:latin typeface="Verdana" pitchFamily="34" charset="0"/>
              </a:rPr>
              <a:t>What is archery about?</a:t>
            </a:r>
            <a:endParaRPr lang="en-CA" sz="2400" dirty="0">
              <a:solidFill>
                <a:srgbClr val="0168AC"/>
              </a:solidFill>
              <a:latin typeface="Verdana" pitchFamily="34" charset="0"/>
            </a:endParaRPr>
          </a:p>
        </p:txBody>
      </p:sp>
      <p:pic>
        <p:nvPicPr>
          <p:cNvPr id="22533"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22534"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sp>
        <p:nvSpPr>
          <p:cNvPr id="22535" name="Rectangle 16"/>
          <p:cNvSpPr>
            <a:spLocks noChangeArrowheads="1"/>
          </p:cNvSpPr>
          <p:nvPr/>
        </p:nvSpPr>
        <p:spPr bwMode="auto">
          <a:xfrm>
            <a:off x="2857500" y="642938"/>
            <a:ext cx="3386138" cy="571500"/>
          </a:xfrm>
          <a:prstGeom prst="rect">
            <a:avLst/>
          </a:prstGeom>
          <a:noFill/>
          <a:ln w="9525">
            <a:noFill/>
            <a:miter lim="800000"/>
            <a:headEnd/>
            <a:tailEnd/>
          </a:ln>
        </p:spPr>
        <p:txBody>
          <a:bodyPr lIns="92075" tIns="46038" rIns="92075" bIns="46038" anchor="ctr"/>
          <a:lstStyle/>
          <a:p>
            <a:pPr algn="ctr"/>
            <a:r>
              <a:rPr lang="en-US" sz="2400" dirty="0">
                <a:solidFill>
                  <a:schemeClr val="bg1"/>
                </a:solidFill>
                <a:latin typeface="Verdana" pitchFamily="34" charset="0"/>
              </a:rPr>
              <a:t>Archers Task</a:t>
            </a:r>
          </a:p>
        </p:txBody>
      </p:sp>
      <p:sp>
        <p:nvSpPr>
          <p:cNvPr id="22536" name="Text Box 20"/>
          <p:cNvSpPr txBox="1">
            <a:spLocks noChangeArrowheads="1"/>
          </p:cNvSpPr>
          <p:nvPr/>
        </p:nvSpPr>
        <p:spPr bwMode="auto">
          <a:xfrm>
            <a:off x="6129338" y="6713538"/>
            <a:ext cx="3157537" cy="215900"/>
          </a:xfrm>
          <a:prstGeom prst="rect">
            <a:avLst/>
          </a:prstGeom>
          <a:noFill/>
          <a:ln w="9525">
            <a:noFill/>
            <a:miter lim="800000"/>
            <a:headEnd/>
            <a:tailEnd/>
          </a:ln>
        </p:spPr>
        <p:txBody>
          <a:bodyPr wrap="none">
            <a:spAutoFit/>
          </a:bodyPr>
          <a:lstStyle/>
          <a:p>
            <a:r>
              <a:rPr lang="en-US" sz="800" dirty="0">
                <a:solidFill>
                  <a:schemeClr val="bg1"/>
                </a:solidFill>
              </a:rPr>
              <a:t>Pascal COLMAIRE – </a:t>
            </a:r>
            <a:r>
              <a:rPr lang="en-US" sz="800" dirty="0" smtClean="0">
                <a:solidFill>
                  <a:schemeClr val="bg1"/>
                </a:solidFill>
              </a:rPr>
              <a:t>WA </a:t>
            </a:r>
            <a:r>
              <a:rPr lang="en-US" sz="800" dirty="0">
                <a:solidFill>
                  <a:schemeClr val="bg1"/>
                </a:solidFill>
              </a:rPr>
              <a:t>Development &amp; Education Director</a:t>
            </a:r>
          </a:p>
        </p:txBody>
      </p:sp>
      <p:sp>
        <p:nvSpPr>
          <p:cNvPr id="9" name="TextBox 8"/>
          <p:cNvSpPr txBox="1"/>
          <p:nvPr/>
        </p:nvSpPr>
        <p:spPr>
          <a:xfrm>
            <a:off x="5220072" y="4509120"/>
            <a:ext cx="3384376" cy="1107996"/>
          </a:xfrm>
          <a:prstGeom prst="rect">
            <a:avLst/>
          </a:prstGeom>
          <a:noFill/>
        </p:spPr>
        <p:txBody>
          <a:bodyPr wrap="square" rtlCol="0">
            <a:spAutoFit/>
          </a:bodyPr>
          <a:lstStyle/>
          <a:p>
            <a:pPr algn="ctr"/>
            <a:r>
              <a:rPr lang="en-US" sz="2400" dirty="0" smtClean="0">
                <a:solidFill>
                  <a:srgbClr val="00FFFF"/>
                </a:solidFill>
                <a:latin typeface="Verdana" pitchFamily="34" charset="0"/>
              </a:rPr>
              <a:t>Beware of « Target Panic » </a:t>
            </a:r>
          </a:p>
          <a:p>
            <a:pPr algn="ctr"/>
            <a:endParaRPr lang="en-GB" dirty="0"/>
          </a:p>
        </p:txBody>
      </p:sp>
      <p:sp>
        <p:nvSpPr>
          <p:cNvPr id="10"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11"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12"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8599">
                                            <p:txEl>
                                              <p:pRg st="0" end="0"/>
                                            </p:txEl>
                                          </p:spTgt>
                                        </p:tgtEl>
                                        <p:attrNameLst>
                                          <p:attrName>style.visibility</p:attrName>
                                        </p:attrNameLst>
                                      </p:cBhvr>
                                      <p:to>
                                        <p:strVal val="visible"/>
                                      </p:to>
                                    </p:set>
                                    <p:anim calcmode="lin" valueType="num">
                                      <p:cBhvr additive="base">
                                        <p:cTn id="7" dur="500" fill="hold"/>
                                        <p:tgtEl>
                                          <p:spTgt spid="2385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85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360"/>
                                          </p:val>
                                        </p:tav>
                                        <p:tav tm="100000">
                                          <p:val>
                                            <p:fltVal val="0"/>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6"/>
          <p:cNvSpPr>
            <a:spLocks noGrp="1" noChangeArrowheads="1"/>
          </p:cNvSpPr>
          <p:nvPr>
            <p:ph type="sldNum" sz="quarter" idx="12"/>
          </p:nvPr>
        </p:nvSpPr>
        <p:spPr>
          <a:ln/>
        </p:spPr>
        <p:txBody>
          <a:bodyPr/>
          <a:lstStyle/>
          <a:p>
            <a:pPr>
              <a:defRPr/>
            </a:pPr>
            <a:fld id="{C3DB8AA3-C0E4-48B0-859D-AD61344238F4}" type="slidenum">
              <a:rPr lang="en-US"/>
              <a:pPr>
                <a:defRPr/>
              </a:pPr>
              <a:t>3</a:t>
            </a:fld>
            <a:endParaRPr lang="en-US" dirty="0"/>
          </a:p>
        </p:txBody>
      </p:sp>
      <p:sp>
        <p:nvSpPr>
          <p:cNvPr id="118786"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9BE0FFB9-5ABA-4C83-97CA-30DDC92BCF1B}" type="slidenum">
              <a:rPr lang="en-US" sz="1400" b="0"/>
              <a:pPr algn="r"/>
              <a:t>3</a:t>
            </a:fld>
            <a:endParaRPr lang="en-US" sz="1400" b="0" dirty="0"/>
          </a:p>
        </p:txBody>
      </p:sp>
      <p:sp>
        <p:nvSpPr>
          <p:cNvPr id="118787" name="Rectangle 7"/>
          <p:cNvSpPr>
            <a:spLocks noChangeArrowheads="1"/>
          </p:cNvSpPr>
          <p:nvPr/>
        </p:nvSpPr>
        <p:spPr bwMode="auto">
          <a:xfrm>
            <a:off x="819150" y="931863"/>
            <a:ext cx="7724775" cy="358775"/>
          </a:xfrm>
          <a:prstGeom prst="rect">
            <a:avLst/>
          </a:prstGeom>
          <a:noFill/>
          <a:ln w="9525">
            <a:noFill/>
            <a:miter lim="800000"/>
            <a:headEnd/>
            <a:tailEnd/>
          </a:ln>
        </p:spPr>
        <p:txBody>
          <a:bodyPr/>
          <a:lstStyle/>
          <a:p>
            <a:pPr marL="354013" indent="-354013" algn="ctr"/>
            <a:r>
              <a:rPr lang="en-US" dirty="0">
                <a:solidFill>
                  <a:srgbClr val="00FFFF"/>
                </a:solidFill>
                <a:latin typeface="Verdana" pitchFamily="34" charset="0"/>
              </a:rPr>
              <a:t>To get progressing athletes, we need progressing coaches</a:t>
            </a:r>
            <a:endParaRPr lang="en-CA" dirty="0">
              <a:solidFill>
                <a:srgbClr val="00FFFF"/>
              </a:solidFill>
              <a:latin typeface="Verdana" pitchFamily="34" charset="0"/>
            </a:endParaRPr>
          </a:p>
        </p:txBody>
      </p:sp>
      <p:sp>
        <p:nvSpPr>
          <p:cNvPr id="118788"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US" sz="2400" dirty="0">
                <a:solidFill>
                  <a:srgbClr val="0168AC"/>
                </a:solidFill>
                <a:latin typeface="Verdana" pitchFamily="34" charset="0"/>
                <a:ea typeface="MS PGothic" pitchFamily="34" charset="-128"/>
              </a:rPr>
              <a:t>What is coaching?</a:t>
            </a:r>
            <a:endParaRPr lang="en-US" sz="2400" dirty="0">
              <a:solidFill>
                <a:srgbClr val="0168AC"/>
              </a:solidFill>
              <a:latin typeface="Verdana" pitchFamily="34" charset="0"/>
            </a:endParaRPr>
          </a:p>
        </p:txBody>
      </p:sp>
      <p:pic>
        <p:nvPicPr>
          <p:cNvPr id="118789"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118790"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grpSp>
        <p:nvGrpSpPr>
          <p:cNvPr id="2" name="Group 38"/>
          <p:cNvGrpSpPr>
            <a:grpSpLocks/>
          </p:cNvGrpSpPr>
          <p:nvPr/>
        </p:nvGrpSpPr>
        <p:grpSpPr bwMode="auto">
          <a:xfrm>
            <a:off x="123825" y="1671638"/>
            <a:ext cx="8439150" cy="4567237"/>
            <a:chOff x="78" y="1053"/>
            <a:chExt cx="5316" cy="2877"/>
          </a:xfrm>
        </p:grpSpPr>
        <p:sp>
          <p:nvSpPr>
            <p:cNvPr id="118795" name="Rectangle 10"/>
            <p:cNvSpPr>
              <a:spLocks noChangeArrowheads="1"/>
            </p:cNvSpPr>
            <p:nvPr/>
          </p:nvSpPr>
          <p:spPr bwMode="auto">
            <a:xfrm>
              <a:off x="3403" y="3639"/>
              <a:ext cx="546" cy="180"/>
            </a:xfrm>
            <a:prstGeom prst="rect">
              <a:avLst/>
            </a:prstGeom>
            <a:noFill/>
            <a:ln w="9525">
              <a:noFill/>
              <a:miter lim="800000"/>
              <a:headEnd/>
              <a:tailEnd/>
            </a:ln>
          </p:spPr>
          <p:txBody>
            <a:bodyPr lIns="114300" tIns="0" rIns="114300" bIns="0"/>
            <a:lstStyle/>
            <a:p>
              <a:r>
                <a:rPr lang="en-US" sz="1400" i="1" dirty="0">
                  <a:solidFill>
                    <a:srgbClr val="66FF33"/>
                  </a:solidFill>
                  <a:latin typeface="Verdana" pitchFamily="34" charset="0"/>
                </a:rPr>
                <a:t>Time</a:t>
              </a:r>
              <a:endParaRPr lang="en-US" sz="1400" i="1" dirty="0">
                <a:solidFill>
                  <a:srgbClr val="66FF33"/>
                </a:solidFill>
              </a:endParaRPr>
            </a:p>
          </p:txBody>
        </p:sp>
        <p:sp>
          <p:nvSpPr>
            <p:cNvPr id="118796" name="Line 12"/>
            <p:cNvSpPr>
              <a:spLocks noChangeShapeType="1"/>
            </p:cNvSpPr>
            <p:nvPr/>
          </p:nvSpPr>
          <p:spPr bwMode="auto">
            <a:xfrm flipH="1">
              <a:off x="918" y="3702"/>
              <a:ext cx="2479" cy="0"/>
            </a:xfrm>
            <a:prstGeom prst="line">
              <a:avLst/>
            </a:prstGeom>
            <a:noFill/>
            <a:ln w="9525">
              <a:solidFill>
                <a:srgbClr val="66FF33"/>
              </a:solidFill>
              <a:round/>
              <a:headEnd type="triangle" w="med" len="med"/>
              <a:tailEnd/>
            </a:ln>
          </p:spPr>
          <p:txBody>
            <a:bodyPr/>
            <a:lstStyle/>
            <a:p>
              <a:endParaRPr lang="fr-CH" dirty="0"/>
            </a:p>
          </p:txBody>
        </p:sp>
        <p:sp>
          <p:nvSpPr>
            <p:cNvPr id="118797" name="Line 11"/>
            <p:cNvSpPr>
              <a:spLocks noChangeShapeType="1"/>
            </p:cNvSpPr>
            <p:nvPr/>
          </p:nvSpPr>
          <p:spPr bwMode="auto">
            <a:xfrm>
              <a:off x="921" y="1227"/>
              <a:ext cx="0" cy="2472"/>
            </a:xfrm>
            <a:prstGeom prst="line">
              <a:avLst/>
            </a:prstGeom>
            <a:noFill/>
            <a:ln w="9525">
              <a:solidFill>
                <a:srgbClr val="66FF33"/>
              </a:solidFill>
              <a:round/>
              <a:headEnd type="triangle" w="med" len="med"/>
              <a:tailEnd/>
            </a:ln>
          </p:spPr>
          <p:txBody>
            <a:bodyPr/>
            <a:lstStyle/>
            <a:p>
              <a:endParaRPr lang="fr-CH" dirty="0"/>
            </a:p>
          </p:txBody>
        </p:sp>
        <p:sp>
          <p:nvSpPr>
            <p:cNvPr id="118798" name="Line 10"/>
            <p:cNvSpPr>
              <a:spLocks noChangeShapeType="1"/>
            </p:cNvSpPr>
            <p:nvPr/>
          </p:nvSpPr>
          <p:spPr bwMode="auto">
            <a:xfrm flipV="1">
              <a:off x="924" y="3060"/>
              <a:ext cx="2474" cy="396"/>
            </a:xfrm>
            <a:prstGeom prst="line">
              <a:avLst/>
            </a:prstGeom>
            <a:noFill/>
            <a:ln w="25400">
              <a:solidFill>
                <a:srgbClr val="00B0F0"/>
              </a:solidFill>
              <a:round/>
              <a:headEnd/>
              <a:tailEnd/>
            </a:ln>
          </p:spPr>
          <p:txBody>
            <a:bodyPr/>
            <a:lstStyle/>
            <a:p>
              <a:endParaRPr lang="fr-CH" dirty="0"/>
            </a:p>
          </p:txBody>
        </p:sp>
        <p:sp>
          <p:nvSpPr>
            <p:cNvPr id="118799" name="Freeform 9"/>
            <p:cNvSpPr>
              <a:spLocks/>
            </p:cNvSpPr>
            <p:nvPr/>
          </p:nvSpPr>
          <p:spPr bwMode="auto">
            <a:xfrm>
              <a:off x="927" y="2956"/>
              <a:ext cx="2464" cy="698"/>
            </a:xfrm>
            <a:custGeom>
              <a:avLst/>
              <a:gdLst>
                <a:gd name="T0" fmla="*/ 0 w 10897"/>
                <a:gd name="T1" fmla="*/ 246744 h 10007"/>
                <a:gd name="T2" fmla="*/ 180626 w 10897"/>
                <a:gd name="T3" fmla="*/ 230322 h 10007"/>
                <a:gd name="T4" fmla="*/ 335087 w 10897"/>
                <a:gd name="T5" fmla="*/ 178591 h 10007"/>
                <a:gd name="T6" fmla="*/ 594047 w 10897"/>
                <a:gd name="T7" fmla="*/ 59177 h 10007"/>
                <a:gd name="T8" fmla="*/ 689389 w 10897"/>
                <a:gd name="T9" fmla="*/ 20564 h 10007"/>
                <a:gd name="T10" fmla="*/ 759873 w 10897"/>
                <a:gd name="T11" fmla="*/ 3279 h 10007"/>
                <a:gd name="T12" fmla="*/ 891030 w 10897"/>
                <a:gd name="T13" fmla="*/ 888 h 10007"/>
                <a:gd name="T14" fmla="*/ 0 60000 65536"/>
                <a:gd name="T15" fmla="*/ 0 60000 65536"/>
                <a:gd name="T16" fmla="*/ 0 60000 65536"/>
                <a:gd name="T17" fmla="*/ 0 60000 65536"/>
                <a:gd name="T18" fmla="*/ 0 60000 65536"/>
                <a:gd name="T19" fmla="*/ 0 60000 65536"/>
                <a:gd name="T20" fmla="*/ 0 60000 65536"/>
                <a:gd name="T21" fmla="*/ 0 w 10897"/>
                <a:gd name="T22" fmla="*/ 0 h 10007"/>
                <a:gd name="T23" fmla="*/ 10897 w 10897"/>
                <a:gd name="T24" fmla="*/ 10007 h 100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7" h="10007">
                  <a:moveTo>
                    <a:pt x="0" y="10007"/>
                  </a:moveTo>
                  <a:cubicBezTo>
                    <a:pt x="369" y="9897"/>
                    <a:pt x="1526" y="9802"/>
                    <a:pt x="2209" y="9341"/>
                  </a:cubicBezTo>
                  <a:cubicBezTo>
                    <a:pt x="2893" y="8880"/>
                    <a:pt x="3256" y="8399"/>
                    <a:pt x="4098" y="7243"/>
                  </a:cubicBezTo>
                  <a:cubicBezTo>
                    <a:pt x="4941" y="6088"/>
                    <a:pt x="6543" y="3468"/>
                    <a:pt x="7265" y="2400"/>
                  </a:cubicBezTo>
                  <a:cubicBezTo>
                    <a:pt x="7987" y="1333"/>
                    <a:pt x="8094" y="1211"/>
                    <a:pt x="8431" y="834"/>
                  </a:cubicBezTo>
                  <a:cubicBezTo>
                    <a:pt x="8769" y="457"/>
                    <a:pt x="8882" y="266"/>
                    <a:pt x="9293" y="133"/>
                  </a:cubicBezTo>
                  <a:cubicBezTo>
                    <a:pt x="9704" y="0"/>
                    <a:pt x="10751" y="47"/>
                    <a:pt x="10897" y="36"/>
                  </a:cubicBezTo>
                </a:path>
              </a:pathLst>
            </a:custGeom>
            <a:noFill/>
            <a:ln w="28575" cap="flat">
              <a:solidFill>
                <a:srgbClr val="FFFFFF"/>
              </a:solidFill>
              <a:prstDash val="solid"/>
              <a:round/>
              <a:headEnd/>
              <a:tailEnd/>
            </a:ln>
          </p:spPr>
          <p:txBody>
            <a:bodyPr/>
            <a:lstStyle/>
            <a:p>
              <a:endParaRPr lang="fr-CH" dirty="0"/>
            </a:p>
          </p:txBody>
        </p:sp>
        <p:sp>
          <p:nvSpPr>
            <p:cNvPr id="118800" name="Rectangle 20"/>
            <p:cNvSpPr>
              <a:spLocks noChangeArrowheads="1"/>
            </p:cNvSpPr>
            <p:nvPr/>
          </p:nvSpPr>
          <p:spPr bwMode="auto">
            <a:xfrm>
              <a:off x="78" y="3129"/>
              <a:ext cx="849" cy="134"/>
            </a:xfrm>
            <a:prstGeom prst="rect">
              <a:avLst/>
            </a:prstGeom>
            <a:noFill/>
            <a:ln w="9525">
              <a:noFill/>
              <a:miter lim="800000"/>
              <a:headEnd/>
              <a:tailEnd/>
            </a:ln>
          </p:spPr>
          <p:txBody>
            <a:bodyPr lIns="114300" tIns="0" rIns="114300" bIns="0"/>
            <a:lstStyle/>
            <a:p>
              <a:pPr algn="r"/>
              <a:r>
                <a:rPr lang="nl-NL" sz="1000" b="0" i="1">
                  <a:latin typeface="Verdana" pitchFamily="34" charset="0"/>
                </a:rPr>
                <a:t> </a:t>
              </a:r>
              <a:r>
                <a:rPr lang="en-US" sz="1400" i="1" dirty="0">
                  <a:solidFill>
                    <a:srgbClr val="00B0F0"/>
                  </a:solidFill>
                  <a:latin typeface="Verdana" pitchFamily="34" charset="0"/>
                </a:rPr>
                <a:t>Entry</a:t>
              </a:r>
              <a:endParaRPr lang="en-US" sz="1400" dirty="0">
                <a:solidFill>
                  <a:srgbClr val="00B0F0"/>
                </a:solidFill>
              </a:endParaRPr>
            </a:p>
          </p:txBody>
        </p:sp>
        <p:sp>
          <p:nvSpPr>
            <p:cNvPr id="118801" name="Rectangle 22"/>
            <p:cNvSpPr>
              <a:spLocks noChangeArrowheads="1"/>
            </p:cNvSpPr>
            <p:nvPr/>
          </p:nvSpPr>
          <p:spPr bwMode="auto">
            <a:xfrm>
              <a:off x="786" y="3778"/>
              <a:ext cx="2799" cy="152"/>
            </a:xfrm>
            <a:prstGeom prst="rect">
              <a:avLst/>
            </a:prstGeom>
            <a:noFill/>
            <a:ln w="9525">
              <a:noFill/>
              <a:miter lim="800000"/>
              <a:headEnd/>
              <a:tailEnd/>
            </a:ln>
          </p:spPr>
          <p:txBody>
            <a:bodyPr lIns="114300" tIns="0" rIns="114300" bIns="0"/>
            <a:lstStyle/>
            <a:p>
              <a:r>
                <a:rPr lang="en-US" sz="1200" i="1" dirty="0">
                  <a:solidFill>
                    <a:srgbClr val="66FF33"/>
                  </a:solidFill>
                  <a:latin typeface="Verdana" pitchFamily="34" charset="0"/>
                </a:rPr>
                <a:t> 0           1             2            3             4            5</a:t>
              </a:r>
              <a:endParaRPr lang="en-US" sz="1200" dirty="0">
                <a:solidFill>
                  <a:srgbClr val="66FF33"/>
                </a:solidFill>
              </a:endParaRPr>
            </a:p>
          </p:txBody>
        </p:sp>
        <p:sp>
          <p:nvSpPr>
            <p:cNvPr id="118802" name="Rectangle 28"/>
            <p:cNvSpPr>
              <a:spLocks noChangeArrowheads="1"/>
            </p:cNvSpPr>
            <p:nvPr/>
          </p:nvSpPr>
          <p:spPr bwMode="auto">
            <a:xfrm>
              <a:off x="721" y="1053"/>
              <a:ext cx="654" cy="180"/>
            </a:xfrm>
            <a:prstGeom prst="rect">
              <a:avLst/>
            </a:prstGeom>
            <a:noFill/>
            <a:ln w="9525">
              <a:noFill/>
              <a:miter lim="800000"/>
              <a:headEnd/>
              <a:tailEnd/>
            </a:ln>
          </p:spPr>
          <p:txBody>
            <a:bodyPr lIns="114300" tIns="0" rIns="114300" bIns="0"/>
            <a:lstStyle/>
            <a:p>
              <a:r>
                <a:rPr lang="en-US" sz="1400" i="1" dirty="0">
                  <a:solidFill>
                    <a:srgbClr val="66FF33"/>
                  </a:solidFill>
                  <a:latin typeface="Verdana" pitchFamily="34" charset="0"/>
                </a:rPr>
                <a:t>Level</a:t>
              </a:r>
              <a:endParaRPr lang="en-US" sz="1400" i="1" dirty="0">
                <a:solidFill>
                  <a:srgbClr val="66FF33"/>
                </a:solidFill>
              </a:endParaRPr>
            </a:p>
          </p:txBody>
        </p:sp>
        <p:sp>
          <p:nvSpPr>
            <p:cNvPr id="118803" name="TextBox 37"/>
            <p:cNvSpPr txBox="1">
              <a:spLocks noChangeArrowheads="1"/>
            </p:cNvSpPr>
            <p:nvPr/>
          </p:nvSpPr>
          <p:spPr bwMode="auto">
            <a:xfrm>
              <a:off x="4389" y="1883"/>
              <a:ext cx="963" cy="173"/>
            </a:xfrm>
            <a:prstGeom prst="rect">
              <a:avLst/>
            </a:prstGeom>
            <a:noFill/>
            <a:ln w="9525">
              <a:noFill/>
              <a:miter lim="800000"/>
              <a:headEnd/>
              <a:tailEnd/>
            </a:ln>
          </p:spPr>
          <p:txBody>
            <a:bodyPr>
              <a:spAutoFit/>
            </a:bodyPr>
            <a:lstStyle/>
            <a:p>
              <a:r>
                <a:rPr lang="en-CA" sz="1200" dirty="0">
                  <a:solidFill>
                    <a:schemeClr val="bg1"/>
                  </a:solidFill>
                  <a:latin typeface="Verdana" pitchFamily="34" charset="0"/>
                </a:rPr>
                <a:t>Athlete</a:t>
              </a:r>
            </a:p>
          </p:txBody>
        </p:sp>
        <p:sp>
          <p:nvSpPr>
            <p:cNvPr id="118804" name="TextBox 41"/>
            <p:cNvSpPr txBox="1">
              <a:spLocks noChangeArrowheads="1"/>
            </p:cNvSpPr>
            <p:nvPr/>
          </p:nvSpPr>
          <p:spPr bwMode="auto">
            <a:xfrm>
              <a:off x="4349" y="2135"/>
              <a:ext cx="1045" cy="173"/>
            </a:xfrm>
            <a:prstGeom prst="rect">
              <a:avLst/>
            </a:prstGeom>
            <a:noFill/>
            <a:ln w="9525">
              <a:noFill/>
              <a:miter lim="800000"/>
              <a:headEnd/>
              <a:tailEnd/>
            </a:ln>
          </p:spPr>
          <p:txBody>
            <a:bodyPr>
              <a:spAutoFit/>
            </a:bodyPr>
            <a:lstStyle/>
            <a:p>
              <a:r>
                <a:rPr lang="en-CA" sz="1200" dirty="0">
                  <a:solidFill>
                    <a:srgbClr val="00B0F0"/>
                  </a:solidFill>
                  <a:latin typeface="Verdana" pitchFamily="34" charset="0"/>
                </a:rPr>
                <a:t>Coach level 1</a:t>
              </a:r>
              <a:endParaRPr lang="en-GB" dirty="0">
                <a:solidFill>
                  <a:srgbClr val="00B0F0"/>
                </a:solidFill>
              </a:endParaRPr>
            </a:p>
          </p:txBody>
        </p:sp>
        <p:sp>
          <p:nvSpPr>
            <p:cNvPr id="118805" name="Line 17"/>
            <p:cNvSpPr>
              <a:spLocks noChangeShapeType="1"/>
            </p:cNvSpPr>
            <p:nvPr/>
          </p:nvSpPr>
          <p:spPr bwMode="auto">
            <a:xfrm>
              <a:off x="3855" y="1978"/>
              <a:ext cx="515" cy="3"/>
            </a:xfrm>
            <a:prstGeom prst="line">
              <a:avLst/>
            </a:prstGeom>
            <a:noFill/>
            <a:ln w="28575">
              <a:solidFill>
                <a:schemeClr val="bg1"/>
              </a:solidFill>
              <a:round/>
              <a:headEnd/>
              <a:tailEnd/>
            </a:ln>
          </p:spPr>
          <p:txBody>
            <a:bodyPr/>
            <a:lstStyle/>
            <a:p>
              <a:endParaRPr lang="fr-CH" dirty="0"/>
            </a:p>
          </p:txBody>
        </p:sp>
        <p:sp>
          <p:nvSpPr>
            <p:cNvPr id="118806" name="Line 16"/>
            <p:cNvSpPr>
              <a:spLocks noChangeShapeType="1"/>
            </p:cNvSpPr>
            <p:nvPr/>
          </p:nvSpPr>
          <p:spPr bwMode="auto">
            <a:xfrm flipV="1">
              <a:off x="3863" y="2220"/>
              <a:ext cx="475" cy="2"/>
            </a:xfrm>
            <a:prstGeom prst="line">
              <a:avLst/>
            </a:prstGeom>
            <a:noFill/>
            <a:ln w="28575">
              <a:solidFill>
                <a:srgbClr val="00B0F0"/>
              </a:solidFill>
              <a:round/>
              <a:headEnd/>
              <a:tailEnd/>
            </a:ln>
          </p:spPr>
          <p:txBody>
            <a:bodyPr/>
            <a:lstStyle/>
            <a:p>
              <a:endParaRPr lang="fr-CH" dirty="0"/>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5" name="Text Box 9"/>
          <p:cNvSpPr txBox="1">
            <a:spLocks noChangeArrowheads="1"/>
          </p:cNvSpPr>
          <p:nvPr/>
        </p:nvSpPr>
        <p:spPr bwMode="auto">
          <a:xfrm>
            <a:off x="468313" y="1412875"/>
            <a:ext cx="7991475" cy="2462213"/>
          </a:xfrm>
          <a:prstGeom prst="rect">
            <a:avLst/>
          </a:prstGeom>
          <a:noFill/>
          <a:ln w="9525">
            <a:noFill/>
            <a:miter lim="800000"/>
            <a:headEnd/>
            <a:tailEnd/>
          </a:ln>
        </p:spPr>
        <p:txBody>
          <a:bodyPr>
            <a:spAutoFit/>
          </a:bodyPr>
          <a:lstStyle/>
          <a:p>
            <a:r>
              <a:rPr lang="en-US" sz="2200" dirty="0">
                <a:solidFill>
                  <a:srgbClr val="FFFF00"/>
                </a:solidFill>
                <a:latin typeface="Verdana" pitchFamily="34" charset="0"/>
              </a:rPr>
              <a:t>Definition: </a:t>
            </a:r>
            <a:r>
              <a:rPr lang="en-US" sz="2200" dirty="0">
                <a:solidFill>
                  <a:schemeClr val="bg1"/>
                </a:solidFill>
                <a:latin typeface="Verdana" pitchFamily="34" charset="0"/>
              </a:rPr>
              <a:t>The archer, repeating their positions  and efforts to look for maximum stability, releases the string during the period of coordination between their visual references, kinesthetic and psychological aspects without alternating from this coordination </a:t>
            </a:r>
            <a:r>
              <a:rPr lang="en-US" sz="2200" dirty="0" smtClean="0">
                <a:solidFill>
                  <a:schemeClr val="bg1"/>
                </a:solidFill>
                <a:latin typeface="Verdana" pitchFamily="34" charset="0"/>
              </a:rPr>
              <a:t>(subconscious </a:t>
            </a:r>
            <a:r>
              <a:rPr lang="en-US" sz="2200" dirty="0">
                <a:solidFill>
                  <a:schemeClr val="bg1"/>
                </a:solidFill>
                <a:latin typeface="Verdana" pitchFamily="34" charset="0"/>
              </a:rPr>
              <a:t>release).</a:t>
            </a:r>
          </a:p>
        </p:txBody>
      </p:sp>
      <p:sp>
        <p:nvSpPr>
          <p:cNvPr id="23556"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US" sz="2400" dirty="0">
                <a:solidFill>
                  <a:srgbClr val="0168AC"/>
                </a:solidFill>
                <a:latin typeface="Verdana" pitchFamily="34" charset="0"/>
              </a:rPr>
              <a:t>What is archery about?</a:t>
            </a:r>
            <a:endParaRPr lang="en-CA" sz="2400" dirty="0">
              <a:solidFill>
                <a:srgbClr val="0168AC"/>
              </a:solidFill>
              <a:latin typeface="Verdana" pitchFamily="34" charset="0"/>
            </a:endParaRPr>
          </a:p>
        </p:txBody>
      </p:sp>
      <p:pic>
        <p:nvPicPr>
          <p:cNvPr id="23557"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23558"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sp>
        <p:nvSpPr>
          <p:cNvPr id="23559" name="Rectangle 16"/>
          <p:cNvSpPr>
            <a:spLocks noChangeArrowheads="1"/>
          </p:cNvSpPr>
          <p:nvPr/>
        </p:nvSpPr>
        <p:spPr bwMode="auto">
          <a:xfrm>
            <a:off x="2857500" y="642938"/>
            <a:ext cx="3386138" cy="571500"/>
          </a:xfrm>
          <a:prstGeom prst="rect">
            <a:avLst/>
          </a:prstGeom>
          <a:noFill/>
          <a:ln w="9525">
            <a:noFill/>
            <a:miter lim="800000"/>
            <a:headEnd/>
            <a:tailEnd/>
          </a:ln>
        </p:spPr>
        <p:txBody>
          <a:bodyPr lIns="92075" tIns="46038" rIns="92075" bIns="46038" anchor="ctr"/>
          <a:lstStyle/>
          <a:p>
            <a:pPr algn="ctr"/>
            <a:r>
              <a:rPr lang="en-US" sz="2400" i="1" dirty="0">
                <a:solidFill>
                  <a:srgbClr val="00FFFF"/>
                </a:solidFill>
                <a:latin typeface="Verdana" pitchFamily="34" charset="0"/>
              </a:rPr>
              <a:t>Archers Task</a:t>
            </a:r>
          </a:p>
        </p:txBody>
      </p:sp>
      <p:sp>
        <p:nvSpPr>
          <p:cNvPr id="23560" name="Text Box 20"/>
          <p:cNvSpPr txBox="1">
            <a:spLocks noChangeArrowheads="1"/>
          </p:cNvSpPr>
          <p:nvPr/>
        </p:nvSpPr>
        <p:spPr bwMode="auto">
          <a:xfrm>
            <a:off x="6129338" y="6713538"/>
            <a:ext cx="3157537" cy="215900"/>
          </a:xfrm>
          <a:prstGeom prst="rect">
            <a:avLst/>
          </a:prstGeom>
          <a:noFill/>
          <a:ln w="9525">
            <a:noFill/>
            <a:miter lim="800000"/>
            <a:headEnd/>
            <a:tailEnd/>
          </a:ln>
        </p:spPr>
        <p:txBody>
          <a:bodyPr wrap="none">
            <a:spAutoFit/>
          </a:bodyPr>
          <a:lstStyle/>
          <a:p>
            <a:r>
              <a:rPr lang="en-US" sz="800" dirty="0">
                <a:solidFill>
                  <a:schemeClr val="bg1"/>
                </a:solidFill>
              </a:rPr>
              <a:t>Pascal COLMAIRE – </a:t>
            </a:r>
            <a:r>
              <a:rPr lang="en-US" sz="800" dirty="0" smtClean="0">
                <a:solidFill>
                  <a:schemeClr val="bg1"/>
                </a:solidFill>
              </a:rPr>
              <a:t>WA </a:t>
            </a:r>
            <a:r>
              <a:rPr lang="en-US" sz="800" dirty="0">
                <a:solidFill>
                  <a:schemeClr val="bg1"/>
                </a:solidFill>
              </a:rPr>
              <a:t>Development &amp; Education Director</a:t>
            </a:r>
          </a:p>
        </p:txBody>
      </p:sp>
      <p:sp>
        <p:nvSpPr>
          <p:cNvPr id="9"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10"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11"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sp>
        <p:nvSpPr>
          <p:cNvPr id="12" name="Text Box 5"/>
          <p:cNvSpPr txBox="1">
            <a:spLocks noChangeArrowheads="1"/>
          </p:cNvSpPr>
          <p:nvPr/>
        </p:nvSpPr>
        <p:spPr bwMode="auto">
          <a:xfrm>
            <a:off x="539750" y="4000500"/>
            <a:ext cx="8208963" cy="2124075"/>
          </a:xfrm>
          <a:prstGeom prst="rect">
            <a:avLst/>
          </a:prstGeom>
          <a:noFill/>
          <a:ln w="9525">
            <a:noFill/>
            <a:miter lim="800000"/>
            <a:headEnd/>
            <a:tailEnd/>
          </a:ln>
        </p:spPr>
        <p:txBody>
          <a:bodyPr>
            <a:spAutoFit/>
          </a:bodyPr>
          <a:lstStyle/>
          <a:p>
            <a:pPr marL="457200" indent="-457200"/>
            <a:r>
              <a:rPr lang="en-US" sz="2200" dirty="0">
                <a:solidFill>
                  <a:srgbClr val="FFFF00"/>
                </a:solidFill>
                <a:latin typeface="Verdana" pitchFamily="34" charset="0"/>
              </a:rPr>
              <a:t>Variations of the Archers Task:</a:t>
            </a:r>
          </a:p>
          <a:p>
            <a:pPr marL="457200" indent="-457200">
              <a:buFontTx/>
              <a:buChar char="•"/>
            </a:pPr>
            <a:r>
              <a:rPr lang="en-US" sz="2200" dirty="0">
                <a:solidFill>
                  <a:schemeClr val="bg1"/>
                </a:solidFill>
                <a:latin typeface="Verdana" pitchFamily="34" charset="0"/>
              </a:rPr>
              <a:t>Finger and no clicker</a:t>
            </a:r>
          </a:p>
          <a:p>
            <a:pPr marL="457200" indent="-457200">
              <a:buFontTx/>
              <a:buChar char="•"/>
            </a:pPr>
            <a:r>
              <a:rPr lang="en-US" sz="2200" dirty="0">
                <a:solidFill>
                  <a:schemeClr val="bg1"/>
                </a:solidFill>
                <a:latin typeface="Verdana" pitchFamily="34" charset="0"/>
              </a:rPr>
              <a:t>Clicker</a:t>
            </a:r>
          </a:p>
          <a:p>
            <a:pPr marL="457200" indent="-457200">
              <a:buFontTx/>
              <a:buChar char="•"/>
            </a:pPr>
            <a:r>
              <a:rPr lang="en-US" sz="2200" dirty="0">
                <a:solidFill>
                  <a:schemeClr val="bg1"/>
                </a:solidFill>
                <a:latin typeface="Verdana" pitchFamily="34" charset="0"/>
              </a:rPr>
              <a:t>Releases the string mechanically without trigger</a:t>
            </a:r>
          </a:p>
          <a:p>
            <a:pPr marL="457200" indent="-457200">
              <a:buFontTx/>
              <a:buChar char="•"/>
            </a:pPr>
            <a:r>
              <a:rPr lang="en-US" sz="2200" dirty="0">
                <a:solidFill>
                  <a:schemeClr val="bg1"/>
                </a:solidFill>
                <a:latin typeface="Verdana" pitchFamily="34" charset="0"/>
              </a:rPr>
              <a:t>Releases the string mechanically with trigger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4265"/>
                                        </p:tgtEl>
                                        <p:attrNameLst>
                                          <p:attrName>style.visibility</p:attrName>
                                        </p:attrNameLst>
                                      </p:cBhvr>
                                      <p:to>
                                        <p:strVal val="visible"/>
                                      </p:to>
                                    </p:set>
                                    <p:anim calcmode="lin" valueType="num">
                                      <p:cBhvr additive="base">
                                        <p:cTn id="7" dur="500" fill="hold"/>
                                        <p:tgtEl>
                                          <p:spTgt spid="224265"/>
                                        </p:tgtEl>
                                        <p:attrNameLst>
                                          <p:attrName>ppt_x</p:attrName>
                                        </p:attrNameLst>
                                      </p:cBhvr>
                                      <p:tavLst>
                                        <p:tav tm="0">
                                          <p:val>
                                            <p:strVal val="#ppt_x"/>
                                          </p:val>
                                        </p:tav>
                                        <p:tav tm="100000">
                                          <p:val>
                                            <p:strVal val="#ppt_x"/>
                                          </p:val>
                                        </p:tav>
                                      </p:tavLst>
                                    </p:anim>
                                    <p:anim calcmode="lin" valueType="num">
                                      <p:cBhvr additive="base">
                                        <p:cTn id="8" dur="500" fill="hold"/>
                                        <p:tgtEl>
                                          <p:spTgt spid="2242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5"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Text Box 3"/>
          <p:cNvSpPr txBox="1">
            <a:spLocks noChangeArrowheads="1"/>
          </p:cNvSpPr>
          <p:nvPr/>
        </p:nvSpPr>
        <p:spPr bwMode="auto">
          <a:xfrm>
            <a:off x="395288" y="1341438"/>
            <a:ext cx="8208962" cy="5230812"/>
          </a:xfrm>
          <a:prstGeom prst="rect">
            <a:avLst/>
          </a:prstGeom>
          <a:noFill/>
          <a:ln w="9525">
            <a:noFill/>
            <a:miter lim="800000"/>
            <a:headEnd/>
            <a:tailEnd/>
          </a:ln>
        </p:spPr>
        <p:txBody>
          <a:bodyPr>
            <a:spAutoFit/>
          </a:bodyPr>
          <a:lstStyle/>
          <a:p>
            <a:pPr marL="457200" indent="-457200">
              <a:buFontTx/>
              <a:buChar char="•"/>
            </a:pPr>
            <a:r>
              <a:rPr lang="en-US" sz="2200" dirty="0">
                <a:solidFill>
                  <a:srgbClr val="FFFF00"/>
                </a:solidFill>
                <a:latin typeface="Verdana" pitchFamily="34" charset="0"/>
              </a:rPr>
              <a:t>Psychological:</a:t>
            </a:r>
          </a:p>
          <a:p>
            <a:pPr marL="457200" indent="-457200"/>
            <a:r>
              <a:rPr lang="en-US" sz="2200" dirty="0">
                <a:solidFill>
                  <a:srgbClr val="00FFFF"/>
                </a:solidFill>
                <a:latin typeface="Verdana" pitchFamily="34" charset="0"/>
              </a:rPr>
              <a:t>	</a:t>
            </a:r>
            <a:r>
              <a:rPr lang="en-US" sz="2200" dirty="0">
                <a:solidFill>
                  <a:schemeClr val="bg1"/>
                </a:solidFill>
                <a:latin typeface="Verdana" pitchFamily="34" charset="0"/>
              </a:rPr>
              <a:t>Relaxation, positivism, Concentration, know how to enter and stay in their “zone” – Mental Stability</a:t>
            </a:r>
          </a:p>
          <a:p>
            <a:pPr marL="457200" indent="-457200"/>
            <a:endParaRPr lang="en-US" sz="2200" dirty="0">
              <a:solidFill>
                <a:srgbClr val="FFFF00"/>
              </a:solidFill>
              <a:latin typeface="Verdana" pitchFamily="34" charset="0"/>
            </a:endParaRPr>
          </a:p>
          <a:p>
            <a:pPr marL="457200" indent="-457200">
              <a:buFontTx/>
              <a:buChar char="•"/>
            </a:pPr>
            <a:r>
              <a:rPr lang="en-US" sz="2200" dirty="0">
                <a:solidFill>
                  <a:srgbClr val="FFFF00"/>
                </a:solidFill>
                <a:latin typeface="Verdana" pitchFamily="34" charset="0"/>
              </a:rPr>
              <a:t>Focus and Visual Discipline /</a:t>
            </a:r>
            <a:r>
              <a:rPr lang="en-US" sz="2200" dirty="0">
                <a:solidFill>
                  <a:srgbClr val="00FFFF"/>
                </a:solidFill>
                <a:latin typeface="Verdana" pitchFamily="34" charset="0"/>
              </a:rPr>
              <a:t> </a:t>
            </a:r>
            <a:r>
              <a:rPr lang="en-US" sz="2200" dirty="0">
                <a:solidFill>
                  <a:schemeClr val="bg1"/>
                </a:solidFill>
                <a:latin typeface="Verdana" pitchFamily="34" charset="0"/>
              </a:rPr>
              <a:t>Visual Stability</a:t>
            </a:r>
          </a:p>
          <a:p>
            <a:pPr marL="457200" indent="-457200">
              <a:buFontTx/>
              <a:buChar char="•"/>
            </a:pPr>
            <a:endParaRPr lang="en-US" sz="2200" dirty="0">
              <a:solidFill>
                <a:srgbClr val="00FFFF"/>
              </a:solidFill>
              <a:latin typeface="Verdana" pitchFamily="34" charset="0"/>
            </a:endParaRPr>
          </a:p>
          <a:p>
            <a:pPr marL="457200" indent="-457200">
              <a:buFontTx/>
              <a:buChar char="•"/>
            </a:pPr>
            <a:r>
              <a:rPr lang="en-US" sz="2200" dirty="0" smtClean="0">
                <a:solidFill>
                  <a:srgbClr val="FFFF00"/>
                </a:solidFill>
                <a:latin typeface="Verdana" pitchFamily="34" charset="0"/>
              </a:rPr>
              <a:t>Kinesthetic </a:t>
            </a:r>
            <a:r>
              <a:rPr lang="en-US" sz="2200" dirty="0">
                <a:solidFill>
                  <a:srgbClr val="FFFF00"/>
                </a:solidFill>
                <a:latin typeface="Verdana" pitchFamily="34" charset="0"/>
              </a:rPr>
              <a:t>Sensations</a:t>
            </a:r>
          </a:p>
          <a:p>
            <a:pPr marL="457200" indent="-457200">
              <a:buFontTx/>
              <a:buChar char="•"/>
            </a:pPr>
            <a:endParaRPr lang="en-US" sz="2200" dirty="0">
              <a:solidFill>
                <a:srgbClr val="FFFF00"/>
              </a:solidFill>
              <a:latin typeface="Verdana" pitchFamily="34" charset="0"/>
            </a:endParaRPr>
          </a:p>
          <a:p>
            <a:pPr marL="457200" indent="-457200">
              <a:buFontTx/>
              <a:buChar char="•"/>
            </a:pPr>
            <a:r>
              <a:rPr lang="en-US" sz="2200" dirty="0">
                <a:solidFill>
                  <a:srgbClr val="FFFF00"/>
                </a:solidFill>
                <a:latin typeface="Verdana" pitchFamily="34" charset="0"/>
              </a:rPr>
              <a:t>Static Stability - </a:t>
            </a:r>
            <a:r>
              <a:rPr lang="en-US" sz="2200" dirty="0">
                <a:solidFill>
                  <a:schemeClr val="bg1"/>
                </a:solidFill>
                <a:latin typeface="Verdana" pitchFamily="34" charset="0"/>
              </a:rPr>
              <a:t>Body balance</a:t>
            </a:r>
          </a:p>
          <a:p>
            <a:pPr marL="457200" indent="-457200">
              <a:buFontTx/>
              <a:buChar char="•"/>
            </a:pPr>
            <a:endParaRPr lang="en-US" sz="2200" dirty="0">
              <a:solidFill>
                <a:srgbClr val="FFFF00"/>
              </a:solidFill>
              <a:latin typeface="Verdana" pitchFamily="34" charset="0"/>
            </a:endParaRPr>
          </a:p>
          <a:p>
            <a:pPr marL="457200" indent="-457200">
              <a:buFontTx/>
              <a:buChar char="•"/>
            </a:pPr>
            <a:r>
              <a:rPr lang="en-US" sz="2200" dirty="0">
                <a:solidFill>
                  <a:srgbClr val="FFFF00"/>
                </a:solidFill>
                <a:latin typeface="Verdana" pitchFamily="34" charset="0"/>
              </a:rPr>
              <a:t>Dynamic Stability - </a:t>
            </a:r>
            <a:r>
              <a:rPr lang="en-US" sz="2200" dirty="0">
                <a:solidFill>
                  <a:schemeClr val="bg1"/>
                </a:solidFill>
                <a:latin typeface="Verdana" pitchFamily="34" charset="0"/>
              </a:rPr>
              <a:t>Strength during complete stretching.</a:t>
            </a:r>
          </a:p>
          <a:p>
            <a:pPr marL="457200" indent="-457200">
              <a:buFontTx/>
              <a:buChar char="•"/>
            </a:pPr>
            <a:endParaRPr lang="en-US" sz="2200" dirty="0">
              <a:solidFill>
                <a:srgbClr val="FFFF00"/>
              </a:solidFill>
              <a:latin typeface="Verdana" pitchFamily="34" charset="0"/>
            </a:endParaRPr>
          </a:p>
          <a:p>
            <a:pPr marL="457200" indent="-457200">
              <a:buFontTx/>
              <a:buChar char="•"/>
            </a:pPr>
            <a:r>
              <a:rPr lang="en-US" sz="2200" dirty="0">
                <a:solidFill>
                  <a:srgbClr val="FFFF00"/>
                </a:solidFill>
                <a:latin typeface="Verdana" pitchFamily="34" charset="0"/>
              </a:rPr>
              <a:t>Technical and automatic “Know-How” </a:t>
            </a:r>
          </a:p>
        </p:txBody>
      </p:sp>
      <p:sp>
        <p:nvSpPr>
          <p:cNvPr id="24579" name="Rectangle 6"/>
          <p:cNvSpPr>
            <a:spLocks noChangeArrowheads="1"/>
          </p:cNvSpPr>
          <p:nvPr/>
        </p:nvSpPr>
        <p:spPr bwMode="auto">
          <a:xfrm>
            <a:off x="2500313" y="714375"/>
            <a:ext cx="4708525" cy="582613"/>
          </a:xfrm>
          <a:prstGeom prst="rect">
            <a:avLst/>
          </a:prstGeom>
          <a:noFill/>
          <a:ln w="9525">
            <a:noFill/>
            <a:miter lim="800000"/>
            <a:headEnd/>
            <a:tailEnd/>
          </a:ln>
        </p:spPr>
        <p:txBody>
          <a:bodyPr lIns="92075" tIns="46038" rIns="92075" bIns="46038" anchor="ctr"/>
          <a:lstStyle/>
          <a:p>
            <a:pPr algn="ctr"/>
            <a:r>
              <a:rPr lang="en-US" sz="2800" dirty="0">
                <a:solidFill>
                  <a:srgbClr val="00FFFF"/>
                </a:solidFill>
                <a:latin typeface="Verdana" pitchFamily="34" charset="0"/>
              </a:rPr>
              <a:t>Archer’s Abilities</a:t>
            </a:r>
          </a:p>
        </p:txBody>
      </p:sp>
      <p:sp>
        <p:nvSpPr>
          <p:cNvPr id="24580"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US" sz="2400" dirty="0">
                <a:solidFill>
                  <a:srgbClr val="0168AC"/>
                </a:solidFill>
                <a:latin typeface="Verdana" pitchFamily="34" charset="0"/>
              </a:rPr>
              <a:t>What is archery about?</a:t>
            </a:r>
            <a:endParaRPr lang="en-CA" sz="2400" dirty="0">
              <a:solidFill>
                <a:srgbClr val="0168AC"/>
              </a:solidFill>
              <a:latin typeface="Verdana" pitchFamily="34" charset="0"/>
            </a:endParaRPr>
          </a:p>
        </p:txBody>
      </p:sp>
      <p:pic>
        <p:nvPicPr>
          <p:cNvPr id="24581"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24582"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sp>
        <p:nvSpPr>
          <p:cNvPr id="24583" name="Text Box 20"/>
          <p:cNvSpPr txBox="1">
            <a:spLocks noChangeArrowheads="1"/>
          </p:cNvSpPr>
          <p:nvPr/>
        </p:nvSpPr>
        <p:spPr bwMode="auto">
          <a:xfrm>
            <a:off x="6129338" y="6713538"/>
            <a:ext cx="3157537" cy="215900"/>
          </a:xfrm>
          <a:prstGeom prst="rect">
            <a:avLst/>
          </a:prstGeom>
          <a:noFill/>
          <a:ln w="9525">
            <a:noFill/>
            <a:miter lim="800000"/>
            <a:headEnd/>
            <a:tailEnd/>
          </a:ln>
        </p:spPr>
        <p:txBody>
          <a:bodyPr wrap="none">
            <a:spAutoFit/>
          </a:bodyPr>
          <a:lstStyle/>
          <a:p>
            <a:r>
              <a:rPr lang="en-US" sz="800" dirty="0">
                <a:solidFill>
                  <a:schemeClr val="bg1"/>
                </a:solidFill>
              </a:rPr>
              <a:t>Pascal COLMAIRE – </a:t>
            </a:r>
            <a:r>
              <a:rPr lang="en-US" sz="800" dirty="0" smtClean="0">
                <a:solidFill>
                  <a:schemeClr val="bg1"/>
                </a:solidFill>
              </a:rPr>
              <a:t>WA </a:t>
            </a:r>
            <a:r>
              <a:rPr lang="en-US" sz="800" dirty="0">
                <a:solidFill>
                  <a:schemeClr val="bg1"/>
                </a:solidFill>
              </a:rPr>
              <a:t>Development &amp; Education Director</a:t>
            </a:r>
          </a:p>
        </p:txBody>
      </p:sp>
      <p:sp>
        <p:nvSpPr>
          <p:cNvPr id="8"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9"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10"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anim calcmode="lin" valueType="num">
                                      <p:cBhvr>
                                        <p:cTn id="7" dur="1000" fill="hold"/>
                                        <p:tgtEl>
                                          <p:spTgt spid="23449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344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34499">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234499">
                                            <p:txEl>
                                              <p:pRg st="1" end="1"/>
                                            </p:txEl>
                                          </p:spTgt>
                                        </p:tgtEl>
                                        <p:attrNameLst>
                                          <p:attrName>style.visibility</p:attrName>
                                        </p:attrNameLst>
                                      </p:cBhvr>
                                      <p:to>
                                        <p:strVal val="visible"/>
                                      </p:to>
                                    </p:set>
                                    <p:anim calcmode="lin" valueType="num">
                                      <p:cBhvr>
                                        <p:cTn id="12" dur="1000" fill="hold"/>
                                        <p:tgtEl>
                                          <p:spTgt spid="234499">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3449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3449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234499">
                                            <p:txEl>
                                              <p:pRg st="3" end="3"/>
                                            </p:txEl>
                                          </p:spTgt>
                                        </p:tgtEl>
                                        <p:attrNameLst>
                                          <p:attrName>style.visibility</p:attrName>
                                        </p:attrNameLst>
                                      </p:cBhvr>
                                      <p:to>
                                        <p:strVal val="visible"/>
                                      </p:to>
                                    </p:set>
                                    <p:anim calcmode="lin" valueType="num">
                                      <p:cBhvr>
                                        <p:cTn id="19" dur="1000" fill="hold"/>
                                        <p:tgtEl>
                                          <p:spTgt spid="234499">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234499">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23449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234499">
                                            <p:txEl>
                                              <p:pRg st="5" end="5"/>
                                            </p:txEl>
                                          </p:spTgt>
                                        </p:tgtEl>
                                        <p:attrNameLst>
                                          <p:attrName>style.visibility</p:attrName>
                                        </p:attrNameLst>
                                      </p:cBhvr>
                                      <p:to>
                                        <p:strVal val="visible"/>
                                      </p:to>
                                    </p:set>
                                    <p:anim calcmode="lin" valueType="num">
                                      <p:cBhvr>
                                        <p:cTn id="26" dur="1000" fill="hold"/>
                                        <p:tgtEl>
                                          <p:spTgt spid="234499">
                                            <p:txEl>
                                              <p:pRg st="5" end="5"/>
                                            </p:txEl>
                                          </p:spTgt>
                                        </p:tgtEl>
                                        <p:attrNameLst>
                                          <p:attrName>ppt_w</p:attrName>
                                        </p:attrNameLst>
                                      </p:cBhvr>
                                      <p:tavLst>
                                        <p:tav tm="0">
                                          <p:val>
                                            <p:strVal val="#ppt_w*0.70"/>
                                          </p:val>
                                        </p:tav>
                                        <p:tav tm="100000">
                                          <p:val>
                                            <p:strVal val="#ppt_w"/>
                                          </p:val>
                                        </p:tav>
                                      </p:tavLst>
                                    </p:anim>
                                    <p:anim calcmode="lin" valueType="num">
                                      <p:cBhvr>
                                        <p:cTn id="27" dur="1000" fill="hold"/>
                                        <p:tgtEl>
                                          <p:spTgt spid="234499">
                                            <p:txEl>
                                              <p:pRg st="5" end="5"/>
                                            </p:txEl>
                                          </p:spTgt>
                                        </p:tgtEl>
                                        <p:attrNameLst>
                                          <p:attrName>ppt_h</p:attrName>
                                        </p:attrNameLst>
                                      </p:cBhvr>
                                      <p:tavLst>
                                        <p:tav tm="0">
                                          <p:val>
                                            <p:strVal val="#ppt_h"/>
                                          </p:val>
                                        </p:tav>
                                        <p:tav tm="100000">
                                          <p:val>
                                            <p:strVal val="#ppt_h"/>
                                          </p:val>
                                        </p:tav>
                                      </p:tavLst>
                                    </p:anim>
                                    <p:animEffect transition="in" filter="fade">
                                      <p:cBhvr>
                                        <p:cTn id="28" dur="1000"/>
                                        <p:tgtEl>
                                          <p:spTgt spid="23449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234499">
                                            <p:txEl>
                                              <p:pRg st="7" end="7"/>
                                            </p:txEl>
                                          </p:spTgt>
                                        </p:tgtEl>
                                        <p:attrNameLst>
                                          <p:attrName>style.visibility</p:attrName>
                                        </p:attrNameLst>
                                      </p:cBhvr>
                                      <p:to>
                                        <p:strVal val="visible"/>
                                      </p:to>
                                    </p:set>
                                    <p:anim calcmode="lin" valueType="num">
                                      <p:cBhvr>
                                        <p:cTn id="33" dur="1000" fill="hold"/>
                                        <p:tgtEl>
                                          <p:spTgt spid="234499">
                                            <p:txEl>
                                              <p:pRg st="7" end="7"/>
                                            </p:txEl>
                                          </p:spTgt>
                                        </p:tgtEl>
                                        <p:attrNameLst>
                                          <p:attrName>ppt_w</p:attrName>
                                        </p:attrNameLst>
                                      </p:cBhvr>
                                      <p:tavLst>
                                        <p:tav tm="0">
                                          <p:val>
                                            <p:strVal val="#ppt_w*0.70"/>
                                          </p:val>
                                        </p:tav>
                                        <p:tav tm="100000">
                                          <p:val>
                                            <p:strVal val="#ppt_w"/>
                                          </p:val>
                                        </p:tav>
                                      </p:tavLst>
                                    </p:anim>
                                    <p:anim calcmode="lin" valueType="num">
                                      <p:cBhvr>
                                        <p:cTn id="34" dur="1000" fill="hold"/>
                                        <p:tgtEl>
                                          <p:spTgt spid="234499">
                                            <p:txEl>
                                              <p:pRg st="7" end="7"/>
                                            </p:txEl>
                                          </p:spTgt>
                                        </p:tgtEl>
                                        <p:attrNameLst>
                                          <p:attrName>ppt_h</p:attrName>
                                        </p:attrNameLst>
                                      </p:cBhvr>
                                      <p:tavLst>
                                        <p:tav tm="0">
                                          <p:val>
                                            <p:strVal val="#ppt_h"/>
                                          </p:val>
                                        </p:tav>
                                        <p:tav tm="100000">
                                          <p:val>
                                            <p:strVal val="#ppt_h"/>
                                          </p:val>
                                        </p:tav>
                                      </p:tavLst>
                                    </p:anim>
                                    <p:animEffect transition="in" filter="fade">
                                      <p:cBhvr>
                                        <p:cTn id="35" dur="1000"/>
                                        <p:tgtEl>
                                          <p:spTgt spid="234499">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234499">
                                            <p:txEl>
                                              <p:pRg st="9" end="9"/>
                                            </p:txEl>
                                          </p:spTgt>
                                        </p:tgtEl>
                                        <p:attrNameLst>
                                          <p:attrName>style.visibility</p:attrName>
                                        </p:attrNameLst>
                                      </p:cBhvr>
                                      <p:to>
                                        <p:strVal val="visible"/>
                                      </p:to>
                                    </p:set>
                                    <p:anim calcmode="lin" valueType="num">
                                      <p:cBhvr>
                                        <p:cTn id="40" dur="1000" fill="hold"/>
                                        <p:tgtEl>
                                          <p:spTgt spid="234499">
                                            <p:txEl>
                                              <p:pRg st="9" end="9"/>
                                            </p:txEl>
                                          </p:spTgt>
                                        </p:tgtEl>
                                        <p:attrNameLst>
                                          <p:attrName>ppt_w</p:attrName>
                                        </p:attrNameLst>
                                      </p:cBhvr>
                                      <p:tavLst>
                                        <p:tav tm="0">
                                          <p:val>
                                            <p:strVal val="#ppt_w*0.70"/>
                                          </p:val>
                                        </p:tav>
                                        <p:tav tm="100000">
                                          <p:val>
                                            <p:strVal val="#ppt_w"/>
                                          </p:val>
                                        </p:tav>
                                      </p:tavLst>
                                    </p:anim>
                                    <p:anim calcmode="lin" valueType="num">
                                      <p:cBhvr>
                                        <p:cTn id="41" dur="1000" fill="hold"/>
                                        <p:tgtEl>
                                          <p:spTgt spid="234499">
                                            <p:txEl>
                                              <p:pRg st="9" end="9"/>
                                            </p:txEl>
                                          </p:spTgt>
                                        </p:tgtEl>
                                        <p:attrNameLst>
                                          <p:attrName>ppt_h</p:attrName>
                                        </p:attrNameLst>
                                      </p:cBhvr>
                                      <p:tavLst>
                                        <p:tav tm="0">
                                          <p:val>
                                            <p:strVal val="#ppt_h"/>
                                          </p:val>
                                        </p:tav>
                                        <p:tav tm="100000">
                                          <p:val>
                                            <p:strVal val="#ppt_h"/>
                                          </p:val>
                                        </p:tav>
                                      </p:tavLst>
                                    </p:anim>
                                    <p:animEffect transition="in" filter="fade">
                                      <p:cBhvr>
                                        <p:cTn id="42" dur="1000"/>
                                        <p:tgtEl>
                                          <p:spTgt spid="234499">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234499">
                                            <p:txEl>
                                              <p:pRg st="11" end="11"/>
                                            </p:txEl>
                                          </p:spTgt>
                                        </p:tgtEl>
                                        <p:attrNameLst>
                                          <p:attrName>style.visibility</p:attrName>
                                        </p:attrNameLst>
                                      </p:cBhvr>
                                      <p:to>
                                        <p:strVal val="visible"/>
                                      </p:to>
                                    </p:set>
                                    <p:anim calcmode="lin" valueType="num">
                                      <p:cBhvr>
                                        <p:cTn id="47" dur="1000" fill="hold"/>
                                        <p:tgtEl>
                                          <p:spTgt spid="234499">
                                            <p:txEl>
                                              <p:pRg st="11" end="11"/>
                                            </p:txEl>
                                          </p:spTgt>
                                        </p:tgtEl>
                                        <p:attrNameLst>
                                          <p:attrName>ppt_w</p:attrName>
                                        </p:attrNameLst>
                                      </p:cBhvr>
                                      <p:tavLst>
                                        <p:tav tm="0">
                                          <p:val>
                                            <p:strVal val="#ppt_w*0.70"/>
                                          </p:val>
                                        </p:tav>
                                        <p:tav tm="100000">
                                          <p:val>
                                            <p:strVal val="#ppt_w"/>
                                          </p:val>
                                        </p:tav>
                                      </p:tavLst>
                                    </p:anim>
                                    <p:anim calcmode="lin" valueType="num">
                                      <p:cBhvr>
                                        <p:cTn id="48" dur="1000" fill="hold"/>
                                        <p:tgtEl>
                                          <p:spTgt spid="234499">
                                            <p:txEl>
                                              <p:pRg st="11" end="11"/>
                                            </p:txEl>
                                          </p:spTgt>
                                        </p:tgtEl>
                                        <p:attrNameLst>
                                          <p:attrName>ppt_h</p:attrName>
                                        </p:attrNameLst>
                                      </p:cBhvr>
                                      <p:tavLst>
                                        <p:tav tm="0">
                                          <p:val>
                                            <p:strVal val="#ppt_h"/>
                                          </p:val>
                                        </p:tav>
                                        <p:tav tm="100000">
                                          <p:val>
                                            <p:strVal val="#ppt_h"/>
                                          </p:val>
                                        </p:tav>
                                      </p:tavLst>
                                    </p:anim>
                                    <p:animEffect transition="in" filter="fade">
                                      <p:cBhvr>
                                        <p:cTn id="49" dur="1000"/>
                                        <p:tgtEl>
                                          <p:spTgt spid="2344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285750" y="1500188"/>
            <a:ext cx="8713788" cy="381000"/>
          </a:xfrm>
          <a:prstGeom prst="rect">
            <a:avLst/>
          </a:prstGeom>
          <a:noFill/>
          <a:ln w="9525">
            <a:noFill/>
            <a:miter lim="800000"/>
            <a:headEnd/>
            <a:tailEnd/>
          </a:ln>
        </p:spPr>
        <p:txBody>
          <a:bodyPr>
            <a:spAutoFit/>
          </a:bodyPr>
          <a:lstStyle/>
          <a:p>
            <a:pPr marL="457200" indent="-457200"/>
            <a:r>
              <a:rPr lang="en-US" sz="1900" dirty="0">
                <a:solidFill>
                  <a:srgbClr val="FFFF00"/>
                </a:solidFill>
                <a:latin typeface="Verdana" pitchFamily="34" charset="0"/>
              </a:rPr>
              <a:t>      Anything can work, as long as its repeated </a:t>
            </a:r>
            <a:r>
              <a:rPr lang="en-GB" sz="1900" u="sng" dirty="0" smtClean="0">
                <a:solidFill>
                  <a:srgbClr val="FFFF00"/>
                </a:solidFill>
                <a:latin typeface="Verdana" pitchFamily="34" charset="0"/>
              </a:rPr>
              <a:t>concisely</a:t>
            </a:r>
            <a:endParaRPr lang="en-GB" sz="1900" u="sng" dirty="0">
              <a:solidFill>
                <a:srgbClr val="FFFF00"/>
              </a:solidFill>
              <a:latin typeface="Verdana" pitchFamily="34" charset="0"/>
            </a:endParaRPr>
          </a:p>
        </p:txBody>
      </p:sp>
      <p:sp>
        <p:nvSpPr>
          <p:cNvPr id="25603" name="Rectangle 5"/>
          <p:cNvSpPr>
            <a:spLocks noChangeArrowheads="1"/>
          </p:cNvSpPr>
          <p:nvPr/>
        </p:nvSpPr>
        <p:spPr bwMode="auto">
          <a:xfrm>
            <a:off x="2379663" y="657225"/>
            <a:ext cx="4121150" cy="771525"/>
          </a:xfrm>
          <a:prstGeom prst="rect">
            <a:avLst/>
          </a:prstGeom>
          <a:noFill/>
          <a:ln w="9525">
            <a:noFill/>
            <a:miter lim="800000"/>
            <a:headEnd/>
            <a:tailEnd/>
          </a:ln>
        </p:spPr>
        <p:txBody>
          <a:bodyPr lIns="92075" tIns="46038" rIns="92075" bIns="46038" anchor="ctr"/>
          <a:lstStyle/>
          <a:p>
            <a:r>
              <a:rPr lang="en-US" sz="2800" dirty="0">
                <a:solidFill>
                  <a:schemeClr val="bg1"/>
                </a:solidFill>
                <a:latin typeface="Verdana" pitchFamily="34" charset="0"/>
              </a:rPr>
              <a:t>Archer’s</a:t>
            </a:r>
            <a:r>
              <a:rPr lang="en-US" sz="2800" i="1" dirty="0">
                <a:solidFill>
                  <a:schemeClr val="bg1"/>
                </a:solidFill>
                <a:latin typeface="Verdana" pitchFamily="34" charset="0"/>
              </a:rPr>
              <a:t> </a:t>
            </a:r>
            <a:r>
              <a:rPr lang="en-US" sz="2800" dirty="0">
                <a:solidFill>
                  <a:schemeClr val="bg1"/>
                </a:solidFill>
                <a:latin typeface="Verdana" pitchFamily="34" charset="0"/>
              </a:rPr>
              <a:t>Technique</a:t>
            </a:r>
          </a:p>
        </p:txBody>
      </p:sp>
      <p:sp>
        <p:nvSpPr>
          <p:cNvPr id="25604" name="Text Box 10"/>
          <p:cNvSpPr txBox="1">
            <a:spLocks noChangeArrowheads="1"/>
          </p:cNvSpPr>
          <p:nvPr/>
        </p:nvSpPr>
        <p:spPr bwMode="auto">
          <a:xfrm>
            <a:off x="250825" y="2133600"/>
            <a:ext cx="8713788" cy="381000"/>
          </a:xfrm>
          <a:prstGeom prst="rect">
            <a:avLst/>
          </a:prstGeom>
          <a:noFill/>
          <a:ln w="9525">
            <a:noFill/>
            <a:miter lim="800000"/>
            <a:headEnd/>
            <a:tailEnd/>
          </a:ln>
        </p:spPr>
        <p:txBody>
          <a:bodyPr>
            <a:spAutoFit/>
          </a:bodyPr>
          <a:lstStyle/>
          <a:p>
            <a:pPr marL="457200" indent="-457200"/>
            <a:r>
              <a:rPr lang="en-US" sz="1900" dirty="0">
                <a:solidFill>
                  <a:srgbClr val="00FFFF"/>
                </a:solidFill>
                <a:latin typeface="Verdana" pitchFamily="34" charset="0"/>
              </a:rPr>
              <a:t>1- Repetition of the forces of the bow and the string</a:t>
            </a:r>
            <a:endParaRPr lang="en-US" sz="1900" dirty="0">
              <a:solidFill>
                <a:schemeClr val="bg1"/>
              </a:solidFill>
              <a:latin typeface="Verdana" pitchFamily="34" charset="0"/>
            </a:endParaRPr>
          </a:p>
        </p:txBody>
      </p:sp>
      <p:sp>
        <p:nvSpPr>
          <p:cNvPr id="240651" name="Text Box 11"/>
          <p:cNvSpPr txBox="1">
            <a:spLocks noChangeArrowheads="1"/>
          </p:cNvSpPr>
          <p:nvPr/>
        </p:nvSpPr>
        <p:spPr bwMode="auto">
          <a:xfrm>
            <a:off x="250825" y="4868863"/>
            <a:ext cx="8713788" cy="677108"/>
          </a:xfrm>
          <a:prstGeom prst="rect">
            <a:avLst/>
          </a:prstGeom>
          <a:noFill/>
          <a:ln w="9525">
            <a:noFill/>
            <a:miter lim="800000"/>
            <a:headEnd/>
            <a:tailEnd/>
          </a:ln>
        </p:spPr>
        <p:txBody>
          <a:bodyPr>
            <a:spAutoFit/>
          </a:bodyPr>
          <a:lstStyle/>
          <a:p>
            <a:pPr marL="457200" indent="-457200"/>
            <a:r>
              <a:rPr lang="en-US" sz="1900" dirty="0">
                <a:solidFill>
                  <a:srgbClr val="00FFFF"/>
                </a:solidFill>
                <a:latin typeface="Verdana" pitchFamily="34" charset="0"/>
              </a:rPr>
              <a:t>2 – Compromise between the line of force (fatigue and bow action) and the direction of the </a:t>
            </a:r>
            <a:r>
              <a:rPr lang="en-US" sz="1900" dirty="0" smtClean="0">
                <a:solidFill>
                  <a:srgbClr val="00FFFF"/>
                </a:solidFill>
                <a:latin typeface="Verdana" pitchFamily="34" charset="0"/>
              </a:rPr>
              <a:t>string</a:t>
            </a:r>
            <a:endParaRPr lang="en-US" sz="1900" dirty="0">
              <a:solidFill>
                <a:srgbClr val="00FFFF"/>
              </a:solidFill>
              <a:latin typeface="Verdana" pitchFamily="34" charset="0"/>
            </a:endParaRPr>
          </a:p>
        </p:txBody>
      </p:sp>
      <p:sp>
        <p:nvSpPr>
          <p:cNvPr id="240652" name="Text Box 12"/>
          <p:cNvSpPr txBox="1">
            <a:spLocks noChangeArrowheads="1"/>
          </p:cNvSpPr>
          <p:nvPr/>
        </p:nvSpPr>
        <p:spPr bwMode="auto">
          <a:xfrm>
            <a:off x="1331913" y="6186488"/>
            <a:ext cx="6480175" cy="457200"/>
          </a:xfrm>
          <a:prstGeom prst="rect">
            <a:avLst/>
          </a:prstGeom>
          <a:noFill/>
          <a:ln w="9525">
            <a:noFill/>
            <a:miter lim="800000"/>
            <a:headEnd/>
            <a:tailEnd/>
          </a:ln>
        </p:spPr>
        <p:txBody>
          <a:bodyPr>
            <a:spAutoFit/>
          </a:bodyPr>
          <a:lstStyle/>
          <a:p>
            <a:r>
              <a:rPr lang="en-US" sz="2400" dirty="0">
                <a:solidFill>
                  <a:srgbClr val="66FF33"/>
                </a:solidFill>
              </a:rPr>
              <a:t>The technique is basically biomechanical</a:t>
            </a:r>
          </a:p>
        </p:txBody>
      </p:sp>
      <p:sp>
        <p:nvSpPr>
          <p:cNvPr id="240662" name="Rectangle 22"/>
          <p:cNvSpPr>
            <a:spLocks noChangeArrowheads="1"/>
          </p:cNvSpPr>
          <p:nvPr/>
        </p:nvSpPr>
        <p:spPr bwMode="auto">
          <a:xfrm>
            <a:off x="571500" y="2506230"/>
            <a:ext cx="8208963" cy="2287588"/>
          </a:xfrm>
          <a:prstGeom prst="rect">
            <a:avLst/>
          </a:prstGeom>
          <a:noFill/>
          <a:ln w="9525">
            <a:noFill/>
            <a:miter lim="800000"/>
            <a:headEnd/>
            <a:tailEnd/>
          </a:ln>
        </p:spPr>
        <p:txBody>
          <a:bodyPr anchor="ctr">
            <a:spAutoFit/>
          </a:bodyPr>
          <a:lstStyle/>
          <a:p>
            <a:pPr>
              <a:buFontTx/>
              <a:buChar char="•"/>
              <a:tabLst>
                <a:tab pos="685800" algn="l"/>
              </a:tabLst>
            </a:pPr>
            <a:r>
              <a:rPr lang="en-US" sz="2000" dirty="0">
                <a:solidFill>
                  <a:schemeClr val="bg1"/>
                </a:solidFill>
              </a:rPr>
              <a:t>“</a:t>
            </a:r>
            <a:r>
              <a:rPr lang="en-US" sz="2000" i="1" dirty="0">
                <a:solidFill>
                  <a:schemeClr val="bg1"/>
                </a:solidFill>
              </a:rPr>
              <a:t>Spring Effect of the Bow</a:t>
            </a:r>
            <a:r>
              <a:rPr lang="en-US" sz="2000" dirty="0" smtClean="0">
                <a:solidFill>
                  <a:schemeClr val="bg1"/>
                </a:solidFill>
              </a:rPr>
              <a:t>”   </a:t>
            </a:r>
            <a:r>
              <a:rPr lang="en-US" sz="2000" dirty="0" smtClean="0">
                <a:solidFill>
                  <a:schemeClr val="bg1"/>
                </a:solidFill>
                <a:latin typeface="Wingdings" pitchFamily="2" charset="2"/>
              </a:rPr>
              <a:t> </a:t>
            </a:r>
            <a:r>
              <a:rPr lang="en-US" sz="2000" dirty="0">
                <a:solidFill>
                  <a:schemeClr val="bg1"/>
                </a:solidFill>
              </a:rPr>
              <a:t>constant forces of the archer.</a:t>
            </a:r>
          </a:p>
          <a:p>
            <a:pPr>
              <a:tabLst>
                <a:tab pos="685800" algn="l"/>
              </a:tabLst>
            </a:pPr>
            <a:endParaRPr lang="en-US" sz="800" dirty="0">
              <a:solidFill>
                <a:schemeClr val="bg1"/>
              </a:solidFill>
            </a:endParaRPr>
          </a:p>
          <a:p>
            <a:pPr>
              <a:buFontTx/>
              <a:buChar char="•"/>
              <a:tabLst>
                <a:tab pos="685800" algn="l"/>
              </a:tabLst>
            </a:pPr>
            <a:r>
              <a:rPr lang="en-US" sz="2000" dirty="0">
                <a:solidFill>
                  <a:schemeClr val="bg1"/>
                </a:solidFill>
              </a:rPr>
              <a:t> It should give the archer exact sensations </a:t>
            </a:r>
            <a:r>
              <a:rPr lang="en-US" sz="2000" dirty="0" smtClean="0">
                <a:solidFill>
                  <a:schemeClr val="bg1"/>
                </a:solidFill>
              </a:rPr>
              <a:t>    repeat </a:t>
            </a:r>
            <a:r>
              <a:rPr lang="en-US" sz="2000" dirty="0">
                <a:solidFill>
                  <a:schemeClr val="bg1"/>
                </a:solidFill>
              </a:rPr>
              <a:t>exactly the forces of the bow and in the body</a:t>
            </a:r>
          </a:p>
          <a:p>
            <a:pPr>
              <a:tabLst>
                <a:tab pos="685800" algn="l"/>
              </a:tabLst>
            </a:pPr>
            <a:endParaRPr lang="en-US" sz="800" dirty="0">
              <a:solidFill>
                <a:schemeClr val="bg1"/>
              </a:solidFill>
            </a:endParaRPr>
          </a:p>
          <a:p>
            <a:pPr>
              <a:buFontTx/>
              <a:buChar char="•"/>
              <a:tabLst>
                <a:tab pos="685800" algn="l"/>
              </a:tabLst>
            </a:pPr>
            <a:r>
              <a:rPr lang="en-US" sz="2000" dirty="0">
                <a:solidFill>
                  <a:schemeClr val="bg1"/>
                </a:solidFill>
              </a:rPr>
              <a:t> Activity with apparatus </a:t>
            </a:r>
            <a:r>
              <a:rPr lang="en-US" sz="2000" dirty="0" smtClean="0">
                <a:solidFill>
                  <a:schemeClr val="bg1"/>
                </a:solidFill>
              </a:rPr>
              <a:t>    user </a:t>
            </a:r>
            <a:r>
              <a:rPr lang="en-US" sz="2000" dirty="0">
                <a:solidFill>
                  <a:schemeClr val="bg1"/>
                </a:solidFill>
              </a:rPr>
              <a:t>relaxed upon use of accessory;</a:t>
            </a:r>
          </a:p>
          <a:p>
            <a:pPr>
              <a:tabLst>
                <a:tab pos="685800" algn="l"/>
              </a:tabLst>
            </a:pPr>
            <a:endParaRPr lang="en-US" sz="800" dirty="0">
              <a:solidFill>
                <a:schemeClr val="bg1"/>
              </a:solidFill>
            </a:endParaRPr>
          </a:p>
          <a:p>
            <a:pPr>
              <a:buFontTx/>
              <a:buChar char="•"/>
              <a:tabLst>
                <a:tab pos="685800" algn="l"/>
              </a:tabLst>
            </a:pPr>
            <a:r>
              <a:rPr lang="en-US" sz="2000" dirty="0">
                <a:solidFill>
                  <a:schemeClr val="bg1"/>
                </a:solidFill>
              </a:rPr>
              <a:t> The strength does not come from the arms </a:t>
            </a:r>
            <a:r>
              <a:rPr lang="en-US" sz="2000" dirty="0" smtClean="0">
                <a:solidFill>
                  <a:schemeClr val="bg1"/>
                </a:solidFill>
              </a:rPr>
              <a:t>    it comes from </a:t>
            </a:r>
            <a:r>
              <a:rPr lang="en-US" sz="2000" dirty="0">
                <a:solidFill>
                  <a:schemeClr val="bg1"/>
                </a:solidFill>
              </a:rPr>
              <a:t>the back and the shoulders;</a:t>
            </a:r>
          </a:p>
        </p:txBody>
      </p:sp>
      <p:sp>
        <p:nvSpPr>
          <p:cNvPr id="25608"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US" sz="2400" dirty="0">
                <a:solidFill>
                  <a:srgbClr val="0168AC"/>
                </a:solidFill>
                <a:latin typeface="Verdana" pitchFamily="34" charset="0"/>
              </a:rPr>
              <a:t>What is archery about?</a:t>
            </a:r>
            <a:endParaRPr lang="en-CA" sz="2400" dirty="0">
              <a:solidFill>
                <a:srgbClr val="0168AC"/>
              </a:solidFill>
              <a:latin typeface="Verdana" pitchFamily="34" charset="0"/>
            </a:endParaRPr>
          </a:p>
        </p:txBody>
      </p:sp>
      <p:pic>
        <p:nvPicPr>
          <p:cNvPr id="25609"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25610"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sp>
        <p:nvSpPr>
          <p:cNvPr id="25611" name="Text Box 20"/>
          <p:cNvSpPr txBox="1">
            <a:spLocks noChangeArrowheads="1"/>
          </p:cNvSpPr>
          <p:nvPr/>
        </p:nvSpPr>
        <p:spPr bwMode="auto">
          <a:xfrm>
            <a:off x="6129338" y="6713538"/>
            <a:ext cx="3157537" cy="215900"/>
          </a:xfrm>
          <a:prstGeom prst="rect">
            <a:avLst/>
          </a:prstGeom>
          <a:noFill/>
          <a:ln w="9525">
            <a:noFill/>
            <a:miter lim="800000"/>
            <a:headEnd/>
            <a:tailEnd/>
          </a:ln>
        </p:spPr>
        <p:txBody>
          <a:bodyPr wrap="none">
            <a:spAutoFit/>
          </a:bodyPr>
          <a:lstStyle/>
          <a:p>
            <a:r>
              <a:rPr lang="en-US" sz="800" dirty="0">
                <a:solidFill>
                  <a:schemeClr val="bg1"/>
                </a:solidFill>
              </a:rPr>
              <a:t>Pascal COLMAIRE – </a:t>
            </a:r>
            <a:r>
              <a:rPr lang="en-US" sz="800" dirty="0" smtClean="0">
                <a:solidFill>
                  <a:schemeClr val="bg1"/>
                </a:solidFill>
              </a:rPr>
              <a:t>WA </a:t>
            </a:r>
            <a:r>
              <a:rPr lang="en-US" sz="800" dirty="0">
                <a:solidFill>
                  <a:schemeClr val="bg1"/>
                </a:solidFill>
              </a:rPr>
              <a:t>Development &amp; Education Director</a:t>
            </a:r>
          </a:p>
        </p:txBody>
      </p:sp>
      <p:sp>
        <p:nvSpPr>
          <p:cNvPr id="13" name="TextBox 12"/>
          <p:cNvSpPr txBox="1"/>
          <p:nvPr/>
        </p:nvSpPr>
        <p:spPr>
          <a:xfrm>
            <a:off x="571500" y="5517232"/>
            <a:ext cx="7920880" cy="646331"/>
          </a:xfrm>
          <a:prstGeom prst="rect">
            <a:avLst/>
          </a:prstGeom>
          <a:noFill/>
        </p:spPr>
        <p:txBody>
          <a:bodyPr wrap="square" rtlCol="0">
            <a:spAutoFit/>
          </a:bodyPr>
          <a:lstStyle/>
          <a:p>
            <a:pPr>
              <a:buFont typeface="Arial" pitchFamily="34" charset="0"/>
              <a:buChar char="•"/>
            </a:pPr>
            <a:r>
              <a:rPr lang="en-US" dirty="0" smtClean="0">
                <a:solidFill>
                  <a:schemeClr val="bg1"/>
                </a:solidFill>
                <a:latin typeface="Verdana" pitchFamily="34" charset="0"/>
              </a:rPr>
              <a:t> How to determine the magnitude of the draw length?</a:t>
            </a:r>
          </a:p>
          <a:p>
            <a:pPr>
              <a:buFont typeface="Arial" pitchFamily="34" charset="0"/>
              <a:buChar char="•"/>
            </a:pPr>
            <a:endParaRPr lang="en-GB" dirty="0"/>
          </a:p>
        </p:txBody>
      </p:sp>
      <p:sp>
        <p:nvSpPr>
          <p:cNvPr id="14"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15"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16"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sp>
        <p:nvSpPr>
          <p:cNvPr id="17" name="AutoShape 18"/>
          <p:cNvSpPr>
            <a:spLocks noChangeArrowheads="1"/>
          </p:cNvSpPr>
          <p:nvPr/>
        </p:nvSpPr>
        <p:spPr bwMode="auto">
          <a:xfrm>
            <a:off x="3929755" y="2598737"/>
            <a:ext cx="360362" cy="215900"/>
          </a:xfrm>
          <a:prstGeom prst="notchedRightArrow">
            <a:avLst>
              <a:gd name="adj1" fmla="val 50000"/>
              <a:gd name="adj2" fmla="val 74569"/>
            </a:avLst>
          </a:prstGeom>
          <a:solidFill>
            <a:srgbClr val="FFC000"/>
          </a:solidFill>
          <a:ln w="9525">
            <a:solidFill>
              <a:schemeClr val="tx1"/>
            </a:solidFill>
            <a:miter lim="800000"/>
            <a:headEnd/>
            <a:tailEnd/>
          </a:ln>
        </p:spPr>
        <p:txBody>
          <a:bodyPr wrap="none" anchor="ctr"/>
          <a:lstStyle/>
          <a:p>
            <a:endParaRPr lang="fr-FR"/>
          </a:p>
        </p:txBody>
      </p:sp>
      <p:sp>
        <p:nvSpPr>
          <p:cNvPr id="18" name="AutoShape 18"/>
          <p:cNvSpPr>
            <a:spLocks noChangeArrowheads="1"/>
          </p:cNvSpPr>
          <p:nvPr/>
        </p:nvSpPr>
        <p:spPr bwMode="auto">
          <a:xfrm>
            <a:off x="5831033" y="3027309"/>
            <a:ext cx="360362" cy="215900"/>
          </a:xfrm>
          <a:prstGeom prst="notchedRightArrow">
            <a:avLst>
              <a:gd name="adj1" fmla="val 50000"/>
              <a:gd name="adj2" fmla="val 74569"/>
            </a:avLst>
          </a:prstGeom>
          <a:solidFill>
            <a:srgbClr val="FFC000"/>
          </a:solidFill>
          <a:ln w="9525">
            <a:solidFill>
              <a:schemeClr val="tx1"/>
            </a:solidFill>
            <a:miter lim="800000"/>
            <a:headEnd/>
            <a:tailEnd/>
          </a:ln>
        </p:spPr>
        <p:txBody>
          <a:bodyPr wrap="none" anchor="ctr"/>
          <a:lstStyle/>
          <a:p>
            <a:endParaRPr lang="fr-FR"/>
          </a:p>
        </p:txBody>
      </p:sp>
      <p:sp>
        <p:nvSpPr>
          <p:cNvPr id="19" name="AutoShape 18"/>
          <p:cNvSpPr>
            <a:spLocks noChangeArrowheads="1"/>
          </p:cNvSpPr>
          <p:nvPr/>
        </p:nvSpPr>
        <p:spPr bwMode="auto">
          <a:xfrm>
            <a:off x="3569393" y="3739922"/>
            <a:ext cx="360362" cy="215900"/>
          </a:xfrm>
          <a:prstGeom prst="notchedRightArrow">
            <a:avLst>
              <a:gd name="adj1" fmla="val 50000"/>
              <a:gd name="adj2" fmla="val 74569"/>
            </a:avLst>
          </a:prstGeom>
          <a:solidFill>
            <a:srgbClr val="FFC000"/>
          </a:solidFill>
          <a:ln w="9525">
            <a:solidFill>
              <a:schemeClr val="tx1"/>
            </a:solidFill>
            <a:miter lim="800000"/>
            <a:headEnd/>
            <a:tailEnd/>
          </a:ln>
        </p:spPr>
        <p:txBody>
          <a:bodyPr wrap="none" anchor="ctr"/>
          <a:lstStyle/>
          <a:p>
            <a:endParaRPr lang="fr-FR"/>
          </a:p>
        </p:txBody>
      </p:sp>
      <p:sp>
        <p:nvSpPr>
          <p:cNvPr id="20" name="AutoShape 18"/>
          <p:cNvSpPr>
            <a:spLocks noChangeArrowheads="1"/>
          </p:cNvSpPr>
          <p:nvPr/>
        </p:nvSpPr>
        <p:spPr bwMode="auto">
          <a:xfrm>
            <a:off x="5963012" y="4177130"/>
            <a:ext cx="360362" cy="215900"/>
          </a:xfrm>
          <a:prstGeom prst="notchedRightArrow">
            <a:avLst>
              <a:gd name="adj1" fmla="val 50000"/>
              <a:gd name="adj2" fmla="val 74569"/>
            </a:avLst>
          </a:prstGeom>
          <a:solidFill>
            <a:srgbClr val="FFC000"/>
          </a:solidFill>
          <a:ln w="9525">
            <a:solidFill>
              <a:schemeClr val="tx1"/>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4"/>
                                        </p:tgtEl>
                                        <p:attrNameLst>
                                          <p:attrName>style.visibility</p:attrName>
                                        </p:attrNameLst>
                                      </p:cBhvr>
                                      <p:to>
                                        <p:strVal val="visible"/>
                                      </p:to>
                                    </p:set>
                                    <p:anim calcmode="lin" valueType="num">
                                      <p:cBhvr additive="base">
                                        <p:cTn id="13" dur="500" fill="hold"/>
                                        <p:tgtEl>
                                          <p:spTgt spid="25604"/>
                                        </p:tgtEl>
                                        <p:attrNameLst>
                                          <p:attrName>ppt_x</p:attrName>
                                        </p:attrNameLst>
                                      </p:cBhvr>
                                      <p:tavLst>
                                        <p:tav tm="0">
                                          <p:val>
                                            <p:strVal val="#ppt_x"/>
                                          </p:val>
                                        </p:tav>
                                        <p:tav tm="100000">
                                          <p:val>
                                            <p:strVal val="#ppt_x"/>
                                          </p:val>
                                        </p:tav>
                                      </p:tavLst>
                                    </p:anim>
                                    <p:anim calcmode="lin" valueType="num">
                                      <p:cBhvr additive="base">
                                        <p:cTn id="14"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0662">
                                            <p:txEl>
                                              <p:pRg st="0" end="0"/>
                                            </p:txEl>
                                          </p:spTgt>
                                        </p:tgtEl>
                                        <p:attrNameLst>
                                          <p:attrName>style.visibility</p:attrName>
                                        </p:attrNameLst>
                                      </p:cBhvr>
                                      <p:to>
                                        <p:strVal val="visible"/>
                                      </p:to>
                                    </p:set>
                                    <p:anim calcmode="lin" valueType="num">
                                      <p:cBhvr additive="base">
                                        <p:cTn id="19" dur="500" fill="hold"/>
                                        <p:tgtEl>
                                          <p:spTgt spid="24066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0662">
                                            <p:txEl>
                                              <p:pRg st="0" end="0"/>
                                            </p:txEl>
                                          </p:spTgt>
                                        </p:tgtEl>
                                        <p:attrNameLst>
                                          <p:attrName>ppt_y</p:attrName>
                                        </p:attrNameLst>
                                      </p:cBhvr>
                                      <p:tavLst>
                                        <p:tav tm="0">
                                          <p:val>
                                            <p:strVal val="1+#ppt_h/2"/>
                                          </p:val>
                                        </p:tav>
                                        <p:tav tm="100000">
                                          <p:val>
                                            <p:strVal val="#ppt_y"/>
                                          </p:val>
                                        </p:tav>
                                      </p:tavLst>
                                    </p:anim>
                                  </p:childTnLst>
                                </p:cTn>
                              </p:par>
                              <p:par>
                                <p:cTn id="21" presetID="8"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amond(in)">
                                      <p:cBhvr>
                                        <p:cTn id="23" dur="1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40662">
                                            <p:txEl>
                                              <p:pRg st="2" end="2"/>
                                            </p:txEl>
                                          </p:spTgt>
                                        </p:tgtEl>
                                        <p:attrNameLst>
                                          <p:attrName>style.visibility</p:attrName>
                                        </p:attrNameLst>
                                      </p:cBhvr>
                                      <p:to>
                                        <p:strVal val="visible"/>
                                      </p:to>
                                    </p:set>
                                    <p:anim calcmode="lin" valueType="num">
                                      <p:cBhvr additive="base">
                                        <p:cTn id="28" dur="500" fill="hold"/>
                                        <p:tgtEl>
                                          <p:spTgt spid="24066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40662">
                                            <p:txEl>
                                              <p:pRg st="2" end="2"/>
                                            </p:txEl>
                                          </p:spTgt>
                                        </p:tgtEl>
                                        <p:attrNameLst>
                                          <p:attrName>ppt_y</p:attrName>
                                        </p:attrNameLst>
                                      </p:cBhvr>
                                      <p:tavLst>
                                        <p:tav tm="0">
                                          <p:val>
                                            <p:strVal val="1+#ppt_h/2"/>
                                          </p:val>
                                        </p:tav>
                                        <p:tav tm="100000">
                                          <p:val>
                                            <p:strVal val="#ppt_y"/>
                                          </p:val>
                                        </p:tav>
                                      </p:tavLst>
                                    </p:anim>
                                  </p:childTnLst>
                                </p:cTn>
                              </p:par>
                              <p:par>
                                <p:cTn id="30" presetID="8"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amond(in)">
                                      <p:cBhvr>
                                        <p:cTn id="32" dur="1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0662">
                                            <p:txEl>
                                              <p:pRg st="4" end="4"/>
                                            </p:txEl>
                                          </p:spTgt>
                                        </p:tgtEl>
                                        <p:attrNameLst>
                                          <p:attrName>style.visibility</p:attrName>
                                        </p:attrNameLst>
                                      </p:cBhvr>
                                      <p:to>
                                        <p:strVal val="visible"/>
                                      </p:to>
                                    </p:set>
                                    <p:anim calcmode="lin" valueType="num">
                                      <p:cBhvr additive="base">
                                        <p:cTn id="37" dur="500" fill="hold"/>
                                        <p:tgtEl>
                                          <p:spTgt spid="24066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0662">
                                            <p:txEl>
                                              <p:pRg st="4" end="4"/>
                                            </p:txEl>
                                          </p:spTgt>
                                        </p:tgtEl>
                                        <p:attrNameLst>
                                          <p:attrName>ppt_y</p:attrName>
                                        </p:attrNameLst>
                                      </p:cBhvr>
                                      <p:tavLst>
                                        <p:tav tm="0">
                                          <p:val>
                                            <p:strVal val="1+#ppt_h/2"/>
                                          </p:val>
                                        </p:tav>
                                        <p:tav tm="100000">
                                          <p:val>
                                            <p:strVal val="#ppt_y"/>
                                          </p:val>
                                        </p:tav>
                                      </p:tavLst>
                                    </p:anim>
                                  </p:childTnLst>
                                </p:cTn>
                              </p:par>
                              <p:par>
                                <p:cTn id="39" presetID="8" presetClass="entr" presetSubtype="16"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diamond(in)">
                                      <p:cBhvr>
                                        <p:cTn id="41" dur="10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40662">
                                            <p:txEl>
                                              <p:pRg st="6" end="6"/>
                                            </p:txEl>
                                          </p:spTgt>
                                        </p:tgtEl>
                                        <p:attrNameLst>
                                          <p:attrName>style.visibility</p:attrName>
                                        </p:attrNameLst>
                                      </p:cBhvr>
                                      <p:to>
                                        <p:strVal val="visible"/>
                                      </p:to>
                                    </p:set>
                                    <p:anim calcmode="lin" valueType="num">
                                      <p:cBhvr additive="base">
                                        <p:cTn id="46" dur="500" fill="hold"/>
                                        <p:tgtEl>
                                          <p:spTgt spid="240662">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0662">
                                            <p:txEl>
                                              <p:pRg st="6" end="6"/>
                                            </p:txEl>
                                          </p:spTgt>
                                        </p:tgtEl>
                                        <p:attrNameLst>
                                          <p:attrName>ppt_y</p:attrName>
                                        </p:attrNameLst>
                                      </p:cBhvr>
                                      <p:tavLst>
                                        <p:tav tm="0">
                                          <p:val>
                                            <p:strVal val="1+#ppt_h/2"/>
                                          </p:val>
                                        </p:tav>
                                        <p:tav tm="100000">
                                          <p:val>
                                            <p:strVal val="#ppt_y"/>
                                          </p:val>
                                        </p:tav>
                                      </p:tavLst>
                                    </p:anim>
                                  </p:childTnLst>
                                </p:cTn>
                              </p:par>
                              <p:par>
                                <p:cTn id="48" presetID="8" presetClass="entr" presetSubtype="16"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diamond(in)">
                                      <p:cBhvr>
                                        <p:cTn id="50" dur="10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0651">
                                            <p:txEl>
                                              <p:pRg st="0" end="0"/>
                                            </p:txEl>
                                          </p:spTgt>
                                        </p:tgtEl>
                                        <p:attrNameLst>
                                          <p:attrName>style.visibility</p:attrName>
                                        </p:attrNameLst>
                                      </p:cBhvr>
                                      <p:to>
                                        <p:strVal val="visible"/>
                                      </p:to>
                                    </p:set>
                                    <p:anim calcmode="lin" valueType="num">
                                      <p:cBhvr additive="base">
                                        <p:cTn id="55" dur="500" fill="hold"/>
                                        <p:tgtEl>
                                          <p:spTgt spid="240651">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0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0652"/>
                                        </p:tgtEl>
                                        <p:attrNameLst>
                                          <p:attrName>style.visibility</p:attrName>
                                        </p:attrNameLst>
                                      </p:cBhvr>
                                      <p:to>
                                        <p:strVal val="visible"/>
                                      </p:to>
                                    </p:set>
                                    <p:anim calcmode="lin" valueType="num">
                                      <p:cBhvr additive="base">
                                        <p:cTn id="67" dur="500" fill="hold"/>
                                        <p:tgtEl>
                                          <p:spTgt spid="240652"/>
                                        </p:tgtEl>
                                        <p:attrNameLst>
                                          <p:attrName>ppt_x</p:attrName>
                                        </p:attrNameLst>
                                      </p:cBhvr>
                                      <p:tavLst>
                                        <p:tav tm="0">
                                          <p:val>
                                            <p:strVal val="#ppt_x"/>
                                          </p:val>
                                        </p:tav>
                                        <p:tav tm="100000">
                                          <p:val>
                                            <p:strVal val="#ppt_x"/>
                                          </p:val>
                                        </p:tav>
                                      </p:tavLst>
                                    </p:anim>
                                    <p:anim calcmode="lin" valueType="num">
                                      <p:cBhvr additive="base">
                                        <p:cTn id="68" dur="500" fill="hold"/>
                                        <p:tgtEl>
                                          <p:spTgt spid="240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4" grpId="0"/>
      <p:bldP spid="240652" grpId="0"/>
      <p:bldP spid="13" grpId="0"/>
      <p:bldP spid="17" grpId="0" animBg="1"/>
      <p:bldP spid="18" grpId="0" animBg="1"/>
      <p:bldP spid="19"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1449388" y="2157413"/>
            <a:ext cx="6551612" cy="1200150"/>
          </a:xfrm>
          <a:prstGeom prst="rect">
            <a:avLst/>
          </a:prstGeom>
          <a:noFill/>
          <a:ln w="9525">
            <a:noFill/>
            <a:miter lim="800000"/>
            <a:headEnd/>
            <a:tailEnd/>
          </a:ln>
        </p:spPr>
        <p:txBody>
          <a:bodyPr>
            <a:spAutoFit/>
          </a:bodyPr>
          <a:lstStyle/>
          <a:p>
            <a:r>
              <a:rPr lang="en-US" sz="2400" dirty="0">
                <a:solidFill>
                  <a:srgbClr val="FFFF00"/>
                </a:solidFill>
                <a:latin typeface="Verdana" pitchFamily="34" charset="0"/>
              </a:rPr>
              <a:t>See:</a:t>
            </a:r>
          </a:p>
          <a:p>
            <a:endParaRPr lang="en-US" sz="2400" dirty="0">
              <a:solidFill>
                <a:srgbClr val="FFFF00"/>
              </a:solidFill>
              <a:latin typeface="Verdana" pitchFamily="34" charset="0"/>
            </a:endParaRPr>
          </a:p>
          <a:p>
            <a:pPr algn="ctr"/>
            <a:r>
              <a:rPr lang="en-US" sz="2400" dirty="0">
                <a:solidFill>
                  <a:schemeClr val="bg1"/>
                </a:solidFill>
                <a:latin typeface="Verdana" pitchFamily="34" charset="0"/>
              </a:rPr>
              <a:t> “Guide for making a Training Plan” </a:t>
            </a:r>
          </a:p>
        </p:txBody>
      </p:sp>
      <p:sp>
        <p:nvSpPr>
          <p:cNvPr id="26627" name="Rectangle 7"/>
          <p:cNvSpPr>
            <a:spLocks noChangeArrowheads="1"/>
          </p:cNvSpPr>
          <p:nvPr/>
        </p:nvSpPr>
        <p:spPr bwMode="auto">
          <a:xfrm>
            <a:off x="2706688" y="714375"/>
            <a:ext cx="3794125" cy="587375"/>
          </a:xfrm>
          <a:prstGeom prst="rect">
            <a:avLst/>
          </a:prstGeom>
          <a:noFill/>
          <a:ln w="9525">
            <a:noFill/>
            <a:miter lim="800000"/>
            <a:headEnd/>
            <a:tailEnd/>
          </a:ln>
        </p:spPr>
        <p:txBody>
          <a:bodyPr lIns="92075" tIns="46038" rIns="92075" bIns="46038" anchor="ctr"/>
          <a:lstStyle/>
          <a:p>
            <a:pPr algn="ctr"/>
            <a:r>
              <a:rPr lang="en-US" sz="3200" i="1" dirty="0">
                <a:solidFill>
                  <a:srgbClr val="00FFFF"/>
                </a:solidFill>
                <a:latin typeface="Verdana" pitchFamily="34" charset="0"/>
              </a:rPr>
              <a:t>Archer’s Task</a:t>
            </a:r>
          </a:p>
        </p:txBody>
      </p:sp>
      <p:sp>
        <p:nvSpPr>
          <p:cNvPr id="26628"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US" sz="2400" dirty="0">
                <a:solidFill>
                  <a:srgbClr val="0168AC"/>
                </a:solidFill>
                <a:latin typeface="Verdana" pitchFamily="34" charset="0"/>
              </a:rPr>
              <a:t>What is archery about?</a:t>
            </a:r>
          </a:p>
        </p:txBody>
      </p:sp>
      <p:pic>
        <p:nvPicPr>
          <p:cNvPr id="26629"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26630"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sp>
        <p:nvSpPr>
          <p:cNvPr id="8" name="TextBox 7"/>
          <p:cNvSpPr txBox="1">
            <a:spLocks noChangeArrowheads="1"/>
          </p:cNvSpPr>
          <p:nvPr/>
        </p:nvSpPr>
        <p:spPr bwMode="auto">
          <a:xfrm>
            <a:off x="3929063" y="4357688"/>
            <a:ext cx="2428875" cy="523875"/>
          </a:xfrm>
          <a:prstGeom prst="rect">
            <a:avLst/>
          </a:prstGeom>
          <a:noFill/>
          <a:ln w="9525">
            <a:noFill/>
            <a:miter lim="800000"/>
            <a:headEnd/>
            <a:tailEnd/>
          </a:ln>
        </p:spPr>
        <p:txBody>
          <a:bodyPr>
            <a:spAutoFit/>
          </a:bodyPr>
          <a:lstStyle/>
          <a:p>
            <a:pPr algn="ctr"/>
            <a:r>
              <a:rPr lang="en-US" sz="2800" dirty="0">
                <a:solidFill>
                  <a:srgbClr val="FFFF00"/>
                </a:solidFill>
                <a:latin typeface="Verdana" pitchFamily="34" charset="0"/>
              </a:rPr>
              <a:t>For Level 3</a:t>
            </a:r>
          </a:p>
        </p:txBody>
      </p:sp>
      <p:sp>
        <p:nvSpPr>
          <p:cNvPr id="26632" name="Text Box 20"/>
          <p:cNvSpPr txBox="1">
            <a:spLocks noChangeArrowheads="1"/>
          </p:cNvSpPr>
          <p:nvPr/>
        </p:nvSpPr>
        <p:spPr bwMode="auto">
          <a:xfrm>
            <a:off x="6129338" y="6713538"/>
            <a:ext cx="3157537" cy="215900"/>
          </a:xfrm>
          <a:prstGeom prst="rect">
            <a:avLst/>
          </a:prstGeom>
          <a:noFill/>
          <a:ln w="9525">
            <a:noFill/>
            <a:miter lim="800000"/>
            <a:headEnd/>
            <a:tailEnd/>
          </a:ln>
        </p:spPr>
        <p:txBody>
          <a:bodyPr wrap="none">
            <a:spAutoFit/>
          </a:bodyPr>
          <a:lstStyle/>
          <a:p>
            <a:r>
              <a:rPr lang="en-US" sz="800" dirty="0">
                <a:solidFill>
                  <a:schemeClr val="bg1"/>
                </a:solidFill>
              </a:rPr>
              <a:t>Pascal COLMAIRE – </a:t>
            </a:r>
            <a:r>
              <a:rPr lang="en-US" sz="800" dirty="0" smtClean="0">
                <a:solidFill>
                  <a:schemeClr val="bg1"/>
                </a:solidFill>
              </a:rPr>
              <a:t>WA </a:t>
            </a:r>
            <a:r>
              <a:rPr lang="en-US" sz="800" dirty="0">
                <a:solidFill>
                  <a:schemeClr val="bg1"/>
                </a:solidFill>
              </a:rPr>
              <a:t>Development &amp; Education Director</a:t>
            </a:r>
          </a:p>
        </p:txBody>
      </p:sp>
      <p:sp>
        <p:nvSpPr>
          <p:cNvPr id="9"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10"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11"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285750" y="2286000"/>
            <a:ext cx="8643938" cy="2208213"/>
          </a:xfrm>
        </p:spPr>
        <p:txBody>
          <a:bodyPr/>
          <a:lstStyle/>
          <a:p>
            <a:pPr eaLnBrk="1" hangingPunct="1">
              <a:lnSpc>
                <a:spcPct val="65000"/>
              </a:lnSpc>
            </a:pPr>
            <a:r>
              <a:rPr lang="en-CA" altLang="ja-JP" sz="4000" dirty="0" smtClean="0">
                <a:solidFill>
                  <a:srgbClr val="FFFFFF"/>
                </a:solidFill>
                <a:latin typeface="Verdana" pitchFamily="34" charset="0"/>
                <a:ea typeface="ＭＳ Ｐゴシック" pitchFamily="34" charset="-128"/>
              </a:rPr>
              <a:t>Thank you… </a:t>
            </a:r>
            <a:br>
              <a:rPr lang="en-CA" altLang="ja-JP" sz="4000" dirty="0" smtClean="0">
                <a:solidFill>
                  <a:srgbClr val="FFFFFF"/>
                </a:solidFill>
                <a:latin typeface="Verdana" pitchFamily="34" charset="0"/>
                <a:ea typeface="ＭＳ Ｐゴシック" pitchFamily="34" charset="-128"/>
              </a:rPr>
            </a:br>
            <a:r>
              <a:rPr lang="en-CA" altLang="ja-JP" sz="4000" dirty="0" smtClean="0">
                <a:solidFill>
                  <a:srgbClr val="FFFFFF"/>
                </a:solidFill>
                <a:latin typeface="Verdana" pitchFamily="34" charset="0"/>
                <a:ea typeface="ＭＳ Ｐゴシック" pitchFamily="34" charset="-128"/>
              </a:rPr>
              <a:t/>
            </a:r>
            <a:br>
              <a:rPr lang="en-CA" altLang="ja-JP" sz="4000" dirty="0" smtClean="0">
                <a:solidFill>
                  <a:srgbClr val="FFFFFF"/>
                </a:solidFill>
                <a:latin typeface="Verdana" pitchFamily="34" charset="0"/>
                <a:ea typeface="ＭＳ Ｐゴシック" pitchFamily="34" charset="-128"/>
              </a:rPr>
            </a:br>
            <a:r>
              <a:rPr lang="en-CA" altLang="ja-JP" sz="4000" dirty="0" smtClean="0">
                <a:solidFill>
                  <a:srgbClr val="FFFFFF"/>
                </a:solidFill>
                <a:latin typeface="Verdana" pitchFamily="34" charset="0"/>
                <a:ea typeface="ＭＳ Ｐゴシック" pitchFamily="34" charset="-128"/>
              </a:rPr>
              <a:t>Ready to answer your questions!</a:t>
            </a:r>
            <a:endParaRPr lang="en-CA" sz="4000" b="1" dirty="0" smtClean="0">
              <a:solidFill>
                <a:srgbClr val="FFFFFF"/>
              </a:solidFill>
              <a:latin typeface="Verdana" pitchFamily="34" charset="0"/>
            </a:endParaRPr>
          </a:p>
        </p:txBody>
      </p:sp>
      <p:pic>
        <p:nvPicPr>
          <p:cNvPr id="27651" name="Picture 6" descr="world_archery.jpg"/>
          <p:cNvPicPr>
            <a:picLocks noChangeAspect="1"/>
          </p:cNvPicPr>
          <p:nvPr/>
        </p:nvPicPr>
        <p:blipFill>
          <a:blip r:embed="rId3" cstate="print"/>
          <a:srcRect/>
          <a:stretch>
            <a:fillRect/>
          </a:stretch>
        </p:blipFill>
        <p:spPr bwMode="auto">
          <a:xfrm>
            <a:off x="3559175" y="125413"/>
            <a:ext cx="2084388" cy="2160587"/>
          </a:xfrm>
          <a:prstGeom prst="rect">
            <a:avLst/>
          </a:prstGeom>
          <a:noFill/>
          <a:ln w="9525">
            <a:noFill/>
            <a:miter lim="800000"/>
            <a:headEnd/>
            <a:tailEnd/>
          </a:ln>
        </p:spPr>
      </p:pic>
      <p:pic>
        <p:nvPicPr>
          <p:cNvPr id="27652" name="Picture 16" descr="Solcol"/>
          <p:cNvPicPr>
            <a:picLocks noChangeAspect="1" noChangeArrowheads="1"/>
          </p:cNvPicPr>
          <p:nvPr/>
        </p:nvPicPr>
        <p:blipFill>
          <a:blip r:embed="rId4" cstate="print"/>
          <a:srcRect/>
          <a:stretch>
            <a:fillRect/>
          </a:stretch>
        </p:blipFill>
        <p:spPr bwMode="auto">
          <a:xfrm>
            <a:off x="-1871980" y="3936048"/>
            <a:ext cx="1289050" cy="2260600"/>
          </a:xfrm>
          <a:prstGeom prst="rect">
            <a:avLst/>
          </a:prstGeom>
          <a:noFill/>
          <a:ln w="9525">
            <a:noFill/>
            <a:miter lim="800000"/>
            <a:headEnd/>
            <a:tailEnd/>
          </a:ln>
        </p:spPr>
      </p:pic>
      <p:sp>
        <p:nvSpPr>
          <p:cNvPr id="27653" name="Text Box 20"/>
          <p:cNvSpPr txBox="1">
            <a:spLocks noChangeArrowheads="1"/>
          </p:cNvSpPr>
          <p:nvPr/>
        </p:nvSpPr>
        <p:spPr bwMode="auto">
          <a:xfrm>
            <a:off x="6429375" y="6713538"/>
            <a:ext cx="2770188" cy="184150"/>
          </a:xfrm>
          <a:prstGeom prst="rect">
            <a:avLst/>
          </a:prstGeom>
          <a:noFill/>
          <a:ln w="9525">
            <a:noFill/>
            <a:miter lim="800000"/>
            <a:headEnd/>
            <a:tailEnd/>
          </a:ln>
        </p:spPr>
        <p:txBody>
          <a:bodyPr wrap="none">
            <a:spAutoFit/>
          </a:bodyPr>
          <a:lstStyle/>
          <a:p>
            <a:r>
              <a:rPr lang="en-US" sz="600" dirty="0">
                <a:solidFill>
                  <a:schemeClr val="bg1"/>
                </a:solidFill>
                <a:latin typeface="Verdana" pitchFamily="34" charset="0"/>
              </a:rPr>
              <a:t>Pascal COLMAIRE – </a:t>
            </a:r>
            <a:r>
              <a:rPr lang="en-US" sz="600" dirty="0" smtClean="0">
                <a:solidFill>
                  <a:schemeClr val="bg1"/>
                </a:solidFill>
                <a:latin typeface="Verdana" pitchFamily="34" charset="0"/>
              </a:rPr>
              <a:t>WA </a:t>
            </a:r>
            <a:r>
              <a:rPr lang="en-US" sz="600" dirty="0">
                <a:solidFill>
                  <a:schemeClr val="bg1"/>
                </a:solidFill>
                <a:latin typeface="Verdana" pitchFamily="34" charset="0"/>
              </a:rPr>
              <a:t>Development &amp; Education Director</a:t>
            </a:r>
          </a:p>
        </p:txBody>
      </p:sp>
      <p:pic>
        <p:nvPicPr>
          <p:cNvPr id="6" name="Picture 10" descr="C:\Documents and Settings\Administrator\Desktop\Beer\Front01.jpg"/>
          <p:cNvPicPr>
            <a:picLocks noChangeArrowheads="1"/>
          </p:cNvPicPr>
          <p:nvPr/>
        </p:nvPicPr>
        <p:blipFill>
          <a:blip r:embed="rId5" cstate="print"/>
          <a:srcRect/>
          <a:stretch>
            <a:fillRect/>
          </a:stretch>
        </p:blipFill>
        <p:spPr bwMode="auto">
          <a:xfrm rot="21420000">
            <a:off x="2684463" y="3905250"/>
            <a:ext cx="3684587"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6"/>
          <p:cNvSpPr>
            <a:spLocks noGrp="1" noChangeArrowheads="1"/>
          </p:cNvSpPr>
          <p:nvPr>
            <p:ph type="sldNum" sz="quarter" idx="12"/>
          </p:nvPr>
        </p:nvSpPr>
        <p:spPr>
          <a:ln/>
        </p:spPr>
        <p:txBody>
          <a:bodyPr/>
          <a:lstStyle/>
          <a:p>
            <a:pPr>
              <a:defRPr/>
            </a:pPr>
            <a:fld id="{67603479-1298-4957-844D-6446B4AEC360}" type="slidenum">
              <a:rPr lang="en-US"/>
              <a:pPr>
                <a:defRPr/>
              </a:pPr>
              <a:t>4</a:t>
            </a:fld>
            <a:endParaRPr lang="en-US" dirty="0"/>
          </a:p>
        </p:txBody>
      </p:sp>
      <p:sp>
        <p:nvSpPr>
          <p:cNvPr id="120834"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7B2D7126-2761-4AF8-A77B-14173D3B33B9}" type="slidenum">
              <a:rPr lang="en-US" sz="1400" b="0"/>
              <a:pPr algn="r"/>
              <a:t>4</a:t>
            </a:fld>
            <a:endParaRPr lang="en-US" sz="1400" b="0" dirty="0"/>
          </a:p>
        </p:txBody>
      </p:sp>
      <p:sp>
        <p:nvSpPr>
          <p:cNvPr id="120835" name="Rectangle 7"/>
          <p:cNvSpPr>
            <a:spLocks noChangeArrowheads="1"/>
          </p:cNvSpPr>
          <p:nvPr/>
        </p:nvSpPr>
        <p:spPr bwMode="auto">
          <a:xfrm>
            <a:off x="819150" y="931863"/>
            <a:ext cx="7724775" cy="358775"/>
          </a:xfrm>
          <a:prstGeom prst="rect">
            <a:avLst/>
          </a:prstGeom>
          <a:noFill/>
          <a:ln w="9525">
            <a:noFill/>
            <a:miter lim="800000"/>
            <a:headEnd/>
            <a:tailEnd/>
          </a:ln>
        </p:spPr>
        <p:txBody>
          <a:bodyPr/>
          <a:lstStyle/>
          <a:p>
            <a:pPr marL="354013" indent="-354013" algn="ctr"/>
            <a:r>
              <a:rPr lang="en-US" dirty="0">
                <a:solidFill>
                  <a:srgbClr val="00FFFF"/>
                </a:solidFill>
                <a:latin typeface="Verdana" pitchFamily="34" charset="0"/>
              </a:rPr>
              <a:t>To get progressing athletes, we need progressing coaches</a:t>
            </a:r>
            <a:endParaRPr lang="en-CA" dirty="0">
              <a:solidFill>
                <a:srgbClr val="00FFFF"/>
              </a:solidFill>
              <a:latin typeface="Verdana" pitchFamily="34" charset="0"/>
            </a:endParaRPr>
          </a:p>
        </p:txBody>
      </p:sp>
      <p:sp>
        <p:nvSpPr>
          <p:cNvPr id="120836"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US" sz="2400" dirty="0">
                <a:solidFill>
                  <a:srgbClr val="0168AC"/>
                </a:solidFill>
                <a:latin typeface="Verdana" pitchFamily="34" charset="0"/>
                <a:ea typeface="MS PGothic" pitchFamily="34" charset="-128"/>
              </a:rPr>
              <a:t>What is coaching?</a:t>
            </a:r>
            <a:endParaRPr lang="en-US" sz="2400" dirty="0">
              <a:solidFill>
                <a:srgbClr val="0168AC"/>
              </a:solidFill>
              <a:latin typeface="Verdana" pitchFamily="34" charset="0"/>
            </a:endParaRPr>
          </a:p>
        </p:txBody>
      </p:sp>
      <p:pic>
        <p:nvPicPr>
          <p:cNvPr id="120837"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120838"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grpSp>
        <p:nvGrpSpPr>
          <p:cNvPr id="2" name="Group 10"/>
          <p:cNvGrpSpPr>
            <a:grpSpLocks/>
          </p:cNvGrpSpPr>
          <p:nvPr/>
        </p:nvGrpSpPr>
        <p:grpSpPr bwMode="auto">
          <a:xfrm>
            <a:off x="0" y="1671638"/>
            <a:ext cx="8782050" cy="4567237"/>
            <a:chOff x="0" y="1053"/>
            <a:chExt cx="5532" cy="2877"/>
          </a:xfrm>
        </p:grpSpPr>
        <p:sp>
          <p:nvSpPr>
            <p:cNvPr id="42" name="TextBox 41"/>
            <p:cNvSpPr txBox="1">
              <a:spLocks noChangeArrowheads="1"/>
            </p:cNvSpPr>
            <p:nvPr/>
          </p:nvSpPr>
          <p:spPr bwMode="auto">
            <a:xfrm>
              <a:off x="4487" y="1979"/>
              <a:ext cx="1045" cy="173"/>
            </a:xfrm>
            <a:prstGeom prst="rect">
              <a:avLst/>
            </a:prstGeom>
            <a:noFill/>
            <a:ln w="9525">
              <a:noFill/>
              <a:miter lim="800000"/>
              <a:headEnd/>
              <a:tailEnd/>
            </a:ln>
          </p:spPr>
          <p:txBody>
            <a:bodyPr>
              <a:spAutoFit/>
            </a:bodyPr>
            <a:lstStyle/>
            <a:p>
              <a:r>
                <a:rPr lang="en-CA" sz="1200" dirty="0">
                  <a:solidFill>
                    <a:srgbClr val="66FF33"/>
                  </a:solidFill>
                  <a:latin typeface="Verdana" pitchFamily="34" charset="0"/>
                </a:rPr>
                <a:t>Coach level </a:t>
              </a:r>
              <a:r>
                <a:rPr lang="en-CA" sz="1200" dirty="0">
                  <a:solidFill>
                    <a:srgbClr val="00B0F0"/>
                  </a:solidFill>
                  <a:latin typeface="Verdana" pitchFamily="34" charset="0"/>
                </a:rPr>
                <a:t>1</a:t>
              </a:r>
              <a:r>
                <a:rPr lang="en-CA" sz="1200" dirty="0">
                  <a:solidFill>
                    <a:srgbClr val="66FF33"/>
                  </a:solidFill>
                  <a:latin typeface="Verdana" pitchFamily="34" charset="0"/>
                </a:rPr>
                <a:t>,</a:t>
              </a:r>
              <a:r>
                <a:rPr lang="en-CA" sz="1200" dirty="0">
                  <a:solidFill>
                    <a:srgbClr val="FF0000"/>
                  </a:solidFill>
                  <a:latin typeface="Verdana" pitchFamily="34" charset="0"/>
                </a:rPr>
                <a:t>2</a:t>
              </a:r>
              <a:endParaRPr lang="en-GB" dirty="0">
                <a:solidFill>
                  <a:srgbClr val="FF0000"/>
                </a:solidFill>
              </a:endParaRPr>
            </a:p>
          </p:txBody>
        </p:sp>
        <p:sp>
          <p:nvSpPr>
            <p:cNvPr id="120844" name="TextBox 37"/>
            <p:cNvSpPr txBox="1">
              <a:spLocks noChangeArrowheads="1"/>
            </p:cNvSpPr>
            <p:nvPr/>
          </p:nvSpPr>
          <p:spPr bwMode="auto">
            <a:xfrm>
              <a:off x="4515" y="1715"/>
              <a:ext cx="963" cy="173"/>
            </a:xfrm>
            <a:prstGeom prst="rect">
              <a:avLst/>
            </a:prstGeom>
            <a:noFill/>
            <a:ln w="9525">
              <a:noFill/>
              <a:miter lim="800000"/>
              <a:headEnd/>
              <a:tailEnd/>
            </a:ln>
          </p:spPr>
          <p:txBody>
            <a:bodyPr>
              <a:spAutoFit/>
            </a:bodyPr>
            <a:lstStyle/>
            <a:p>
              <a:r>
                <a:rPr lang="en-CA" sz="1200" dirty="0">
                  <a:solidFill>
                    <a:schemeClr val="bg1"/>
                  </a:solidFill>
                  <a:latin typeface="Verdana" pitchFamily="34" charset="0"/>
                </a:rPr>
                <a:t>Athlete</a:t>
              </a:r>
            </a:p>
          </p:txBody>
        </p:sp>
        <p:sp>
          <p:nvSpPr>
            <p:cNvPr id="120845" name="Rectangle 10"/>
            <p:cNvSpPr>
              <a:spLocks noChangeArrowheads="1"/>
            </p:cNvSpPr>
            <p:nvPr/>
          </p:nvSpPr>
          <p:spPr bwMode="auto">
            <a:xfrm>
              <a:off x="3403" y="3639"/>
              <a:ext cx="546" cy="180"/>
            </a:xfrm>
            <a:prstGeom prst="rect">
              <a:avLst/>
            </a:prstGeom>
            <a:noFill/>
            <a:ln w="9525">
              <a:noFill/>
              <a:miter lim="800000"/>
              <a:headEnd/>
              <a:tailEnd/>
            </a:ln>
          </p:spPr>
          <p:txBody>
            <a:bodyPr lIns="114300" tIns="0" rIns="114300" bIns="0"/>
            <a:lstStyle/>
            <a:p>
              <a:r>
                <a:rPr lang="en-US" sz="1400" i="1" dirty="0">
                  <a:solidFill>
                    <a:srgbClr val="66FF33"/>
                  </a:solidFill>
                  <a:latin typeface="Verdana" pitchFamily="34" charset="0"/>
                </a:rPr>
                <a:t>Time</a:t>
              </a:r>
              <a:endParaRPr lang="en-US" sz="1400" i="1" dirty="0">
                <a:solidFill>
                  <a:srgbClr val="66FF33"/>
                </a:solidFill>
              </a:endParaRPr>
            </a:p>
          </p:txBody>
        </p:sp>
        <p:sp>
          <p:nvSpPr>
            <p:cNvPr id="120846" name="Line 12"/>
            <p:cNvSpPr>
              <a:spLocks noChangeShapeType="1"/>
            </p:cNvSpPr>
            <p:nvPr/>
          </p:nvSpPr>
          <p:spPr bwMode="auto">
            <a:xfrm flipH="1">
              <a:off x="918" y="3702"/>
              <a:ext cx="2479" cy="1"/>
            </a:xfrm>
            <a:prstGeom prst="line">
              <a:avLst/>
            </a:prstGeom>
            <a:noFill/>
            <a:ln w="9525">
              <a:solidFill>
                <a:srgbClr val="66FF33"/>
              </a:solidFill>
              <a:round/>
              <a:headEnd type="triangle" w="med" len="med"/>
              <a:tailEnd/>
            </a:ln>
          </p:spPr>
          <p:txBody>
            <a:bodyPr/>
            <a:lstStyle/>
            <a:p>
              <a:endParaRPr lang="fr-CH" dirty="0"/>
            </a:p>
          </p:txBody>
        </p:sp>
        <p:sp>
          <p:nvSpPr>
            <p:cNvPr id="120847" name="Line 11"/>
            <p:cNvSpPr>
              <a:spLocks noChangeShapeType="1"/>
            </p:cNvSpPr>
            <p:nvPr/>
          </p:nvSpPr>
          <p:spPr bwMode="auto">
            <a:xfrm flipH="1">
              <a:off x="922" y="1227"/>
              <a:ext cx="5" cy="2472"/>
            </a:xfrm>
            <a:prstGeom prst="line">
              <a:avLst/>
            </a:prstGeom>
            <a:noFill/>
            <a:ln w="9525">
              <a:solidFill>
                <a:srgbClr val="66FF33"/>
              </a:solidFill>
              <a:round/>
              <a:headEnd type="triangle" w="med" len="med"/>
              <a:tailEnd/>
            </a:ln>
          </p:spPr>
          <p:txBody>
            <a:bodyPr/>
            <a:lstStyle/>
            <a:p>
              <a:endParaRPr lang="fr-CH" dirty="0"/>
            </a:p>
          </p:txBody>
        </p:sp>
        <p:sp>
          <p:nvSpPr>
            <p:cNvPr id="120848" name="Freeform 9"/>
            <p:cNvSpPr>
              <a:spLocks/>
            </p:cNvSpPr>
            <p:nvPr/>
          </p:nvSpPr>
          <p:spPr bwMode="auto">
            <a:xfrm>
              <a:off x="921" y="2278"/>
              <a:ext cx="2572" cy="1334"/>
            </a:xfrm>
            <a:custGeom>
              <a:avLst/>
              <a:gdLst>
                <a:gd name="T0" fmla="*/ 0 w 10897"/>
                <a:gd name="T1" fmla="*/ 471570 h 10007"/>
                <a:gd name="T2" fmla="*/ 188543 w 10897"/>
                <a:gd name="T3" fmla="*/ 440186 h 10007"/>
                <a:gd name="T4" fmla="*/ 349774 w 10897"/>
                <a:gd name="T5" fmla="*/ 341320 h 10007"/>
                <a:gd name="T6" fmla="*/ 620085 w 10897"/>
                <a:gd name="T7" fmla="*/ 113098 h 10007"/>
                <a:gd name="T8" fmla="*/ 719606 w 10897"/>
                <a:gd name="T9" fmla="*/ 39301 h 10007"/>
                <a:gd name="T10" fmla="*/ 793180 w 10897"/>
                <a:gd name="T11" fmla="*/ 6268 h 10007"/>
                <a:gd name="T12" fmla="*/ 930085 w 10897"/>
                <a:gd name="T13" fmla="*/ 1696 h 10007"/>
                <a:gd name="T14" fmla="*/ 0 60000 65536"/>
                <a:gd name="T15" fmla="*/ 0 60000 65536"/>
                <a:gd name="T16" fmla="*/ 0 60000 65536"/>
                <a:gd name="T17" fmla="*/ 0 60000 65536"/>
                <a:gd name="T18" fmla="*/ 0 60000 65536"/>
                <a:gd name="T19" fmla="*/ 0 60000 65536"/>
                <a:gd name="T20" fmla="*/ 0 60000 65536"/>
                <a:gd name="T21" fmla="*/ 0 w 10897"/>
                <a:gd name="T22" fmla="*/ 0 h 10007"/>
                <a:gd name="T23" fmla="*/ 10897 w 10897"/>
                <a:gd name="T24" fmla="*/ 10007 h 100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7" h="10007">
                  <a:moveTo>
                    <a:pt x="0" y="10007"/>
                  </a:moveTo>
                  <a:cubicBezTo>
                    <a:pt x="369" y="9897"/>
                    <a:pt x="1526" y="9802"/>
                    <a:pt x="2209" y="9341"/>
                  </a:cubicBezTo>
                  <a:cubicBezTo>
                    <a:pt x="2893" y="8880"/>
                    <a:pt x="3256" y="8399"/>
                    <a:pt x="4098" y="7243"/>
                  </a:cubicBezTo>
                  <a:cubicBezTo>
                    <a:pt x="4941" y="6088"/>
                    <a:pt x="6543" y="3468"/>
                    <a:pt x="7265" y="2400"/>
                  </a:cubicBezTo>
                  <a:cubicBezTo>
                    <a:pt x="7987" y="1333"/>
                    <a:pt x="8094" y="1211"/>
                    <a:pt x="8431" y="834"/>
                  </a:cubicBezTo>
                  <a:cubicBezTo>
                    <a:pt x="8769" y="457"/>
                    <a:pt x="8882" y="266"/>
                    <a:pt x="9293" y="133"/>
                  </a:cubicBezTo>
                  <a:cubicBezTo>
                    <a:pt x="9704" y="0"/>
                    <a:pt x="10751" y="47"/>
                    <a:pt x="10897" y="36"/>
                  </a:cubicBezTo>
                </a:path>
              </a:pathLst>
            </a:custGeom>
            <a:noFill/>
            <a:ln w="28575" cap="flat">
              <a:solidFill>
                <a:srgbClr val="FFFFFF"/>
              </a:solidFill>
              <a:prstDash val="solid"/>
              <a:round/>
              <a:headEnd/>
              <a:tailEnd/>
            </a:ln>
          </p:spPr>
          <p:txBody>
            <a:bodyPr/>
            <a:lstStyle/>
            <a:p>
              <a:endParaRPr lang="fr-CH" dirty="0"/>
            </a:p>
          </p:txBody>
        </p:sp>
        <p:sp>
          <p:nvSpPr>
            <p:cNvPr id="120849" name="Rectangle 20"/>
            <p:cNvSpPr>
              <a:spLocks noChangeArrowheads="1"/>
            </p:cNvSpPr>
            <p:nvPr/>
          </p:nvSpPr>
          <p:spPr bwMode="auto">
            <a:xfrm>
              <a:off x="72" y="3225"/>
              <a:ext cx="843" cy="182"/>
            </a:xfrm>
            <a:prstGeom prst="rect">
              <a:avLst/>
            </a:prstGeom>
            <a:noFill/>
            <a:ln w="9525">
              <a:noFill/>
              <a:miter lim="800000"/>
              <a:headEnd/>
              <a:tailEnd/>
            </a:ln>
          </p:spPr>
          <p:txBody>
            <a:bodyPr lIns="114300" tIns="0" rIns="114300" bIns="0"/>
            <a:lstStyle/>
            <a:p>
              <a:pPr algn="r"/>
              <a:r>
                <a:rPr lang="en-US" sz="1400" i="1" dirty="0">
                  <a:solidFill>
                    <a:srgbClr val="00B0F0"/>
                  </a:solidFill>
                  <a:latin typeface="Verdana" pitchFamily="34" charset="0"/>
                </a:rPr>
                <a:t>Entry</a:t>
              </a:r>
              <a:endParaRPr lang="en-US" sz="1400" dirty="0">
                <a:solidFill>
                  <a:srgbClr val="FFFF00"/>
                </a:solidFill>
              </a:endParaRPr>
            </a:p>
          </p:txBody>
        </p:sp>
        <p:sp>
          <p:nvSpPr>
            <p:cNvPr id="120850" name="Rectangle 22"/>
            <p:cNvSpPr>
              <a:spLocks noChangeArrowheads="1"/>
            </p:cNvSpPr>
            <p:nvPr/>
          </p:nvSpPr>
          <p:spPr bwMode="auto">
            <a:xfrm>
              <a:off x="786" y="3778"/>
              <a:ext cx="2799" cy="152"/>
            </a:xfrm>
            <a:prstGeom prst="rect">
              <a:avLst/>
            </a:prstGeom>
            <a:noFill/>
            <a:ln w="9525">
              <a:noFill/>
              <a:miter lim="800000"/>
              <a:headEnd/>
              <a:tailEnd/>
            </a:ln>
          </p:spPr>
          <p:txBody>
            <a:bodyPr lIns="114300" tIns="0" rIns="114300" bIns="0"/>
            <a:lstStyle/>
            <a:p>
              <a:r>
                <a:rPr lang="en-US" sz="1200" i="1" dirty="0">
                  <a:solidFill>
                    <a:srgbClr val="66FF33"/>
                  </a:solidFill>
                  <a:latin typeface="Verdana" pitchFamily="34" charset="0"/>
                </a:rPr>
                <a:t> 0           1             2            3             4            5</a:t>
              </a:r>
              <a:endParaRPr lang="en-US" sz="1200" dirty="0">
                <a:solidFill>
                  <a:srgbClr val="66FF33"/>
                </a:solidFill>
              </a:endParaRPr>
            </a:p>
          </p:txBody>
        </p:sp>
        <p:sp>
          <p:nvSpPr>
            <p:cNvPr id="120851" name="Line 10"/>
            <p:cNvSpPr>
              <a:spLocks noChangeShapeType="1"/>
            </p:cNvSpPr>
            <p:nvPr/>
          </p:nvSpPr>
          <p:spPr bwMode="auto">
            <a:xfrm flipV="1">
              <a:off x="2388" y="2328"/>
              <a:ext cx="1070" cy="246"/>
            </a:xfrm>
            <a:prstGeom prst="line">
              <a:avLst/>
            </a:prstGeom>
            <a:noFill/>
            <a:ln w="25400">
              <a:solidFill>
                <a:srgbClr val="FF0000"/>
              </a:solidFill>
              <a:round/>
              <a:headEnd/>
              <a:tailEnd/>
            </a:ln>
          </p:spPr>
          <p:txBody>
            <a:bodyPr/>
            <a:lstStyle/>
            <a:p>
              <a:endParaRPr lang="fr-CH" dirty="0"/>
            </a:p>
          </p:txBody>
        </p:sp>
        <p:sp>
          <p:nvSpPr>
            <p:cNvPr id="120852" name="Line 10"/>
            <p:cNvSpPr>
              <a:spLocks noChangeShapeType="1"/>
            </p:cNvSpPr>
            <p:nvPr/>
          </p:nvSpPr>
          <p:spPr bwMode="auto">
            <a:xfrm flipV="1">
              <a:off x="918" y="2898"/>
              <a:ext cx="1472" cy="546"/>
            </a:xfrm>
            <a:prstGeom prst="line">
              <a:avLst/>
            </a:prstGeom>
            <a:noFill/>
            <a:ln w="25400">
              <a:solidFill>
                <a:srgbClr val="00B0F0"/>
              </a:solidFill>
              <a:round/>
              <a:headEnd/>
              <a:tailEnd/>
            </a:ln>
          </p:spPr>
          <p:txBody>
            <a:bodyPr/>
            <a:lstStyle/>
            <a:p>
              <a:endParaRPr lang="fr-CH" dirty="0"/>
            </a:p>
          </p:txBody>
        </p:sp>
        <p:sp>
          <p:nvSpPr>
            <p:cNvPr id="120853" name="Line 10"/>
            <p:cNvSpPr>
              <a:spLocks noChangeShapeType="1"/>
            </p:cNvSpPr>
            <p:nvPr/>
          </p:nvSpPr>
          <p:spPr bwMode="auto">
            <a:xfrm flipV="1">
              <a:off x="2388" y="2580"/>
              <a:ext cx="2" cy="312"/>
            </a:xfrm>
            <a:prstGeom prst="line">
              <a:avLst/>
            </a:prstGeom>
            <a:noFill/>
            <a:ln w="25400">
              <a:solidFill>
                <a:srgbClr val="66FF33"/>
              </a:solidFill>
              <a:prstDash val="dash"/>
              <a:round/>
              <a:headEnd/>
              <a:tailEnd/>
            </a:ln>
          </p:spPr>
          <p:txBody>
            <a:bodyPr/>
            <a:lstStyle/>
            <a:p>
              <a:endParaRPr lang="fr-CH" dirty="0"/>
            </a:p>
          </p:txBody>
        </p:sp>
        <p:sp>
          <p:nvSpPr>
            <p:cNvPr id="120854" name="Rectangle 27"/>
            <p:cNvSpPr>
              <a:spLocks noChangeArrowheads="1"/>
            </p:cNvSpPr>
            <p:nvPr/>
          </p:nvSpPr>
          <p:spPr bwMode="auto">
            <a:xfrm>
              <a:off x="0" y="2295"/>
              <a:ext cx="981" cy="164"/>
            </a:xfrm>
            <a:prstGeom prst="rect">
              <a:avLst/>
            </a:prstGeom>
            <a:noFill/>
            <a:ln w="9525">
              <a:noFill/>
              <a:miter lim="800000"/>
              <a:headEnd/>
              <a:tailEnd/>
            </a:ln>
          </p:spPr>
          <p:txBody>
            <a:bodyPr lIns="114300" tIns="0" rIns="114300" bIns="0"/>
            <a:lstStyle/>
            <a:p>
              <a:r>
                <a:rPr lang="en-US" sz="1400" i="1" dirty="0">
                  <a:solidFill>
                    <a:srgbClr val="FF0000"/>
                  </a:solidFill>
                  <a:latin typeface="Verdana" pitchFamily="34" charset="0"/>
                </a:rPr>
                <a:t>Intermediate</a:t>
              </a:r>
            </a:p>
          </p:txBody>
        </p:sp>
        <p:sp>
          <p:nvSpPr>
            <p:cNvPr id="120855" name="Rectangle 28"/>
            <p:cNvSpPr>
              <a:spLocks noChangeArrowheads="1"/>
            </p:cNvSpPr>
            <p:nvPr/>
          </p:nvSpPr>
          <p:spPr bwMode="auto">
            <a:xfrm>
              <a:off x="667" y="1053"/>
              <a:ext cx="708" cy="180"/>
            </a:xfrm>
            <a:prstGeom prst="rect">
              <a:avLst/>
            </a:prstGeom>
            <a:noFill/>
            <a:ln w="9525">
              <a:noFill/>
              <a:miter lim="800000"/>
              <a:headEnd/>
              <a:tailEnd/>
            </a:ln>
          </p:spPr>
          <p:txBody>
            <a:bodyPr lIns="114300" tIns="0" rIns="114300" bIns="0"/>
            <a:lstStyle/>
            <a:p>
              <a:r>
                <a:rPr lang="en-US" sz="1400" i="1" dirty="0">
                  <a:solidFill>
                    <a:srgbClr val="66FF33"/>
                  </a:solidFill>
                  <a:latin typeface="Verdana" pitchFamily="34" charset="0"/>
                </a:rPr>
                <a:t>Level</a:t>
              </a:r>
              <a:endParaRPr lang="en-US" sz="1400" i="1" dirty="0">
                <a:solidFill>
                  <a:srgbClr val="66FF33"/>
                </a:solidFill>
              </a:endParaRPr>
            </a:p>
          </p:txBody>
        </p:sp>
        <p:sp>
          <p:nvSpPr>
            <p:cNvPr id="120856" name="Line 17"/>
            <p:cNvSpPr>
              <a:spLocks noChangeShapeType="1"/>
            </p:cNvSpPr>
            <p:nvPr/>
          </p:nvSpPr>
          <p:spPr bwMode="auto">
            <a:xfrm>
              <a:off x="3987" y="1822"/>
              <a:ext cx="515" cy="3"/>
            </a:xfrm>
            <a:prstGeom prst="line">
              <a:avLst/>
            </a:prstGeom>
            <a:noFill/>
            <a:ln w="28575">
              <a:solidFill>
                <a:schemeClr val="bg1"/>
              </a:solidFill>
              <a:round/>
              <a:headEnd/>
              <a:tailEnd/>
            </a:ln>
          </p:spPr>
          <p:txBody>
            <a:bodyPr/>
            <a:lstStyle/>
            <a:p>
              <a:endParaRPr lang="fr-CH" dirty="0"/>
            </a:p>
          </p:txBody>
        </p:sp>
        <p:sp>
          <p:nvSpPr>
            <p:cNvPr id="120857" name="Line 16"/>
            <p:cNvSpPr>
              <a:spLocks noChangeShapeType="1"/>
            </p:cNvSpPr>
            <p:nvPr/>
          </p:nvSpPr>
          <p:spPr bwMode="auto">
            <a:xfrm flipV="1">
              <a:off x="4248" y="2070"/>
              <a:ext cx="240" cy="0"/>
            </a:xfrm>
            <a:prstGeom prst="line">
              <a:avLst/>
            </a:prstGeom>
            <a:noFill/>
            <a:ln w="28575">
              <a:solidFill>
                <a:srgbClr val="FF0000"/>
              </a:solidFill>
              <a:round/>
              <a:headEnd/>
              <a:tailEnd/>
            </a:ln>
          </p:spPr>
          <p:txBody>
            <a:bodyPr/>
            <a:lstStyle/>
            <a:p>
              <a:endParaRPr lang="fr-CH" dirty="0"/>
            </a:p>
          </p:txBody>
        </p:sp>
        <p:sp>
          <p:nvSpPr>
            <p:cNvPr id="120858" name="Line 16"/>
            <p:cNvSpPr>
              <a:spLocks noChangeShapeType="1"/>
            </p:cNvSpPr>
            <p:nvPr/>
          </p:nvSpPr>
          <p:spPr bwMode="auto">
            <a:xfrm flipV="1">
              <a:off x="3990" y="2070"/>
              <a:ext cx="252" cy="0"/>
            </a:xfrm>
            <a:prstGeom prst="line">
              <a:avLst/>
            </a:prstGeom>
            <a:noFill/>
            <a:ln w="28575">
              <a:solidFill>
                <a:srgbClr val="00B0F0"/>
              </a:solidFill>
              <a:round/>
              <a:headEnd/>
              <a:tailEnd/>
            </a:ln>
          </p:spPr>
          <p:txBody>
            <a:bodyPr/>
            <a:lstStyle/>
            <a:p>
              <a:endParaRPr lang="fr-CH"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6"/>
          <p:cNvSpPr>
            <a:spLocks noGrp="1" noChangeArrowheads="1"/>
          </p:cNvSpPr>
          <p:nvPr>
            <p:ph type="sldNum" sz="quarter" idx="12"/>
          </p:nvPr>
        </p:nvSpPr>
        <p:spPr>
          <a:ln/>
        </p:spPr>
        <p:txBody>
          <a:bodyPr/>
          <a:lstStyle/>
          <a:p>
            <a:pPr>
              <a:defRPr/>
            </a:pPr>
            <a:fld id="{AF6D921C-C26F-4DEE-A1B1-B30FB6D5CFDF}" type="slidenum">
              <a:rPr lang="en-US"/>
              <a:pPr>
                <a:defRPr/>
              </a:pPr>
              <a:t>5</a:t>
            </a:fld>
            <a:endParaRPr lang="en-US" dirty="0"/>
          </a:p>
        </p:txBody>
      </p:sp>
      <p:sp>
        <p:nvSpPr>
          <p:cNvPr id="116738"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700046CA-8891-4898-A811-584B04E16ECF}" type="slidenum">
              <a:rPr lang="en-US" sz="1400" b="0"/>
              <a:pPr algn="r"/>
              <a:t>5</a:t>
            </a:fld>
            <a:endParaRPr lang="en-US" sz="1400" b="0"/>
          </a:p>
        </p:txBody>
      </p:sp>
      <p:sp>
        <p:nvSpPr>
          <p:cNvPr id="116739" name="Rectangle 7"/>
          <p:cNvSpPr>
            <a:spLocks noChangeArrowheads="1"/>
          </p:cNvSpPr>
          <p:nvPr/>
        </p:nvSpPr>
        <p:spPr bwMode="auto">
          <a:xfrm>
            <a:off x="819150" y="931863"/>
            <a:ext cx="7724775" cy="358775"/>
          </a:xfrm>
          <a:prstGeom prst="rect">
            <a:avLst/>
          </a:prstGeom>
          <a:noFill/>
          <a:ln w="9525">
            <a:noFill/>
            <a:miter lim="800000"/>
            <a:headEnd/>
            <a:tailEnd/>
          </a:ln>
        </p:spPr>
        <p:txBody>
          <a:bodyPr/>
          <a:lstStyle/>
          <a:p>
            <a:pPr marL="354013" indent="-354013" algn="ctr"/>
            <a:r>
              <a:rPr lang="en-US">
                <a:solidFill>
                  <a:srgbClr val="00FFFF"/>
                </a:solidFill>
                <a:latin typeface="Verdana" pitchFamily="34" charset="0"/>
              </a:rPr>
              <a:t>To get progressing athletes, we need progressing coaches</a:t>
            </a:r>
            <a:endParaRPr lang="en-CA">
              <a:solidFill>
                <a:srgbClr val="00FFFF"/>
              </a:solidFill>
              <a:latin typeface="Verdana" pitchFamily="34" charset="0"/>
            </a:endParaRPr>
          </a:p>
        </p:txBody>
      </p:sp>
      <p:sp>
        <p:nvSpPr>
          <p:cNvPr id="116740"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US" sz="2400">
                <a:solidFill>
                  <a:srgbClr val="0168AC"/>
                </a:solidFill>
                <a:latin typeface="Verdana" pitchFamily="34" charset="0"/>
                <a:ea typeface="MS PGothic" pitchFamily="34" charset="-128"/>
              </a:rPr>
              <a:t>What is coaching?</a:t>
            </a:r>
            <a:endParaRPr lang="en-US" sz="2400">
              <a:solidFill>
                <a:srgbClr val="0168AC"/>
              </a:solidFill>
              <a:latin typeface="Verdana" pitchFamily="34" charset="0"/>
            </a:endParaRPr>
          </a:p>
        </p:txBody>
      </p:sp>
      <p:pic>
        <p:nvPicPr>
          <p:cNvPr id="116741"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116742"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grpSp>
        <p:nvGrpSpPr>
          <p:cNvPr id="2" name="Group 10"/>
          <p:cNvGrpSpPr>
            <a:grpSpLocks/>
          </p:cNvGrpSpPr>
          <p:nvPr/>
        </p:nvGrpSpPr>
        <p:grpSpPr bwMode="auto">
          <a:xfrm>
            <a:off x="0" y="1671638"/>
            <a:ext cx="8543925" cy="4567237"/>
            <a:chOff x="0" y="1053"/>
            <a:chExt cx="5382" cy="2877"/>
          </a:xfrm>
        </p:grpSpPr>
        <p:sp>
          <p:nvSpPr>
            <p:cNvPr id="116747" name="Rectangle 32"/>
            <p:cNvSpPr>
              <a:spLocks noChangeArrowheads="1"/>
            </p:cNvSpPr>
            <p:nvPr/>
          </p:nvSpPr>
          <p:spPr bwMode="auto">
            <a:xfrm>
              <a:off x="3403" y="3639"/>
              <a:ext cx="546" cy="180"/>
            </a:xfrm>
            <a:prstGeom prst="rect">
              <a:avLst/>
            </a:prstGeom>
            <a:noFill/>
            <a:ln w="9525">
              <a:noFill/>
              <a:miter lim="800000"/>
              <a:headEnd/>
              <a:tailEnd/>
            </a:ln>
          </p:spPr>
          <p:txBody>
            <a:bodyPr lIns="114300" tIns="0" rIns="114300" bIns="0"/>
            <a:lstStyle/>
            <a:p>
              <a:r>
                <a:rPr lang="en-US" sz="1400" i="1">
                  <a:solidFill>
                    <a:srgbClr val="66FF33"/>
                  </a:solidFill>
                  <a:latin typeface="Verdana" pitchFamily="34" charset="0"/>
                </a:rPr>
                <a:t>Time</a:t>
              </a:r>
              <a:endParaRPr lang="en-US" sz="1400" i="1">
                <a:solidFill>
                  <a:srgbClr val="66FF33"/>
                </a:solidFill>
              </a:endParaRPr>
            </a:p>
          </p:txBody>
        </p:sp>
        <p:sp>
          <p:nvSpPr>
            <p:cNvPr id="116748" name="Line 12"/>
            <p:cNvSpPr>
              <a:spLocks noChangeShapeType="1"/>
            </p:cNvSpPr>
            <p:nvPr/>
          </p:nvSpPr>
          <p:spPr bwMode="auto">
            <a:xfrm flipH="1">
              <a:off x="918" y="3702"/>
              <a:ext cx="2479" cy="0"/>
            </a:xfrm>
            <a:prstGeom prst="line">
              <a:avLst/>
            </a:prstGeom>
            <a:noFill/>
            <a:ln w="9525">
              <a:solidFill>
                <a:srgbClr val="66FF33"/>
              </a:solidFill>
              <a:round/>
              <a:headEnd type="triangle" w="med" len="med"/>
              <a:tailEnd/>
            </a:ln>
          </p:spPr>
          <p:txBody>
            <a:bodyPr/>
            <a:lstStyle/>
            <a:p>
              <a:endParaRPr lang="fr-CH"/>
            </a:p>
          </p:txBody>
        </p:sp>
        <p:sp>
          <p:nvSpPr>
            <p:cNvPr id="116749" name="Freeform 9"/>
            <p:cNvSpPr>
              <a:spLocks/>
            </p:cNvSpPr>
            <p:nvPr/>
          </p:nvSpPr>
          <p:spPr bwMode="auto">
            <a:xfrm>
              <a:off x="921" y="1432"/>
              <a:ext cx="2506" cy="2108"/>
            </a:xfrm>
            <a:custGeom>
              <a:avLst/>
              <a:gdLst>
                <a:gd name="T0" fmla="*/ 0 w 10897"/>
                <a:gd name="T1" fmla="*/ 745180 h 10007"/>
                <a:gd name="T2" fmla="*/ 183705 w 10897"/>
                <a:gd name="T3" fmla="*/ 695586 h 10007"/>
                <a:gd name="T4" fmla="*/ 340799 w 10897"/>
                <a:gd name="T5" fmla="*/ 539356 h 10007"/>
                <a:gd name="T6" fmla="*/ 604173 w 10897"/>
                <a:gd name="T7" fmla="*/ 178718 h 10007"/>
                <a:gd name="T8" fmla="*/ 701140 w 10897"/>
                <a:gd name="T9" fmla="*/ 62105 h 10007"/>
                <a:gd name="T10" fmla="*/ 772826 w 10897"/>
                <a:gd name="T11" fmla="*/ 9904 h 10007"/>
                <a:gd name="T12" fmla="*/ 906218 w 10897"/>
                <a:gd name="T13" fmla="*/ 2681 h 10007"/>
                <a:gd name="T14" fmla="*/ 0 60000 65536"/>
                <a:gd name="T15" fmla="*/ 0 60000 65536"/>
                <a:gd name="T16" fmla="*/ 0 60000 65536"/>
                <a:gd name="T17" fmla="*/ 0 60000 65536"/>
                <a:gd name="T18" fmla="*/ 0 60000 65536"/>
                <a:gd name="T19" fmla="*/ 0 60000 65536"/>
                <a:gd name="T20" fmla="*/ 0 60000 65536"/>
                <a:gd name="T21" fmla="*/ 0 w 10897"/>
                <a:gd name="T22" fmla="*/ 0 h 10007"/>
                <a:gd name="T23" fmla="*/ 10897 w 10897"/>
                <a:gd name="T24" fmla="*/ 10007 h 100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7" h="10007">
                  <a:moveTo>
                    <a:pt x="0" y="10007"/>
                  </a:moveTo>
                  <a:cubicBezTo>
                    <a:pt x="369" y="9897"/>
                    <a:pt x="1526" y="9802"/>
                    <a:pt x="2209" y="9341"/>
                  </a:cubicBezTo>
                  <a:cubicBezTo>
                    <a:pt x="2893" y="8880"/>
                    <a:pt x="3256" y="8399"/>
                    <a:pt x="4098" y="7243"/>
                  </a:cubicBezTo>
                  <a:cubicBezTo>
                    <a:pt x="4941" y="6088"/>
                    <a:pt x="6543" y="3468"/>
                    <a:pt x="7265" y="2400"/>
                  </a:cubicBezTo>
                  <a:cubicBezTo>
                    <a:pt x="7987" y="1333"/>
                    <a:pt x="8094" y="1211"/>
                    <a:pt x="8431" y="834"/>
                  </a:cubicBezTo>
                  <a:cubicBezTo>
                    <a:pt x="8769" y="457"/>
                    <a:pt x="8882" y="266"/>
                    <a:pt x="9293" y="133"/>
                  </a:cubicBezTo>
                  <a:cubicBezTo>
                    <a:pt x="9704" y="0"/>
                    <a:pt x="10751" y="47"/>
                    <a:pt x="10897" y="36"/>
                  </a:cubicBezTo>
                </a:path>
              </a:pathLst>
            </a:custGeom>
            <a:noFill/>
            <a:ln w="28575" cap="flat">
              <a:solidFill>
                <a:srgbClr val="FFFFFF"/>
              </a:solidFill>
              <a:prstDash val="solid"/>
              <a:round/>
              <a:headEnd/>
              <a:tailEnd/>
            </a:ln>
          </p:spPr>
          <p:txBody>
            <a:bodyPr/>
            <a:lstStyle/>
            <a:p>
              <a:endParaRPr lang="fr-CH"/>
            </a:p>
          </p:txBody>
        </p:sp>
        <p:sp>
          <p:nvSpPr>
            <p:cNvPr id="116750" name="Line 10"/>
            <p:cNvSpPr>
              <a:spLocks noChangeShapeType="1"/>
            </p:cNvSpPr>
            <p:nvPr/>
          </p:nvSpPr>
          <p:spPr bwMode="auto">
            <a:xfrm flipV="1">
              <a:off x="2568" y="1494"/>
              <a:ext cx="914" cy="240"/>
            </a:xfrm>
            <a:prstGeom prst="line">
              <a:avLst/>
            </a:prstGeom>
            <a:noFill/>
            <a:ln w="25400">
              <a:solidFill>
                <a:srgbClr val="FFFF00"/>
              </a:solidFill>
              <a:round/>
              <a:headEnd/>
              <a:tailEnd/>
            </a:ln>
          </p:spPr>
          <p:txBody>
            <a:bodyPr/>
            <a:lstStyle/>
            <a:p>
              <a:endParaRPr lang="fr-CH"/>
            </a:p>
          </p:txBody>
        </p:sp>
        <p:sp>
          <p:nvSpPr>
            <p:cNvPr id="116751" name="Line 11"/>
            <p:cNvSpPr>
              <a:spLocks noChangeShapeType="1"/>
            </p:cNvSpPr>
            <p:nvPr/>
          </p:nvSpPr>
          <p:spPr bwMode="auto">
            <a:xfrm>
              <a:off x="921" y="1227"/>
              <a:ext cx="0" cy="2472"/>
            </a:xfrm>
            <a:prstGeom prst="line">
              <a:avLst/>
            </a:prstGeom>
            <a:noFill/>
            <a:ln w="9525">
              <a:solidFill>
                <a:srgbClr val="66FF33"/>
              </a:solidFill>
              <a:round/>
              <a:headEnd type="triangle" w="med" len="med"/>
              <a:tailEnd/>
            </a:ln>
          </p:spPr>
          <p:txBody>
            <a:bodyPr/>
            <a:lstStyle/>
            <a:p>
              <a:endParaRPr lang="fr-CH"/>
            </a:p>
          </p:txBody>
        </p:sp>
        <p:sp>
          <p:nvSpPr>
            <p:cNvPr id="116752" name="Line 10"/>
            <p:cNvSpPr>
              <a:spLocks noChangeShapeType="1"/>
            </p:cNvSpPr>
            <p:nvPr/>
          </p:nvSpPr>
          <p:spPr bwMode="auto">
            <a:xfrm flipV="1">
              <a:off x="924" y="2724"/>
              <a:ext cx="1112" cy="702"/>
            </a:xfrm>
            <a:prstGeom prst="line">
              <a:avLst/>
            </a:prstGeom>
            <a:noFill/>
            <a:ln w="25400">
              <a:solidFill>
                <a:srgbClr val="00B0F0"/>
              </a:solidFill>
              <a:round/>
              <a:headEnd/>
              <a:tailEnd/>
            </a:ln>
          </p:spPr>
          <p:txBody>
            <a:bodyPr/>
            <a:lstStyle/>
            <a:p>
              <a:endParaRPr lang="fr-CH"/>
            </a:p>
          </p:txBody>
        </p:sp>
        <p:sp>
          <p:nvSpPr>
            <p:cNvPr id="116753" name="Rectangle 41"/>
            <p:cNvSpPr>
              <a:spLocks noChangeArrowheads="1"/>
            </p:cNvSpPr>
            <p:nvPr/>
          </p:nvSpPr>
          <p:spPr bwMode="auto">
            <a:xfrm>
              <a:off x="87" y="1530"/>
              <a:ext cx="837" cy="134"/>
            </a:xfrm>
            <a:prstGeom prst="rect">
              <a:avLst/>
            </a:prstGeom>
            <a:noFill/>
            <a:ln w="9525">
              <a:noFill/>
              <a:miter lim="800000"/>
              <a:headEnd/>
              <a:tailEnd/>
            </a:ln>
          </p:spPr>
          <p:txBody>
            <a:bodyPr lIns="114300" tIns="0" rIns="114300" bIns="0"/>
            <a:lstStyle/>
            <a:p>
              <a:pPr algn="r"/>
              <a:r>
                <a:rPr lang="nl-NL" sz="1400" i="1">
                  <a:solidFill>
                    <a:srgbClr val="FFFF00"/>
                  </a:solidFill>
                  <a:latin typeface="Verdana" pitchFamily="34" charset="0"/>
                </a:rPr>
                <a:t>Elite</a:t>
              </a:r>
              <a:endParaRPr lang="en-US" sz="1400">
                <a:solidFill>
                  <a:srgbClr val="FFFF00"/>
                </a:solidFill>
              </a:endParaRPr>
            </a:p>
          </p:txBody>
        </p:sp>
        <p:sp>
          <p:nvSpPr>
            <p:cNvPr id="116754" name="Rectangle 42"/>
            <p:cNvSpPr>
              <a:spLocks noChangeArrowheads="1"/>
            </p:cNvSpPr>
            <p:nvPr/>
          </p:nvSpPr>
          <p:spPr bwMode="auto">
            <a:xfrm>
              <a:off x="72" y="3345"/>
              <a:ext cx="849" cy="134"/>
            </a:xfrm>
            <a:prstGeom prst="rect">
              <a:avLst/>
            </a:prstGeom>
            <a:noFill/>
            <a:ln w="9525">
              <a:noFill/>
              <a:miter lim="800000"/>
              <a:headEnd/>
              <a:tailEnd/>
            </a:ln>
          </p:spPr>
          <p:txBody>
            <a:bodyPr lIns="114300" tIns="0" rIns="114300" bIns="0"/>
            <a:lstStyle/>
            <a:p>
              <a:pPr algn="r"/>
              <a:r>
                <a:rPr lang="en-US" sz="1400" i="1">
                  <a:solidFill>
                    <a:srgbClr val="00B0F0"/>
                  </a:solidFill>
                  <a:latin typeface="Verdana" pitchFamily="34" charset="0"/>
                </a:rPr>
                <a:t>Entry</a:t>
              </a:r>
              <a:endParaRPr lang="en-US" sz="1400">
                <a:solidFill>
                  <a:srgbClr val="FFFF00"/>
                </a:solidFill>
              </a:endParaRPr>
            </a:p>
          </p:txBody>
        </p:sp>
        <p:sp>
          <p:nvSpPr>
            <p:cNvPr id="116755" name="Line 10"/>
            <p:cNvSpPr>
              <a:spLocks noChangeShapeType="1"/>
            </p:cNvSpPr>
            <p:nvPr/>
          </p:nvSpPr>
          <p:spPr bwMode="auto">
            <a:xfrm flipH="1" flipV="1">
              <a:off x="2042" y="2478"/>
              <a:ext cx="4" cy="252"/>
            </a:xfrm>
            <a:prstGeom prst="line">
              <a:avLst/>
            </a:prstGeom>
            <a:noFill/>
            <a:ln w="25400">
              <a:solidFill>
                <a:srgbClr val="66FF33"/>
              </a:solidFill>
              <a:prstDash val="dash"/>
              <a:round/>
              <a:headEnd/>
              <a:tailEnd/>
            </a:ln>
          </p:spPr>
          <p:txBody>
            <a:bodyPr/>
            <a:lstStyle/>
            <a:p>
              <a:endParaRPr lang="fr-CH"/>
            </a:p>
          </p:txBody>
        </p:sp>
        <p:sp>
          <p:nvSpPr>
            <p:cNvPr id="116756" name="Rectangle 44"/>
            <p:cNvSpPr>
              <a:spLocks noChangeArrowheads="1"/>
            </p:cNvSpPr>
            <p:nvPr/>
          </p:nvSpPr>
          <p:spPr bwMode="auto">
            <a:xfrm>
              <a:off x="786" y="3778"/>
              <a:ext cx="2799" cy="152"/>
            </a:xfrm>
            <a:prstGeom prst="rect">
              <a:avLst/>
            </a:prstGeom>
            <a:noFill/>
            <a:ln w="9525">
              <a:noFill/>
              <a:miter lim="800000"/>
              <a:headEnd/>
              <a:tailEnd/>
            </a:ln>
          </p:spPr>
          <p:txBody>
            <a:bodyPr lIns="114300" tIns="0" rIns="114300" bIns="0"/>
            <a:lstStyle/>
            <a:p>
              <a:r>
                <a:rPr lang="en-US" sz="1200" i="1">
                  <a:solidFill>
                    <a:srgbClr val="00B0F0"/>
                  </a:solidFill>
                  <a:latin typeface="Verdana" pitchFamily="34" charset="0"/>
                </a:rPr>
                <a:t> </a:t>
              </a:r>
              <a:r>
                <a:rPr lang="en-US" sz="1200" i="1">
                  <a:solidFill>
                    <a:srgbClr val="66FF33"/>
                  </a:solidFill>
                  <a:latin typeface="Verdana" pitchFamily="34" charset="0"/>
                </a:rPr>
                <a:t>0           1             2            3             4            5</a:t>
              </a:r>
              <a:endParaRPr lang="en-US" sz="1200">
                <a:solidFill>
                  <a:srgbClr val="66FF33"/>
                </a:solidFill>
              </a:endParaRPr>
            </a:p>
          </p:txBody>
        </p:sp>
        <p:sp>
          <p:nvSpPr>
            <p:cNvPr id="116757" name="Rectangle 49"/>
            <p:cNvSpPr>
              <a:spLocks noChangeArrowheads="1"/>
            </p:cNvSpPr>
            <p:nvPr/>
          </p:nvSpPr>
          <p:spPr bwMode="auto">
            <a:xfrm>
              <a:off x="0" y="2409"/>
              <a:ext cx="987" cy="200"/>
            </a:xfrm>
            <a:prstGeom prst="rect">
              <a:avLst/>
            </a:prstGeom>
            <a:noFill/>
            <a:ln w="9525">
              <a:noFill/>
              <a:miter lim="800000"/>
              <a:headEnd/>
              <a:tailEnd/>
            </a:ln>
          </p:spPr>
          <p:txBody>
            <a:bodyPr lIns="114300" tIns="0" rIns="114300" bIns="0"/>
            <a:lstStyle/>
            <a:p>
              <a:r>
                <a:rPr lang="en-US" sz="1400" i="1">
                  <a:solidFill>
                    <a:srgbClr val="FF0000"/>
                  </a:solidFill>
                  <a:latin typeface="Verdana" pitchFamily="34" charset="0"/>
                </a:rPr>
                <a:t>Intermediate</a:t>
              </a:r>
            </a:p>
          </p:txBody>
        </p:sp>
        <p:sp>
          <p:nvSpPr>
            <p:cNvPr id="116758" name="Rectangle 50"/>
            <p:cNvSpPr>
              <a:spLocks noChangeArrowheads="1"/>
            </p:cNvSpPr>
            <p:nvPr/>
          </p:nvSpPr>
          <p:spPr bwMode="auto">
            <a:xfrm>
              <a:off x="661" y="1053"/>
              <a:ext cx="714" cy="180"/>
            </a:xfrm>
            <a:prstGeom prst="rect">
              <a:avLst/>
            </a:prstGeom>
            <a:noFill/>
            <a:ln w="9525">
              <a:noFill/>
              <a:miter lim="800000"/>
              <a:headEnd/>
              <a:tailEnd/>
            </a:ln>
          </p:spPr>
          <p:txBody>
            <a:bodyPr lIns="114300" tIns="0" rIns="114300" bIns="0"/>
            <a:lstStyle/>
            <a:p>
              <a:r>
                <a:rPr lang="en-US" sz="1400" i="1">
                  <a:solidFill>
                    <a:srgbClr val="66FF33"/>
                  </a:solidFill>
                  <a:latin typeface="Verdana" pitchFamily="34" charset="0"/>
                </a:rPr>
                <a:t>Level</a:t>
              </a:r>
              <a:endParaRPr lang="en-US" sz="1400" i="1">
                <a:solidFill>
                  <a:srgbClr val="66FF33"/>
                </a:solidFill>
              </a:endParaRPr>
            </a:p>
          </p:txBody>
        </p:sp>
        <p:sp>
          <p:nvSpPr>
            <p:cNvPr id="116759" name="Line 17"/>
            <p:cNvSpPr>
              <a:spLocks noChangeShapeType="1"/>
            </p:cNvSpPr>
            <p:nvPr/>
          </p:nvSpPr>
          <p:spPr bwMode="auto">
            <a:xfrm>
              <a:off x="3813" y="2212"/>
              <a:ext cx="515" cy="3"/>
            </a:xfrm>
            <a:prstGeom prst="line">
              <a:avLst/>
            </a:prstGeom>
            <a:noFill/>
            <a:ln w="28575">
              <a:solidFill>
                <a:schemeClr val="bg1"/>
              </a:solidFill>
              <a:round/>
              <a:headEnd/>
              <a:tailEnd/>
            </a:ln>
          </p:spPr>
          <p:txBody>
            <a:bodyPr/>
            <a:lstStyle/>
            <a:p>
              <a:endParaRPr lang="fr-CH"/>
            </a:p>
          </p:txBody>
        </p:sp>
        <p:sp>
          <p:nvSpPr>
            <p:cNvPr id="116760" name="TextBox 37"/>
            <p:cNvSpPr txBox="1">
              <a:spLocks noChangeArrowheads="1"/>
            </p:cNvSpPr>
            <p:nvPr/>
          </p:nvSpPr>
          <p:spPr bwMode="auto">
            <a:xfrm>
              <a:off x="4341" y="2105"/>
              <a:ext cx="963" cy="173"/>
            </a:xfrm>
            <a:prstGeom prst="rect">
              <a:avLst/>
            </a:prstGeom>
            <a:noFill/>
            <a:ln w="9525">
              <a:noFill/>
              <a:miter lim="800000"/>
              <a:headEnd/>
              <a:tailEnd/>
            </a:ln>
          </p:spPr>
          <p:txBody>
            <a:bodyPr>
              <a:spAutoFit/>
            </a:bodyPr>
            <a:lstStyle/>
            <a:p>
              <a:r>
                <a:rPr lang="en-CA" sz="1200">
                  <a:solidFill>
                    <a:schemeClr val="bg1"/>
                  </a:solidFill>
                  <a:latin typeface="Verdana" pitchFamily="34" charset="0"/>
                </a:rPr>
                <a:t>Athlete</a:t>
              </a:r>
            </a:p>
          </p:txBody>
        </p:sp>
        <p:sp>
          <p:nvSpPr>
            <p:cNvPr id="116761" name="TextBox 41"/>
            <p:cNvSpPr txBox="1">
              <a:spLocks noChangeArrowheads="1"/>
            </p:cNvSpPr>
            <p:nvPr/>
          </p:nvSpPr>
          <p:spPr bwMode="auto">
            <a:xfrm>
              <a:off x="4337" y="2357"/>
              <a:ext cx="1045" cy="173"/>
            </a:xfrm>
            <a:prstGeom prst="rect">
              <a:avLst/>
            </a:prstGeom>
            <a:noFill/>
            <a:ln w="9525">
              <a:noFill/>
              <a:miter lim="800000"/>
              <a:headEnd/>
              <a:tailEnd/>
            </a:ln>
          </p:spPr>
          <p:txBody>
            <a:bodyPr>
              <a:spAutoFit/>
            </a:bodyPr>
            <a:lstStyle/>
            <a:p>
              <a:r>
                <a:rPr lang="en-CA" sz="1200">
                  <a:solidFill>
                    <a:srgbClr val="66FF33"/>
                  </a:solidFill>
                  <a:latin typeface="Verdana" pitchFamily="34" charset="0"/>
                </a:rPr>
                <a:t>Coach level </a:t>
              </a:r>
              <a:r>
                <a:rPr lang="en-CA" sz="1200">
                  <a:solidFill>
                    <a:srgbClr val="00B0F0"/>
                  </a:solidFill>
                  <a:latin typeface="Verdana" pitchFamily="34" charset="0"/>
                </a:rPr>
                <a:t>1</a:t>
              </a:r>
              <a:r>
                <a:rPr lang="en-CA" sz="1200">
                  <a:solidFill>
                    <a:srgbClr val="66FF33"/>
                  </a:solidFill>
                  <a:latin typeface="Verdana" pitchFamily="34" charset="0"/>
                </a:rPr>
                <a:t>,</a:t>
              </a:r>
              <a:r>
                <a:rPr lang="en-CA" sz="1200">
                  <a:solidFill>
                    <a:srgbClr val="FF0000"/>
                  </a:solidFill>
                  <a:latin typeface="Verdana" pitchFamily="34" charset="0"/>
                </a:rPr>
                <a:t>2</a:t>
              </a:r>
              <a:r>
                <a:rPr lang="en-CA" sz="1200">
                  <a:solidFill>
                    <a:srgbClr val="66FF33"/>
                  </a:solidFill>
                  <a:latin typeface="Verdana" pitchFamily="34" charset="0"/>
                </a:rPr>
                <a:t>,</a:t>
              </a:r>
              <a:r>
                <a:rPr lang="en-CA" sz="1200">
                  <a:solidFill>
                    <a:srgbClr val="FFFF00"/>
                  </a:solidFill>
                  <a:latin typeface="Verdana" pitchFamily="34" charset="0"/>
                </a:rPr>
                <a:t>3</a:t>
              </a:r>
              <a:endParaRPr lang="en-GB"/>
            </a:p>
          </p:txBody>
        </p:sp>
        <p:sp>
          <p:nvSpPr>
            <p:cNvPr id="116762" name="Line 10"/>
            <p:cNvSpPr>
              <a:spLocks noChangeShapeType="1"/>
            </p:cNvSpPr>
            <p:nvPr/>
          </p:nvSpPr>
          <p:spPr bwMode="auto">
            <a:xfrm flipV="1">
              <a:off x="2568" y="1734"/>
              <a:ext cx="2" cy="330"/>
            </a:xfrm>
            <a:prstGeom prst="line">
              <a:avLst/>
            </a:prstGeom>
            <a:noFill/>
            <a:ln w="25400">
              <a:solidFill>
                <a:srgbClr val="66FF33"/>
              </a:solidFill>
              <a:prstDash val="dash"/>
              <a:round/>
              <a:headEnd/>
              <a:tailEnd/>
            </a:ln>
          </p:spPr>
          <p:txBody>
            <a:bodyPr/>
            <a:lstStyle/>
            <a:p>
              <a:endParaRPr lang="fr-CH"/>
            </a:p>
          </p:txBody>
        </p:sp>
        <p:sp>
          <p:nvSpPr>
            <p:cNvPr id="116763" name="Line 10"/>
            <p:cNvSpPr>
              <a:spLocks noChangeShapeType="1"/>
            </p:cNvSpPr>
            <p:nvPr/>
          </p:nvSpPr>
          <p:spPr bwMode="auto">
            <a:xfrm flipV="1">
              <a:off x="2040" y="2064"/>
              <a:ext cx="524" cy="408"/>
            </a:xfrm>
            <a:prstGeom prst="line">
              <a:avLst/>
            </a:prstGeom>
            <a:noFill/>
            <a:ln w="25400">
              <a:solidFill>
                <a:srgbClr val="FF0000"/>
              </a:solidFill>
              <a:round/>
              <a:headEnd/>
              <a:tailEnd/>
            </a:ln>
          </p:spPr>
          <p:txBody>
            <a:bodyPr/>
            <a:lstStyle/>
            <a:p>
              <a:endParaRPr lang="fr-CH"/>
            </a:p>
          </p:txBody>
        </p:sp>
        <p:grpSp>
          <p:nvGrpSpPr>
            <p:cNvPr id="3" name="Group 28"/>
            <p:cNvGrpSpPr>
              <a:grpSpLocks/>
            </p:cNvGrpSpPr>
            <p:nvPr/>
          </p:nvGrpSpPr>
          <p:grpSpPr bwMode="auto">
            <a:xfrm>
              <a:off x="3809" y="2454"/>
              <a:ext cx="505" cy="2"/>
              <a:chOff x="3821" y="2454"/>
              <a:chExt cx="505" cy="2"/>
            </a:xfrm>
          </p:grpSpPr>
          <p:sp>
            <p:nvSpPr>
              <p:cNvPr id="116765" name="Line 16"/>
              <p:cNvSpPr>
                <a:spLocks noChangeShapeType="1"/>
              </p:cNvSpPr>
              <p:nvPr/>
            </p:nvSpPr>
            <p:spPr bwMode="auto">
              <a:xfrm flipV="1">
                <a:off x="4152" y="2454"/>
                <a:ext cx="174" cy="0"/>
              </a:xfrm>
              <a:prstGeom prst="line">
                <a:avLst/>
              </a:prstGeom>
              <a:noFill/>
              <a:ln w="28575">
                <a:solidFill>
                  <a:srgbClr val="FFFF00"/>
                </a:solidFill>
                <a:round/>
                <a:headEnd/>
                <a:tailEnd/>
              </a:ln>
            </p:spPr>
            <p:txBody>
              <a:bodyPr/>
              <a:lstStyle/>
              <a:p>
                <a:endParaRPr lang="fr-CH"/>
              </a:p>
            </p:txBody>
          </p:sp>
          <p:sp>
            <p:nvSpPr>
              <p:cNvPr id="116766" name="Line 16"/>
              <p:cNvSpPr>
                <a:spLocks noChangeShapeType="1"/>
              </p:cNvSpPr>
              <p:nvPr/>
            </p:nvSpPr>
            <p:spPr bwMode="auto">
              <a:xfrm flipV="1">
                <a:off x="4014" y="2454"/>
                <a:ext cx="156" cy="0"/>
              </a:xfrm>
              <a:prstGeom prst="line">
                <a:avLst/>
              </a:prstGeom>
              <a:noFill/>
              <a:ln w="28575">
                <a:solidFill>
                  <a:srgbClr val="FF0000"/>
                </a:solidFill>
                <a:round/>
                <a:headEnd/>
                <a:tailEnd/>
              </a:ln>
            </p:spPr>
            <p:txBody>
              <a:bodyPr/>
              <a:lstStyle/>
              <a:p>
                <a:endParaRPr lang="fr-CH"/>
              </a:p>
            </p:txBody>
          </p:sp>
          <p:sp>
            <p:nvSpPr>
              <p:cNvPr id="116767" name="Line 16"/>
              <p:cNvSpPr>
                <a:spLocks noChangeShapeType="1"/>
              </p:cNvSpPr>
              <p:nvPr/>
            </p:nvSpPr>
            <p:spPr bwMode="auto">
              <a:xfrm flipV="1">
                <a:off x="3821" y="2454"/>
                <a:ext cx="187" cy="2"/>
              </a:xfrm>
              <a:prstGeom prst="line">
                <a:avLst/>
              </a:prstGeom>
              <a:noFill/>
              <a:ln w="28575">
                <a:solidFill>
                  <a:srgbClr val="00B0F0"/>
                </a:solidFill>
                <a:round/>
                <a:headEnd/>
                <a:tailEnd/>
              </a:ln>
            </p:spPr>
            <p:txBody>
              <a:bodyPr/>
              <a:lstStyle/>
              <a:p>
                <a:endParaRPr lang="fr-CH"/>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6"/>
          <p:cNvSpPr>
            <a:spLocks noGrp="1" noChangeArrowheads="1"/>
          </p:cNvSpPr>
          <p:nvPr>
            <p:ph type="sldNum" sz="quarter" idx="12"/>
          </p:nvPr>
        </p:nvSpPr>
        <p:spPr>
          <a:ln/>
        </p:spPr>
        <p:txBody>
          <a:bodyPr/>
          <a:lstStyle/>
          <a:p>
            <a:pPr>
              <a:defRPr/>
            </a:pPr>
            <a:fld id="{8F7CABAA-5716-407A-BAFA-CD4A1FB40700}" type="slidenum">
              <a:rPr lang="en-US"/>
              <a:pPr>
                <a:defRPr/>
              </a:pPr>
              <a:t>6</a:t>
            </a:fld>
            <a:endParaRPr lang="en-US" dirty="0"/>
          </a:p>
        </p:txBody>
      </p:sp>
      <p:sp>
        <p:nvSpPr>
          <p:cNvPr id="11469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7073B987-453A-4577-9A9F-7B3F52C05C1A}" type="slidenum">
              <a:rPr lang="en-US" sz="1400" b="0"/>
              <a:pPr algn="r"/>
              <a:t>6</a:t>
            </a:fld>
            <a:endParaRPr lang="en-US" sz="1400" b="0"/>
          </a:p>
        </p:txBody>
      </p:sp>
      <p:sp>
        <p:nvSpPr>
          <p:cNvPr id="114691" name="Rectangle 7"/>
          <p:cNvSpPr>
            <a:spLocks noChangeArrowheads="1"/>
          </p:cNvSpPr>
          <p:nvPr/>
        </p:nvSpPr>
        <p:spPr bwMode="auto">
          <a:xfrm>
            <a:off x="819150" y="931863"/>
            <a:ext cx="7724775" cy="358775"/>
          </a:xfrm>
          <a:prstGeom prst="rect">
            <a:avLst/>
          </a:prstGeom>
          <a:noFill/>
          <a:ln w="9525">
            <a:noFill/>
            <a:miter lim="800000"/>
            <a:headEnd/>
            <a:tailEnd/>
          </a:ln>
        </p:spPr>
        <p:txBody>
          <a:bodyPr/>
          <a:lstStyle/>
          <a:p>
            <a:pPr marL="354013" indent="-354013" algn="ctr"/>
            <a:r>
              <a:rPr lang="en-US">
                <a:solidFill>
                  <a:srgbClr val="00FFFF"/>
                </a:solidFill>
                <a:latin typeface="Verdana" pitchFamily="34" charset="0"/>
              </a:rPr>
              <a:t>To get progressing athletes, we need progressing coaches</a:t>
            </a:r>
            <a:endParaRPr lang="en-CA">
              <a:solidFill>
                <a:srgbClr val="00FFFF"/>
              </a:solidFill>
              <a:latin typeface="Verdana" pitchFamily="34" charset="0"/>
            </a:endParaRPr>
          </a:p>
        </p:txBody>
      </p:sp>
      <p:sp>
        <p:nvSpPr>
          <p:cNvPr id="114692"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US" sz="2400">
                <a:solidFill>
                  <a:srgbClr val="0168AC"/>
                </a:solidFill>
                <a:latin typeface="Verdana" pitchFamily="34" charset="0"/>
                <a:ea typeface="MS PGothic" pitchFamily="34" charset="-128"/>
              </a:rPr>
              <a:t>What is coaching?</a:t>
            </a:r>
            <a:endParaRPr lang="en-US" sz="2400">
              <a:solidFill>
                <a:srgbClr val="0168AC"/>
              </a:solidFill>
              <a:latin typeface="Verdana" pitchFamily="34" charset="0"/>
            </a:endParaRPr>
          </a:p>
        </p:txBody>
      </p:sp>
      <p:pic>
        <p:nvPicPr>
          <p:cNvPr id="114693"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114694"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grpSp>
        <p:nvGrpSpPr>
          <p:cNvPr id="2" name="Group 10"/>
          <p:cNvGrpSpPr>
            <a:grpSpLocks/>
          </p:cNvGrpSpPr>
          <p:nvPr/>
        </p:nvGrpSpPr>
        <p:grpSpPr bwMode="auto">
          <a:xfrm>
            <a:off x="0" y="1671638"/>
            <a:ext cx="9153525" cy="4567237"/>
            <a:chOff x="0" y="1053"/>
            <a:chExt cx="5766" cy="2877"/>
          </a:xfrm>
        </p:grpSpPr>
        <p:sp>
          <p:nvSpPr>
            <p:cNvPr id="114699" name="TextBox 37"/>
            <p:cNvSpPr txBox="1">
              <a:spLocks noChangeArrowheads="1"/>
            </p:cNvSpPr>
            <p:nvPr/>
          </p:nvSpPr>
          <p:spPr bwMode="auto">
            <a:xfrm>
              <a:off x="4719" y="2201"/>
              <a:ext cx="963" cy="173"/>
            </a:xfrm>
            <a:prstGeom prst="rect">
              <a:avLst/>
            </a:prstGeom>
            <a:noFill/>
            <a:ln w="9525">
              <a:noFill/>
              <a:miter lim="800000"/>
              <a:headEnd/>
              <a:tailEnd/>
            </a:ln>
          </p:spPr>
          <p:txBody>
            <a:bodyPr>
              <a:spAutoFit/>
            </a:bodyPr>
            <a:lstStyle/>
            <a:p>
              <a:r>
                <a:rPr lang="en-CA" sz="1200">
                  <a:solidFill>
                    <a:schemeClr val="bg1"/>
                  </a:solidFill>
                  <a:latin typeface="Verdana" pitchFamily="34" charset="0"/>
                </a:rPr>
                <a:t>Athletes</a:t>
              </a:r>
            </a:p>
          </p:txBody>
        </p:sp>
        <p:sp>
          <p:nvSpPr>
            <p:cNvPr id="114700" name="Rectangle 10"/>
            <p:cNvSpPr>
              <a:spLocks noChangeArrowheads="1"/>
            </p:cNvSpPr>
            <p:nvPr/>
          </p:nvSpPr>
          <p:spPr bwMode="auto">
            <a:xfrm>
              <a:off x="3403" y="3639"/>
              <a:ext cx="546" cy="180"/>
            </a:xfrm>
            <a:prstGeom prst="rect">
              <a:avLst/>
            </a:prstGeom>
            <a:noFill/>
            <a:ln w="9525">
              <a:noFill/>
              <a:miter lim="800000"/>
              <a:headEnd/>
              <a:tailEnd/>
            </a:ln>
          </p:spPr>
          <p:txBody>
            <a:bodyPr lIns="114300" tIns="0" rIns="114300" bIns="0"/>
            <a:lstStyle/>
            <a:p>
              <a:r>
                <a:rPr lang="en-US" sz="1400" i="1">
                  <a:solidFill>
                    <a:srgbClr val="66FF33"/>
                  </a:solidFill>
                  <a:latin typeface="Verdana" pitchFamily="34" charset="0"/>
                </a:rPr>
                <a:t>Time</a:t>
              </a:r>
              <a:endParaRPr lang="en-US" sz="1400" i="1">
                <a:solidFill>
                  <a:srgbClr val="66FF33"/>
                </a:solidFill>
              </a:endParaRPr>
            </a:p>
          </p:txBody>
        </p:sp>
        <p:sp>
          <p:nvSpPr>
            <p:cNvPr id="114701" name="Line 12"/>
            <p:cNvSpPr>
              <a:spLocks noChangeShapeType="1"/>
            </p:cNvSpPr>
            <p:nvPr/>
          </p:nvSpPr>
          <p:spPr bwMode="auto">
            <a:xfrm flipH="1">
              <a:off x="918" y="3702"/>
              <a:ext cx="2479" cy="0"/>
            </a:xfrm>
            <a:prstGeom prst="line">
              <a:avLst/>
            </a:prstGeom>
            <a:noFill/>
            <a:ln w="9525">
              <a:solidFill>
                <a:srgbClr val="66FF33"/>
              </a:solidFill>
              <a:round/>
              <a:headEnd type="triangle" w="med" len="med"/>
              <a:tailEnd/>
            </a:ln>
          </p:spPr>
          <p:txBody>
            <a:bodyPr/>
            <a:lstStyle/>
            <a:p>
              <a:endParaRPr lang="fr-CH"/>
            </a:p>
          </p:txBody>
        </p:sp>
        <p:sp>
          <p:nvSpPr>
            <p:cNvPr id="114702" name="Freeform 9"/>
            <p:cNvSpPr>
              <a:spLocks/>
            </p:cNvSpPr>
            <p:nvPr/>
          </p:nvSpPr>
          <p:spPr bwMode="auto">
            <a:xfrm>
              <a:off x="921" y="1432"/>
              <a:ext cx="2506" cy="2108"/>
            </a:xfrm>
            <a:custGeom>
              <a:avLst/>
              <a:gdLst>
                <a:gd name="T0" fmla="*/ 0 w 10897"/>
                <a:gd name="T1" fmla="*/ 745180 h 10007"/>
                <a:gd name="T2" fmla="*/ 183705 w 10897"/>
                <a:gd name="T3" fmla="*/ 695586 h 10007"/>
                <a:gd name="T4" fmla="*/ 340799 w 10897"/>
                <a:gd name="T5" fmla="*/ 539356 h 10007"/>
                <a:gd name="T6" fmla="*/ 604173 w 10897"/>
                <a:gd name="T7" fmla="*/ 178718 h 10007"/>
                <a:gd name="T8" fmla="*/ 701140 w 10897"/>
                <a:gd name="T9" fmla="*/ 62105 h 10007"/>
                <a:gd name="T10" fmla="*/ 772826 w 10897"/>
                <a:gd name="T11" fmla="*/ 9904 h 10007"/>
                <a:gd name="T12" fmla="*/ 906218 w 10897"/>
                <a:gd name="T13" fmla="*/ 2681 h 10007"/>
                <a:gd name="T14" fmla="*/ 0 60000 65536"/>
                <a:gd name="T15" fmla="*/ 0 60000 65536"/>
                <a:gd name="T16" fmla="*/ 0 60000 65536"/>
                <a:gd name="T17" fmla="*/ 0 60000 65536"/>
                <a:gd name="T18" fmla="*/ 0 60000 65536"/>
                <a:gd name="T19" fmla="*/ 0 60000 65536"/>
                <a:gd name="T20" fmla="*/ 0 60000 65536"/>
                <a:gd name="T21" fmla="*/ 0 w 10897"/>
                <a:gd name="T22" fmla="*/ 0 h 10007"/>
                <a:gd name="T23" fmla="*/ 10897 w 10897"/>
                <a:gd name="T24" fmla="*/ 10007 h 100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7" h="10007">
                  <a:moveTo>
                    <a:pt x="0" y="10007"/>
                  </a:moveTo>
                  <a:cubicBezTo>
                    <a:pt x="369" y="9897"/>
                    <a:pt x="1526" y="9802"/>
                    <a:pt x="2209" y="9341"/>
                  </a:cubicBezTo>
                  <a:cubicBezTo>
                    <a:pt x="2893" y="8880"/>
                    <a:pt x="3256" y="8399"/>
                    <a:pt x="4098" y="7243"/>
                  </a:cubicBezTo>
                  <a:cubicBezTo>
                    <a:pt x="4941" y="6088"/>
                    <a:pt x="6543" y="3468"/>
                    <a:pt x="7265" y="2400"/>
                  </a:cubicBezTo>
                  <a:cubicBezTo>
                    <a:pt x="7987" y="1333"/>
                    <a:pt x="8094" y="1211"/>
                    <a:pt x="8431" y="834"/>
                  </a:cubicBezTo>
                  <a:cubicBezTo>
                    <a:pt x="8769" y="457"/>
                    <a:pt x="8882" y="266"/>
                    <a:pt x="9293" y="133"/>
                  </a:cubicBezTo>
                  <a:cubicBezTo>
                    <a:pt x="9704" y="0"/>
                    <a:pt x="10751" y="47"/>
                    <a:pt x="10897" y="36"/>
                  </a:cubicBezTo>
                </a:path>
              </a:pathLst>
            </a:custGeom>
            <a:noFill/>
            <a:ln w="28575" cap="flat">
              <a:solidFill>
                <a:srgbClr val="FFFFFF"/>
              </a:solidFill>
              <a:prstDash val="solid"/>
              <a:round/>
              <a:headEnd/>
              <a:tailEnd/>
            </a:ln>
          </p:spPr>
          <p:txBody>
            <a:bodyPr/>
            <a:lstStyle/>
            <a:p>
              <a:endParaRPr lang="fr-CH"/>
            </a:p>
          </p:txBody>
        </p:sp>
        <p:sp>
          <p:nvSpPr>
            <p:cNvPr id="114703" name="Line 10"/>
            <p:cNvSpPr>
              <a:spLocks noChangeShapeType="1"/>
            </p:cNvSpPr>
            <p:nvPr/>
          </p:nvSpPr>
          <p:spPr bwMode="auto">
            <a:xfrm flipV="1">
              <a:off x="2568" y="1494"/>
              <a:ext cx="914" cy="240"/>
            </a:xfrm>
            <a:prstGeom prst="line">
              <a:avLst/>
            </a:prstGeom>
            <a:noFill/>
            <a:ln w="25400">
              <a:solidFill>
                <a:srgbClr val="FFFF00"/>
              </a:solidFill>
              <a:round/>
              <a:headEnd/>
              <a:tailEnd/>
            </a:ln>
          </p:spPr>
          <p:txBody>
            <a:bodyPr/>
            <a:lstStyle/>
            <a:p>
              <a:endParaRPr lang="fr-CH"/>
            </a:p>
          </p:txBody>
        </p:sp>
        <p:sp>
          <p:nvSpPr>
            <p:cNvPr id="114704" name="Line 11"/>
            <p:cNvSpPr>
              <a:spLocks noChangeShapeType="1"/>
            </p:cNvSpPr>
            <p:nvPr/>
          </p:nvSpPr>
          <p:spPr bwMode="auto">
            <a:xfrm>
              <a:off x="921" y="1227"/>
              <a:ext cx="0" cy="2472"/>
            </a:xfrm>
            <a:prstGeom prst="line">
              <a:avLst/>
            </a:prstGeom>
            <a:noFill/>
            <a:ln w="9525">
              <a:solidFill>
                <a:srgbClr val="66FF33"/>
              </a:solidFill>
              <a:round/>
              <a:headEnd type="triangle" w="med" len="med"/>
              <a:tailEnd/>
            </a:ln>
          </p:spPr>
          <p:txBody>
            <a:bodyPr/>
            <a:lstStyle/>
            <a:p>
              <a:endParaRPr lang="fr-CH"/>
            </a:p>
          </p:txBody>
        </p:sp>
        <p:sp>
          <p:nvSpPr>
            <p:cNvPr id="114705" name="Line 10"/>
            <p:cNvSpPr>
              <a:spLocks noChangeShapeType="1"/>
            </p:cNvSpPr>
            <p:nvPr/>
          </p:nvSpPr>
          <p:spPr bwMode="auto">
            <a:xfrm flipV="1">
              <a:off x="924" y="2724"/>
              <a:ext cx="1112" cy="702"/>
            </a:xfrm>
            <a:prstGeom prst="line">
              <a:avLst/>
            </a:prstGeom>
            <a:noFill/>
            <a:ln w="25400">
              <a:solidFill>
                <a:srgbClr val="00B0F0"/>
              </a:solidFill>
              <a:round/>
              <a:headEnd/>
              <a:tailEnd/>
            </a:ln>
          </p:spPr>
          <p:txBody>
            <a:bodyPr/>
            <a:lstStyle/>
            <a:p>
              <a:endParaRPr lang="fr-CH"/>
            </a:p>
          </p:txBody>
        </p:sp>
        <p:sp>
          <p:nvSpPr>
            <p:cNvPr id="114706" name="Line 10"/>
            <p:cNvSpPr>
              <a:spLocks noChangeShapeType="1"/>
            </p:cNvSpPr>
            <p:nvPr/>
          </p:nvSpPr>
          <p:spPr bwMode="auto">
            <a:xfrm flipV="1">
              <a:off x="924" y="3060"/>
              <a:ext cx="2474" cy="396"/>
            </a:xfrm>
            <a:prstGeom prst="line">
              <a:avLst/>
            </a:prstGeom>
            <a:noFill/>
            <a:ln w="25400">
              <a:solidFill>
                <a:srgbClr val="00B0F0"/>
              </a:solidFill>
              <a:round/>
              <a:headEnd/>
              <a:tailEnd/>
            </a:ln>
          </p:spPr>
          <p:txBody>
            <a:bodyPr/>
            <a:lstStyle/>
            <a:p>
              <a:endParaRPr lang="fr-CH"/>
            </a:p>
          </p:txBody>
        </p:sp>
        <p:sp>
          <p:nvSpPr>
            <p:cNvPr id="114707" name="Freeform 9"/>
            <p:cNvSpPr>
              <a:spLocks/>
            </p:cNvSpPr>
            <p:nvPr/>
          </p:nvSpPr>
          <p:spPr bwMode="auto">
            <a:xfrm>
              <a:off x="921" y="2278"/>
              <a:ext cx="2572" cy="1334"/>
            </a:xfrm>
            <a:custGeom>
              <a:avLst/>
              <a:gdLst>
                <a:gd name="T0" fmla="*/ 0 w 10897"/>
                <a:gd name="T1" fmla="*/ 471570 h 10007"/>
                <a:gd name="T2" fmla="*/ 188543 w 10897"/>
                <a:gd name="T3" fmla="*/ 440186 h 10007"/>
                <a:gd name="T4" fmla="*/ 349774 w 10897"/>
                <a:gd name="T5" fmla="*/ 341320 h 10007"/>
                <a:gd name="T6" fmla="*/ 620085 w 10897"/>
                <a:gd name="T7" fmla="*/ 113098 h 10007"/>
                <a:gd name="T8" fmla="*/ 719606 w 10897"/>
                <a:gd name="T9" fmla="*/ 39301 h 10007"/>
                <a:gd name="T10" fmla="*/ 793180 w 10897"/>
                <a:gd name="T11" fmla="*/ 6268 h 10007"/>
                <a:gd name="T12" fmla="*/ 930085 w 10897"/>
                <a:gd name="T13" fmla="*/ 1696 h 10007"/>
                <a:gd name="T14" fmla="*/ 0 60000 65536"/>
                <a:gd name="T15" fmla="*/ 0 60000 65536"/>
                <a:gd name="T16" fmla="*/ 0 60000 65536"/>
                <a:gd name="T17" fmla="*/ 0 60000 65536"/>
                <a:gd name="T18" fmla="*/ 0 60000 65536"/>
                <a:gd name="T19" fmla="*/ 0 60000 65536"/>
                <a:gd name="T20" fmla="*/ 0 60000 65536"/>
                <a:gd name="T21" fmla="*/ 0 w 10897"/>
                <a:gd name="T22" fmla="*/ 0 h 10007"/>
                <a:gd name="T23" fmla="*/ 10897 w 10897"/>
                <a:gd name="T24" fmla="*/ 10007 h 100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7" h="10007">
                  <a:moveTo>
                    <a:pt x="0" y="10007"/>
                  </a:moveTo>
                  <a:cubicBezTo>
                    <a:pt x="369" y="9897"/>
                    <a:pt x="1526" y="9802"/>
                    <a:pt x="2209" y="9341"/>
                  </a:cubicBezTo>
                  <a:cubicBezTo>
                    <a:pt x="2893" y="8880"/>
                    <a:pt x="3256" y="8399"/>
                    <a:pt x="4098" y="7243"/>
                  </a:cubicBezTo>
                  <a:cubicBezTo>
                    <a:pt x="4941" y="6088"/>
                    <a:pt x="6543" y="3468"/>
                    <a:pt x="7265" y="2400"/>
                  </a:cubicBezTo>
                  <a:cubicBezTo>
                    <a:pt x="7987" y="1333"/>
                    <a:pt x="8094" y="1211"/>
                    <a:pt x="8431" y="834"/>
                  </a:cubicBezTo>
                  <a:cubicBezTo>
                    <a:pt x="8769" y="457"/>
                    <a:pt x="8882" y="266"/>
                    <a:pt x="9293" y="133"/>
                  </a:cubicBezTo>
                  <a:cubicBezTo>
                    <a:pt x="9704" y="0"/>
                    <a:pt x="10751" y="47"/>
                    <a:pt x="10897" y="36"/>
                  </a:cubicBezTo>
                </a:path>
              </a:pathLst>
            </a:custGeom>
            <a:noFill/>
            <a:ln w="28575" cap="flat">
              <a:solidFill>
                <a:srgbClr val="FFFFFF"/>
              </a:solidFill>
              <a:prstDash val="solid"/>
              <a:round/>
              <a:headEnd/>
              <a:tailEnd/>
            </a:ln>
          </p:spPr>
          <p:txBody>
            <a:bodyPr/>
            <a:lstStyle/>
            <a:p>
              <a:endParaRPr lang="fr-CH"/>
            </a:p>
          </p:txBody>
        </p:sp>
        <p:sp>
          <p:nvSpPr>
            <p:cNvPr id="114708" name="Freeform 9"/>
            <p:cNvSpPr>
              <a:spLocks/>
            </p:cNvSpPr>
            <p:nvPr/>
          </p:nvSpPr>
          <p:spPr bwMode="auto">
            <a:xfrm>
              <a:off x="927" y="2956"/>
              <a:ext cx="2464" cy="698"/>
            </a:xfrm>
            <a:custGeom>
              <a:avLst/>
              <a:gdLst>
                <a:gd name="T0" fmla="*/ 0 w 10897"/>
                <a:gd name="T1" fmla="*/ 246744 h 10007"/>
                <a:gd name="T2" fmla="*/ 180626 w 10897"/>
                <a:gd name="T3" fmla="*/ 230322 h 10007"/>
                <a:gd name="T4" fmla="*/ 335087 w 10897"/>
                <a:gd name="T5" fmla="*/ 178591 h 10007"/>
                <a:gd name="T6" fmla="*/ 594047 w 10897"/>
                <a:gd name="T7" fmla="*/ 59177 h 10007"/>
                <a:gd name="T8" fmla="*/ 689389 w 10897"/>
                <a:gd name="T9" fmla="*/ 20564 h 10007"/>
                <a:gd name="T10" fmla="*/ 759873 w 10897"/>
                <a:gd name="T11" fmla="*/ 3279 h 10007"/>
                <a:gd name="T12" fmla="*/ 891030 w 10897"/>
                <a:gd name="T13" fmla="*/ 888 h 10007"/>
                <a:gd name="T14" fmla="*/ 0 60000 65536"/>
                <a:gd name="T15" fmla="*/ 0 60000 65536"/>
                <a:gd name="T16" fmla="*/ 0 60000 65536"/>
                <a:gd name="T17" fmla="*/ 0 60000 65536"/>
                <a:gd name="T18" fmla="*/ 0 60000 65536"/>
                <a:gd name="T19" fmla="*/ 0 60000 65536"/>
                <a:gd name="T20" fmla="*/ 0 60000 65536"/>
                <a:gd name="T21" fmla="*/ 0 w 10897"/>
                <a:gd name="T22" fmla="*/ 0 h 10007"/>
                <a:gd name="T23" fmla="*/ 10897 w 10897"/>
                <a:gd name="T24" fmla="*/ 10007 h 100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7" h="10007">
                  <a:moveTo>
                    <a:pt x="0" y="10007"/>
                  </a:moveTo>
                  <a:cubicBezTo>
                    <a:pt x="369" y="9897"/>
                    <a:pt x="1526" y="9802"/>
                    <a:pt x="2209" y="9341"/>
                  </a:cubicBezTo>
                  <a:cubicBezTo>
                    <a:pt x="2893" y="8880"/>
                    <a:pt x="3256" y="8399"/>
                    <a:pt x="4098" y="7243"/>
                  </a:cubicBezTo>
                  <a:cubicBezTo>
                    <a:pt x="4941" y="6088"/>
                    <a:pt x="6543" y="3468"/>
                    <a:pt x="7265" y="2400"/>
                  </a:cubicBezTo>
                  <a:cubicBezTo>
                    <a:pt x="7987" y="1333"/>
                    <a:pt x="8094" y="1211"/>
                    <a:pt x="8431" y="834"/>
                  </a:cubicBezTo>
                  <a:cubicBezTo>
                    <a:pt x="8769" y="457"/>
                    <a:pt x="8882" y="266"/>
                    <a:pt x="9293" y="133"/>
                  </a:cubicBezTo>
                  <a:cubicBezTo>
                    <a:pt x="9704" y="0"/>
                    <a:pt x="10751" y="47"/>
                    <a:pt x="10897" y="36"/>
                  </a:cubicBezTo>
                </a:path>
              </a:pathLst>
            </a:custGeom>
            <a:noFill/>
            <a:ln w="28575" cap="flat">
              <a:solidFill>
                <a:srgbClr val="FFFFFF"/>
              </a:solidFill>
              <a:prstDash val="solid"/>
              <a:round/>
              <a:headEnd/>
              <a:tailEnd/>
            </a:ln>
          </p:spPr>
          <p:txBody>
            <a:bodyPr/>
            <a:lstStyle/>
            <a:p>
              <a:endParaRPr lang="fr-CH"/>
            </a:p>
          </p:txBody>
        </p:sp>
        <p:sp>
          <p:nvSpPr>
            <p:cNvPr id="114709" name="Rectangle 20"/>
            <p:cNvSpPr>
              <a:spLocks noChangeArrowheads="1"/>
            </p:cNvSpPr>
            <p:nvPr/>
          </p:nvSpPr>
          <p:spPr bwMode="auto">
            <a:xfrm>
              <a:off x="81" y="1530"/>
              <a:ext cx="819" cy="134"/>
            </a:xfrm>
            <a:prstGeom prst="rect">
              <a:avLst/>
            </a:prstGeom>
            <a:noFill/>
            <a:ln w="9525">
              <a:noFill/>
              <a:miter lim="800000"/>
              <a:headEnd/>
              <a:tailEnd/>
            </a:ln>
          </p:spPr>
          <p:txBody>
            <a:bodyPr lIns="114300" tIns="0" rIns="114300" bIns="0"/>
            <a:lstStyle/>
            <a:p>
              <a:pPr algn="r"/>
              <a:r>
                <a:rPr lang="nl-NL" sz="1400" i="1">
                  <a:solidFill>
                    <a:srgbClr val="FFFF00"/>
                  </a:solidFill>
                  <a:latin typeface="Verdana" pitchFamily="34" charset="0"/>
                </a:rPr>
                <a:t>Elite</a:t>
              </a:r>
              <a:endParaRPr lang="en-US" sz="1400">
                <a:solidFill>
                  <a:srgbClr val="FFFF00"/>
                </a:solidFill>
              </a:endParaRPr>
            </a:p>
          </p:txBody>
        </p:sp>
        <p:sp>
          <p:nvSpPr>
            <p:cNvPr id="114710" name="Rectangle 21"/>
            <p:cNvSpPr>
              <a:spLocks noChangeArrowheads="1"/>
            </p:cNvSpPr>
            <p:nvPr/>
          </p:nvSpPr>
          <p:spPr bwMode="auto">
            <a:xfrm>
              <a:off x="144" y="3345"/>
              <a:ext cx="759" cy="134"/>
            </a:xfrm>
            <a:prstGeom prst="rect">
              <a:avLst/>
            </a:prstGeom>
            <a:noFill/>
            <a:ln w="9525">
              <a:noFill/>
              <a:miter lim="800000"/>
              <a:headEnd/>
              <a:tailEnd/>
            </a:ln>
          </p:spPr>
          <p:txBody>
            <a:bodyPr lIns="114300" tIns="0" rIns="114300" bIns="0"/>
            <a:lstStyle/>
            <a:p>
              <a:pPr algn="r"/>
              <a:r>
                <a:rPr lang="nl-NL" sz="1000" b="0" i="1">
                  <a:latin typeface="Verdana" pitchFamily="34" charset="0"/>
                </a:rPr>
                <a:t>    </a:t>
              </a:r>
              <a:r>
                <a:rPr lang="en-US" sz="1400" i="1">
                  <a:solidFill>
                    <a:srgbClr val="00B0F0"/>
                  </a:solidFill>
                  <a:latin typeface="Verdana" pitchFamily="34" charset="0"/>
                </a:rPr>
                <a:t>Entry</a:t>
              </a:r>
              <a:endParaRPr lang="en-US" sz="1400">
                <a:solidFill>
                  <a:srgbClr val="FFFF00"/>
                </a:solidFill>
              </a:endParaRPr>
            </a:p>
          </p:txBody>
        </p:sp>
        <p:sp>
          <p:nvSpPr>
            <p:cNvPr id="114711" name="Line 10"/>
            <p:cNvSpPr>
              <a:spLocks noChangeShapeType="1"/>
            </p:cNvSpPr>
            <p:nvPr/>
          </p:nvSpPr>
          <p:spPr bwMode="auto">
            <a:xfrm flipH="1" flipV="1">
              <a:off x="2042" y="2478"/>
              <a:ext cx="4" cy="252"/>
            </a:xfrm>
            <a:prstGeom prst="line">
              <a:avLst/>
            </a:prstGeom>
            <a:noFill/>
            <a:ln w="25400">
              <a:solidFill>
                <a:srgbClr val="66FF33"/>
              </a:solidFill>
              <a:prstDash val="dash"/>
              <a:round/>
              <a:headEnd/>
              <a:tailEnd/>
            </a:ln>
          </p:spPr>
          <p:txBody>
            <a:bodyPr/>
            <a:lstStyle/>
            <a:p>
              <a:endParaRPr lang="fr-CH"/>
            </a:p>
          </p:txBody>
        </p:sp>
        <p:sp>
          <p:nvSpPr>
            <p:cNvPr id="114712" name="Rectangle 23"/>
            <p:cNvSpPr>
              <a:spLocks noChangeArrowheads="1"/>
            </p:cNvSpPr>
            <p:nvPr/>
          </p:nvSpPr>
          <p:spPr bwMode="auto">
            <a:xfrm>
              <a:off x="786" y="3778"/>
              <a:ext cx="2799" cy="152"/>
            </a:xfrm>
            <a:prstGeom prst="rect">
              <a:avLst/>
            </a:prstGeom>
            <a:noFill/>
            <a:ln w="9525">
              <a:noFill/>
              <a:miter lim="800000"/>
              <a:headEnd/>
              <a:tailEnd/>
            </a:ln>
          </p:spPr>
          <p:txBody>
            <a:bodyPr lIns="114300" tIns="0" rIns="114300" bIns="0"/>
            <a:lstStyle/>
            <a:p>
              <a:r>
                <a:rPr lang="en-US" sz="1200" i="1">
                  <a:solidFill>
                    <a:srgbClr val="66FF33"/>
                  </a:solidFill>
                  <a:latin typeface="Verdana" pitchFamily="34" charset="0"/>
                </a:rPr>
                <a:t> 0           1             2            3             4            5</a:t>
              </a:r>
              <a:endParaRPr lang="en-US" sz="1200">
                <a:solidFill>
                  <a:srgbClr val="66FF33"/>
                </a:solidFill>
              </a:endParaRPr>
            </a:p>
          </p:txBody>
        </p:sp>
        <p:sp>
          <p:nvSpPr>
            <p:cNvPr id="114713" name="Line 10"/>
            <p:cNvSpPr>
              <a:spLocks noChangeShapeType="1"/>
            </p:cNvSpPr>
            <p:nvPr/>
          </p:nvSpPr>
          <p:spPr bwMode="auto">
            <a:xfrm flipV="1">
              <a:off x="2388" y="2328"/>
              <a:ext cx="1070" cy="246"/>
            </a:xfrm>
            <a:prstGeom prst="line">
              <a:avLst/>
            </a:prstGeom>
            <a:noFill/>
            <a:ln w="25400">
              <a:solidFill>
                <a:srgbClr val="FF0000"/>
              </a:solidFill>
              <a:round/>
              <a:headEnd/>
              <a:tailEnd/>
            </a:ln>
          </p:spPr>
          <p:txBody>
            <a:bodyPr/>
            <a:lstStyle/>
            <a:p>
              <a:endParaRPr lang="fr-CH"/>
            </a:p>
          </p:txBody>
        </p:sp>
        <p:sp>
          <p:nvSpPr>
            <p:cNvPr id="114714" name="Line 10"/>
            <p:cNvSpPr>
              <a:spLocks noChangeShapeType="1"/>
            </p:cNvSpPr>
            <p:nvPr/>
          </p:nvSpPr>
          <p:spPr bwMode="auto">
            <a:xfrm flipV="1">
              <a:off x="918" y="2898"/>
              <a:ext cx="1472" cy="546"/>
            </a:xfrm>
            <a:prstGeom prst="line">
              <a:avLst/>
            </a:prstGeom>
            <a:noFill/>
            <a:ln w="25400">
              <a:solidFill>
                <a:srgbClr val="00B0F0"/>
              </a:solidFill>
              <a:round/>
              <a:headEnd/>
              <a:tailEnd/>
            </a:ln>
          </p:spPr>
          <p:txBody>
            <a:bodyPr/>
            <a:lstStyle/>
            <a:p>
              <a:endParaRPr lang="fr-CH"/>
            </a:p>
          </p:txBody>
        </p:sp>
        <p:sp>
          <p:nvSpPr>
            <p:cNvPr id="114715" name="Line 10"/>
            <p:cNvSpPr>
              <a:spLocks noChangeShapeType="1"/>
            </p:cNvSpPr>
            <p:nvPr/>
          </p:nvSpPr>
          <p:spPr bwMode="auto">
            <a:xfrm flipV="1">
              <a:off x="2388" y="2580"/>
              <a:ext cx="2" cy="312"/>
            </a:xfrm>
            <a:prstGeom prst="line">
              <a:avLst/>
            </a:prstGeom>
            <a:noFill/>
            <a:ln w="25400">
              <a:solidFill>
                <a:srgbClr val="66FF33"/>
              </a:solidFill>
              <a:prstDash val="dash"/>
              <a:round/>
              <a:headEnd/>
              <a:tailEnd/>
            </a:ln>
          </p:spPr>
          <p:txBody>
            <a:bodyPr/>
            <a:lstStyle/>
            <a:p>
              <a:endParaRPr lang="fr-CH"/>
            </a:p>
          </p:txBody>
        </p:sp>
        <p:sp>
          <p:nvSpPr>
            <p:cNvPr id="114716" name="Rectangle 28"/>
            <p:cNvSpPr>
              <a:spLocks noChangeArrowheads="1"/>
            </p:cNvSpPr>
            <p:nvPr/>
          </p:nvSpPr>
          <p:spPr bwMode="auto">
            <a:xfrm>
              <a:off x="0" y="2331"/>
              <a:ext cx="981" cy="164"/>
            </a:xfrm>
            <a:prstGeom prst="rect">
              <a:avLst/>
            </a:prstGeom>
            <a:noFill/>
            <a:ln w="9525">
              <a:noFill/>
              <a:miter lim="800000"/>
              <a:headEnd/>
              <a:tailEnd/>
            </a:ln>
          </p:spPr>
          <p:txBody>
            <a:bodyPr lIns="114300" tIns="0" rIns="114300" bIns="0"/>
            <a:lstStyle/>
            <a:p>
              <a:pPr algn="r"/>
              <a:r>
                <a:rPr lang="en-US" sz="1400" i="1">
                  <a:solidFill>
                    <a:srgbClr val="FF0000"/>
                  </a:solidFill>
                  <a:latin typeface="Verdana" pitchFamily="34" charset="0"/>
                </a:rPr>
                <a:t>Intermediate</a:t>
              </a:r>
            </a:p>
          </p:txBody>
        </p:sp>
        <p:sp>
          <p:nvSpPr>
            <p:cNvPr id="114717" name="Rectangle 29"/>
            <p:cNvSpPr>
              <a:spLocks noChangeArrowheads="1"/>
            </p:cNvSpPr>
            <p:nvPr/>
          </p:nvSpPr>
          <p:spPr bwMode="auto">
            <a:xfrm>
              <a:off x="655" y="1053"/>
              <a:ext cx="720" cy="180"/>
            </a:xfrm>
            <a:prstGeom prst="rect">
              <a:avLst/>
            </a:prstGeom>
            <a:noFill/>
            <a:ln w="9525">
              <a:noFill/>
              <a:miter lim="800000"/>
              <a:headEnd/>
              <a:tailEnd/>
            </a:ln>
          </p:spPr>
          <p:txBody>
            <a:bodyPr lIns="114300" tIns="0" rIns="114300" bIns="0"/>
            <a:lstStyle/>
            <a:p>
              <a:r>
                <a:rPr lang="en-US" sz="1400" i="1">
                  <a:solidFill>
                    <a:srgbClr val="66FF33"/>
                  </a:solidFill>
                  <a:latin typeface="Verdana" pitchFamily="34" charset="0"/>
                </a:rPr>
                <a:t>Level</a:t>
              </a:r>
              <a:endParaRPr lang="en-US" sz="1400" i="1">
                <a:solidFill>
                  <a:srgbClr val="66FF33"/>
                </a:solidFill>
              </a:endParaRPr>
            </a:p>
          </p:txBody>
        </p:sp>
        <p:sp>
          <p:nvSpPr>
            <p:cNvPr id="114718" name="Line 17"/>
            <p:cNvSpPr>
              <a:spLocks noChangeShapeType="1"/>
            </p:cNvSpPr>
            <p:nvPr/>
          </p:nvSpPr>
          <p:spPr bwMode="auto">
            <a:xfrm>
              <a:off x="4191" y="2308"/>
              <a:ext cx="515" cy="3"/>
            </a:xfrm>
            <a:prstGeom prst="line">
              <a:avLst/>
            </a:prstGeom>
            <a:noFill/>
            <a:ln w="28575">
              <a:solidFill>
                <a:schemeClr val="bg1"/>
              </a:solidFill>
              <a:round/>
              <a:headEnd/>
              <a:tailEnd/>
            </a:ln>
          </p:spPr>
          <p:txBody>
            <a:bodyPr/>
            <a:lstStyle/>
            <a:p>
              <a:endParaRPr lang="fr-CH"/>
            </a:p>
          </p:txBody>
        </p:sp>
        <p:sp>
          <p:nvSpPr>
            <p:cNvPr id="114719" name="Line 10"/>
            <p:cNvSpPr>
              <a:spLocks noChangeShapeType="1"/>
            </p:cNvSpPr>
            <p:nvPr/>
          </p:nvSpPr>
          <p:spPr bwMode="auto">
            <a:xfrm flipV="1">
              <a:off x="2568" y="1734"/>
              <a:ext cx="2" cy="330"/>
            </a:xfrm>
            <a:prstGeom prst="line">
              <a:avLst/>
            </a:prstGeom>
            <a:noFill/>
            <a:ln w="25400">
              <a:solidFill>
                <a:srgbClr val="66FF33"/>
              </a:solidFill>
              <a:prstDash val="dash"/>
              <a:round/>
              <a:headEnd/>
              <a:tailEnd/>
            </a:ln>
          </p:spPr>
          <p:txBody>
            <a:bodyPr/>
            <a:lstStyle/>
            <a:p>
              <a:endParaRPr lang="fr-CH"/>
            </a:p>
          </p:txBody>
        </p:sp>
        <p:sp>
          <p:nvSpPr>
            <p:cNvPr id="114720" name="Line 10"/>
            <p:cNvSpPr>
              <a:spLocks noChangeShapeType="1"/>
            </p:cNvSpPr>
            <p:nvPr/>
          </p:nvSpPr>
          <p:spPr bwMode="auto">
            <a:xfrm flipV="1">
              <a:off x="2040" y="2064"/>
              <a:ext cx="524" cy="408"/>
            </a:xfrm>
            <a:prstGeom prst="line">
              <a:avLst/>
            </a:prstGeom>
            <a:noFill/>
            <a:ln w="25400">
              <a:solidFill>
                <a:srgbClr val="FF0000"/>
              </a:solidFill>
              <a:round/>
              <a:headEnd/>
              <a:tailEnd/>
            </a:ln>
          </p:spPr>
          <p:txBody>
            <a:bodyPr/>
            <a:lstStyle/>
            <a:p>
              <a:endParaRPr lang="fr-CH"/>
            </a:p>
          </p:txBody>
        </p:sp>
        <p:sp>
          <p:nvSpPr>
            <p:cNvPr id="114721" name="TextBox 125"/>
            <p:cNvSpPr txBox="1">
              <a:spLocks noChangeArrowheads="1"/>
            </p:cNvSpPr>
            <p:nvPr/>
          </p:nvSpPr>
          <p:spPr bwMode="auto">
            <a:xfrm>
              <a:off x="4721" y="2465"/>
              <a:ext cx="1045" cy="173"/>
            </a:xfrm>
            <a:prstGeom prst="rect">
              <a:avLst/>
            </a:prstGeom>
            <a:noFill/>
            <a:ln w="9525">
              <a:noFill/>
              <a:miter lim="800000"/>
              <a:headEnd/>
              <a:tailEnd/>
            </a:ln>
          </p:spPr>
          <p:txBody>
            <a:bodyPr>
              <a:spAutoFit/>
            </a:bodyPr>
            <a:lstStyle/>
            <a:p>
              <a:r>
                <a:rPr lang="en-CA" sz="1200">
                  <a:solidFill>
                    <a:srgbClr val="66FF33"/>
                  </a:solidFill>
                  <a:latin typeface="Verdana" pitchFamily="34" charset="0"/>
                </a:rPr>
                <a:t>Coach level </a:t>
              </a:r>
              <a:r>
                <a:rPr lang="en-CA" sz="1200">
                  <a:solidFill>
                    <a:srgbClr val="00B0F0"/>
                  </a:solidFill>
                  <a:latin typeface="Verdana" pitchFamily="34" charset="0"/>
                </a:rPr>
                <a:t>1</a:t>
              </a:r>
              <a:r>
                <a:rPr lang="en-CA" sz="1200">
                  <a:solidFill>
                    <a:srgbClr val="66FF33"/>
                  </a:solidFill>
                  <a:latin typeface="Verdana" pitchFamily="34" charset="0"/>
                </a:rPr>
                <a:t>,</a:t>
              </a:r>
              <a:r>
                <a:rPr lang="en-CA" sz="1200">
                  <a:solidFill>
                    <a:srgbClr val="FF0000"/>
                  </a:solidFill>
                  <a:latin typeface="Verdana" pitchFamily="34" charset="0"/>
                </a:rPr>
                <a:t>2</a:t>
              </a:r>
              <a:r>
                <a:rPr lang="en-CA" sz="1200">
                  <a:solidFill>
                    <a:srgbClr val="66FF33"/>
                  </a:solidFill>
                  <a:latin typeface="Verdana" pitchFamily="34" charset="0"/>
                </a:rPr>
                <a:t>,</a:t>
              </a:r>
              <a:r>
                <a:rPr lang="en-CA" sz="1200">
                  <a:solidFill>
                    <a:srgbClr val="FFFF00"/>
                  </a:solidFill>
                  <a:latin typeface="Verdana" pitchFamily="34" charset="0"/>
                </a:rPr>
                <a:t>3</a:t>
              </a:r>
              <a:endParaRPr lang="en-GB"/>
            </a:p>
          </p:txBody>
        </p:sp>
        <p:sp>
          <p:nvSpPr>
            <p:cNvPr id="114722" name="Line 16"/>
            <p:cNvSpPr>
              <a:spLocks noChangeShapeType="1"/>
            </p:cNvSpPr>
            <p:nvPr/>
          </p:nvSpPr>
          <p:spPr bwMode="auto">
            <a:xfrm flipV="1">
              <a:off x="4386" y="2562"/>
              <a:ext cx="156" cy="0"/>
            </a:xfrm>
            <a:prstGeom prst="line">
              <a:avLst/>
            </a:prstGeom>
            <a:noFill/>
            <a:ln w="28575">
              <a:solidFill>
                <a:srgbClr val="FF0000"/>
              </a:solidFill>
              <a:round/>
              <a:headEnd/>
              <a:tailEnd/>
            </a:ln>
          </p:spPr>
          <p:txBody>
            <a:bodyPr/>
            <a:lstStyle/>
            <a:p>
              <a:endParaRPr lang="fr-CH"/>
            </a:p>
          </p:txBody>
        </p:sp>
        <p:sp>
          <p:nvSpPr>
            <p:cNvPr id="114723" name="Line 16"/>
            <p:cNvSpPr>
              <a:spLocks noChangeShapeType="1"/>
            </p:cNvSpPr>
            <p:nvPr/>
          </p:nvSpPr>
          <p:spPr bwMode="auto">
            <a:xfrm flipV="1">
              <a:off x="4199" y="2562"/>
              <a:ext cx="205" cy="2"/>
            </a:xfrm>
            <a:prstGeom prst="line">
              <a:avLst/>
            </a:prstGeom>
            <a:noFill/>
            <a:ln w="28575">
              <a:solidFill>
                <a:srgbClr val="00B0F0"/>
              </a:solidFill>
              <a:round/>
              <a:headEnd/>
              <a:tailEnd/>
            </a:ln>
          </p:spPr>
          <p:txBody>
            <a:bodyPr/>
            <a:lstStyle/>
            <a:p>
              <a:endParaRPr lang="fr-CH"/>
            </a:p>
          </p:txBody>
        </p:sp>
        <p:sp>
          <p:nvSpPr>
            <p:cNvPr id="114724" name="Line 16"/>
            <p:cNvSpPr>
              <a:spLocks noChangeShapeType="1"/>
            </p:cNvSpPr>
            <p:nvPr/>
          </p:nvSpPr>
          <p:spPr bwMode="auto">
            <a:xfrm flipV="1">
              <a:off x="4536" y="2556"/>
              <a:ext cx="144" cy="0"/>
            </a:xfrm>
            <a:prstGeom prst="line">
              <a:avLst/>
            </a:prstGeom>
            <a:noFill/>
            <a:ln w="28575">
              <a:solidFill>
                <a:srgbClr val="FFFF00"/>
              </a:solidFill>
              <a:round/>
              <a:headEnd/>
              <a:tailEnd/>
            </a:ln>
          </p:spPr>
          <p:txBody>
            <a:bodyPr/>
            <a:lstStyle/>
            <a:p>
              <a:endParaRPr lang="fr-CH"/>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Line 15"/>
          <p:cNvSpPr>
            <a:spLocks noChangeShapeType="1"/>
          </p:cNvSpPr>
          <p:nvPr/>
        </p:nvSpPr>
        <p:spPr bwMode="auto">
          <a:xfrm>
            <a:off x="820738" y="4143375"/>
            <a:ext cx="1087437" cy="0"/>
          </a:xfrm>
          <a:prstGeom prst="line">
            <a:avLst/>
          </a:prstGeom>
          <a:noFill/>
          <a:ln w="25400">
            <a:solidFill>
              <a:srgbClr val="00B0F0"/>
            </a:solidFill>
            <a:round/>
            <a:headEnd/>
            <a:tailEnd/>
          </a:ln>
        </p:spPr>
        <p:txBody>
          <a:bodyPr/>
          <a:lstStyle/>
          <a:p>
            <a:endParaRPr lang="en-GB" dirty="0"/>
          </a:p>
        </p:txBody>
      </p:sp>
      <p:sp>
        <p:nvSpPr>
          <p:cNvPr id="4100" name="Line 12"/>
          <p:cNvSpPr>
            <a:spLocks noChangeShapeType="1"/>
          </p:cNvSpPr>
          <p:nvPr/>
        </p:nvSpPr>
        <p:spPr bwMode="auto">
          <a:xfrm flipH="1">
            <a:off x="771525" y="6143625"/>
            <a:ext cx="3944938" cy="0"/>
          </a:xfrm>
          <a:prstGeom prst="line">
            <a:avLst/>
          </a:prstGeom>
          <a:noFill/>
          <a:ln w="9525">
            <a:solidFill>
              <a:srgbClr val="66FF33"/>
            </a:solidFill>
            <a:round/>
            <a:headEnd type="triangle" w="med" len="med"/>
            <a:tailEnd/>
          </a:ln>
        </p:spPr>
        <p:txBody>
          <a:bodyPr/>
          <a:lstStyle/>
          <a:p>
            <a:endParaRPr lang="en-GB" dirty="0"/>
          </a:p>
        </p:txBody>
      </p:sp>
      <p:sp>
        <p:nvSpPr>
          <p:cNvPr id="4101" name="Freeform 9"/>
          <p:cNvSpPr>
            <a:spLocks/>
          </p:cNvSpPr>
          <p:nvPr/>
        </p:nvSpPr>
        <p:spPr bwMode="auto">
          <a:xfrm>
            <a:off x="785814" y="2339439"/>
            <a:ext cx="3940566" cy="3537485"/>
          </a:xfrm>
          <a:custGeom>
            <a:avLst/>
            <a:gdLst>
              <a:gd name="T0" fmla="*/ 0 w 5400"/>
              <a:gd name="T1" fmla="*/ 2147483647 h 4534"/>
              <a:gd name="T2" fmla="*/ 2147483647 w 5400"/>
              <a:gd name="T3" fmla="*/ 2147483647 h 4534"/>
              <a:gd name="T4" fmla="*/ 2147483647 w 5400"/>
              <a:gd name="T5" fmla="*/ 2147483647 h 4534"/>
              <a:gd name="T6" fmla="*/ 2147483647 w 5400"/>
              <a:gd name="T7" fmla="*/ 2147483647 h 4534"/>
              <a:gd name="T8" fmla="*/ 2147483647 w 5400"/>
              <a:gd name="T9" fmla="*/ 2147483647 h 4534"/>
              <a:gd name="T10" fmla="*/ 2147483647 w 5400"/>
              <a:gd name="T11" fmla="*/ 2147483647 h 4534"/>
              <a:gd name="T12" fmla="*/ 2147483647 w 5400"/>
              <a:gd name="T13" fmla="*/ 2147483647 h 4534"/>
              <a:gd name="T14" fmla="*/ 0 60000 65536"/>
              <a:gd name="T15" fmla="*/ 0 60000 65536"/>
              <a:gd name="T16" fmla="*/ 0 60000 65536"/>
              <a:gd name="T17" fmla="*/ 0 60000 65536"/>
              <a:gd name="T18" fmla="*/ 0 60000 65536"/>
              <a:gd name="T19" fmla="*/ 0 60000 65536"/>
              <a:gd name="T20" fmla="*/ 0 60000 65536"/>
              <a:gd name="T21" fmla="*/ 0 w 5400"/>
              <a:gd name="T22" fmla="*/ 0 h 4534"/>
              <a:gd name="T23" fmla="*/ 5400 w 5400"/>
              <a:gd name="T24" fmla="*/ 4534 h 4534"/>
              <a:gd name="connsiteX0" fmla="*/ 0 w 10897"/>
              <a:gd name="connsiteY0" fmla="*/ 10007 h 10007"/>
              <a:gd name="connsiteX1" fmla="*/ 2209 w 10897"/>
              <a:gd name="connsiteY1" fmla="*/ 9341 h 10007"/>
              <a:gd name="connsiteX2" fmla="*/ 4098 w 10897"/>
              <a:gd name="connsiteY2" fmla="*/ 7243 h 10007"/>
              <a:gd name="connsiteX3" fmla="*/ 7265 w 10897"/>
              <a:gd name="connsiteY3" fmla="*/ 2400 h 10007"/>
              <a:gd name="connsiteX4" fmla="*/ 8431 w 10897"/>
              <a:gd name="connsiteY4" fmla="*/ 834 h 10007"/>
              <a:gd name="connsiteX5" fmla="*/ 9293 w 10897"/>
              <a:gd name="connsiteY5" fmla="*/ 133 h 10007"/>
              <a:gd name="connsiteX6" fmla="*/ 10897 w 10897"/>
              <a:gd name="connsiteY6" fmla="*/ 36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97" h="10007">
                <a:moveTo>
                  <a:pt x="0" y="10007"/>
                </a:moveTo>
                <a:cubicBezTo>
                  <a:pt x="369" y="9897"/>
                  <a:pt x="1526" y="9802"/>
                  <a:pt x="2209" y="9341"/>
                </a:cubicBezTo>
                <a:cubicBezTo>
                  <a:pt x="2893" y="8880"/>
                  <a:pt x="3256" y="8399"/>
                  <a:pt x="4098" y="7243"/>
                </a:cubicBezTo>
                <a:cubicBezTo>
                  <a:pt x="4941" y="6088"/>
                  <a:pt x="6543" y="3468"/>
                  <a:pt x="7265" y="2400"/>
                </a:cubicBezTo>
                <a:cubicBezTo>
                  <a:pt x="7987" y="1333"/>
                  <a:pt x="8094" y="1211"/>
                  <a:pt x="8431" y="834"/>
                </a:cubicBezTo>
                <a:cubicBezTo>
                  <a:pt x="8769" y="457"/>
                  <a:pt x="8882" y="266"/>
                  <a:pt x="9293" y="133"/>
                </a:cubicBezTo>
                <a:cubicBezTo>
                  <a:pt x="9704" y="0"/>
                  <a:pt x="10751" y="47"/>
                  <a:pt x="10897" y="36"/>
                </a:cubicBezTo>
              </a:path>
            </a:pathLst>
          </a:custGeom>
          <a:noFill/>
          <a:ln w="28575">
            <a:solidFill>
              <a:schemeClr val="bg1"/>
            </a:solidFill>
            <a:round/>
            <a:headEnd/>
            <a:tailEnd/>
          </a:ln>
        </p:spPr>
        <p:txBody>
          <a:bodyPr/>
          <a:lstStyle/>
          <a:p>
            <a:endParaRPr lang="en-GB" dirty="0"/>
          </a:p>
        </p:txBody>
      </p:sp>
      <p:sp>
        <p:nvSpPr>
          <p:cNvPr id="4102" name="Line 10"/>
          <p:cNvSpPr>
            <a:spLocks noChangeShapeType="1"/>
          </p:cNvSpPr>
          <p:nvPr/>
        </p:nvSpPr>
        <p:spPr bwMode="auto">
          <a:xfrm>
            <a:off x="3771900" y="2733675"/>
            <a:ext cx="955675" cy="0"/>
          </a:xfrm>
          <a:prstGeom prst="line">
            <a:avLst/>
          </a:prstGeom>
          <a:noFill/>
          <a:ln w="25400">
            <a:solidFill>
              <a:srgbClr val="FFFF00"/>
            </a:solidFill>
            <a:round/>
            <a:headEnd/>
            <a:tailEnd/>
          </a:ln>
        </p:spPr>
        <p:txBody>
          <a:bodyPr/>
          <a:lstStyle/>
          <a:p>
            <a:endParaRPr lang="en-GB" dirty="0"/>
          </a:p>
        </p:txBody>
      </p:sp>
      <p:sp>
        <p:nvSpPr>
          <p:cNvPr id="4103" name="Line 11"/>
          <p:cNvSpPr>
            <a:spLocks noChangeShapeType="1"/>
          </p:cNvSpPr>
          <p:nvPr/>
        </p:nvSpPr>
        <p:spPr bwMode="auto">
          <a:xfrm>
            <a:off x="785813" y="2214563"/>
            <a:ext cx="0" cy="3895725"/>
          </a:xfrm>
          <a:prstGeom prst="line">
            <a:avLst/>
          </a:prstGeom>
          <a:noFill/>
          <a:ln w="9525">
            <a:solidFill>
              <a:srgbClr val="66FF33"/>
            </a:solidFill>
            <a:round/>
            <a:headEnd type="triangle" w="med" len="med"/>
            <a:tailEnd/>
          </a:ln>
        </p:spPr>
        <p:txBody>
          <a:bodyPr/>
          <a:lstStyle/>
          <a:p>
            <a:endParaRPr lang="en-GB" dirty="0"/>
          </a:p>
        </p:txBody>
      </p:sp>
      <p:sp>
        <p:nvSpPr>
          <p:cNvPr id="4104" name="Line 14"/>
          <p:cNvSpPr>
            <a:spLocks noChangeShapeType="1"/>
          </p:cNvSpPr>
          <p:nvPr/>
        </p:nvSpPr>
        <p:spPr bwMode="auto">
          <a:xfrm>
            <a:off x="1979613" y="3382963"/>
            <a:ext cx="1792287" cy="0"/>
          </a:xfrm>
          <a:prstGeom prst="line">
            <a:avLst/>
          </a:prstGeom>
          <a:noFill/>
          <a:ln w="25400">
            <a:solidFill>
              <a:srgbClr val="FF0000"/>
            </a:solidFill>
            <a:round/>
            <a:headEnd/>
            <a:tailEnd/>
          </a:ln>
        </p:spPr>
        <p:txBody>
          <a:bodyPr/>
          <a:lstStyle/>
          <a:p>
            <a:endParaRPr lang="en-GB" dirty="0"/>
          </a:p>
        </p:txBody>
      </p:sp>
      <p:sp>
        <p:nvSpPr>
          <p:cNvPr id="4105" name="Line 19"/>
          <p:cNvSpPr>
            <a:spLocks noChangeShapeType="1"/>
          </p:cNvSpPr>
          <p:nvPr/>
        </p:nvSpPr>
        <p:spPr bwMode="auto">
          <a:xfrm>
            <a:off x="1979613" y="3382963"/>
            <a:ext cx="1587" cy="2727325"/>
          </a:xfrm>
          <a:prstGeom prst="line">
            <a:avLst/>
          </a:prstGeom>
          <a:noFill/>
          <a:ln w="9525">
            <a:solidFill>
              <a:srgbClr val="66FF33"/>
            </a:solidFill>
            <a:prstDash val="dash"/>
            <a:round/>
            <a:headEnd/>
            <a:tailEnd/>
          </a:ln>
        </p:spPr>
        <p:txBody>
          <a:bodyPr/>
          <a:lstStyle/>
          <a:p>
            <a:endParaRPr lang="en-GB" dirty="0"/>
          </a:p>
        </p:txBody>
      </p:sp>
      <p:sp>
        <p:nvSpPr>
          <p:cNvPr id="4106" name="Line 20"/>
          <p:cNvSpPr>
            <a:spLocks noChangeShapeType="1"/>
          </p:cNvSpPr>
          <p:nvPr/>
        </p:nvSpPr>
        <p:spPr bwMode="auto">
          <a:xfrm>
            <a:off x="3773488" y="2733675"/>
            <a:ext cx="0" cy="3376613"/>
          </a:xfrm>
          <a:prstGeom prst="line">
            <a:avLst/>
          </a:prstGeom>
          <a:noFill/>
          <a:ln w="9525">
            <a:solidFill>
              <a:srgbClr val="66FF33"/>
            </a:solidFill>
            <a:prstDash val="dash"/>
            <a:round/>
            <a:headEnd/>
            <a:tailEnd/>
          </a:ln>
        </p:spPr>
        <p:txBody>
          <a:bodyPr/>
          <a:lstStyle/>
          <a:p>
            <a:endParaRPr lang="en-GB" dirty="0"/>
          </a:p>
        </p:txBody>
      </p:sp>
      <p:graphicFrame>
        <p:nvGraphicFramePr>
          <p:cNvPr id="21" name="Table 20"/>
          <p:cNvGraphicFramePr>
            <a:graphicFrameLocks noGrp="1"/>
          </p:cNvGraphicFramePr>
          <p:nvPr/>
        </p:nvGraphicFramePr>
        <p:xfrm>
          <a:off x="4786313" y="5857875"/>
          <a:ext cx="1285884" cy="502920"/>
        </p:xfrm>
        <a:graphic>
          <a:graphicData uri="http://schemas.openxmlformats.org/drawingml/2006/table">
            <a:tbl>
              <a:tblPr/>
              <a:tblGrid>
                <a:gridCol w="1285884"/>
              </a:tblGrid>
              <a:tr h="236220">
                <a:tc>
                  <a:txBody>
                    <a:bodyPr/>
                    <a:lstStyle/>
                    <a:p>
                      <a:pPr marL="0" marR="0" algn="l">
                        <a:spcBef>
                          <a:spcPts val="0"/>
                        </a:spcBef>
                        <a:spcAft>
                          <a:spcPts val="0"/>
                        </a:spcAft>
                      </a:pPr>
                      <a:r>
                        <a:rPr lang="en-US" sz="1100" b="1" i="1" dirty="0">
                          <a:solidFill>
                            <a:schemeClr val="bg1"/>
                          </a:solidFill>
                          <a:latin typeface="Verdana"/>
                          <a:ea typeface="Times New Roman"/>
                        </a:rPr>
                        <a:t>Performance level of the archer</a:t>
                      </a:r>
                      <a:endParaRPr lang="en-US" sz="1100" b="1" i="1" dirty="0">
                        <a:solidFill>
                          <a:schemeClr val="bg1"/>
                        </a:solidFill>
                        <a:latin typeface="Arial"/>
                        <a:ea typeface="Times New Roman"/>
                      </a:endParaRPr>
                    </a:p>
                  </a:txBody>
                  <a:tcPr marL="114300" marR="114300" marT="0" marB="0">
                    <a:lnL>
                      <a:noFill/>
                    </a:lnL>
                    <a:lnR>
                      <a:noFill/>
                    </a:lnR>
                    <a:lnT>
                      <a:noFill/>
                    </a:lnT>
                    <a:lnB>
                      <a:noFill/>
                    </a:lnB>
                  </a:tcPr>
                </a:tc>
              </a:tr>
            </a:tbl>
          </a:graphicData>
        </a:graphic>
      </p:graphicFrame>
      <p:sp>
        <p:nvSpPr>
          <p:cNvPr id="4109" name="Rectangle 28"/>
          <p:cNvSpPr>
            <a:spLocks noChangeArrowheads="1"/>
          </p:cNvSpPr>
          <p:nvPr/>
        </p:nvSpPr>
        <p:spPr bwMode="auto">
          <a:xfrm>
            <a:off x="0" y="2214563"/>
            <a:ext cx="784225" cy="369887"/>
          </a:xfrm>
          <a:prstGeom prst="rect">
            <a:avLst/>
          </a:prstGeom>
          <a:noFill/>
          <a:ln w="9525">
            <a:noFill/>
            <a:miter lim="800000"/>
            <a:headEnd/>
            <a:tailEnd/>
          </a:ln>
        </p:spPr>
        <p:txBody>
          <a:bodyPr wrap="none">
            <a:spAutoFit/>
          </a:bodyPr>
          <a:lstStyle/>
          <a:p>
            <a:r>
              <a:rPr lang="en-CA" i="1" dirty="0">
                <a:solidFill>
                  <a:schemeClr val="bg1"/>
                </a:solidFill>
                <a:latin typeface="Verdana" pitchFamily="34" charset="0"/>
              </a:rPr>
              <a:t>High</a:t>
            </a:r>
            <a:endParaRPr lang="en-CA" dirty="0">
              <a:solidFill>
                <a:schemeClr val="bg1"/>
              </a:solidFill>
              <a:latin typeface="Verdana" pitchFamily="34" charset="0"/>
            </a:endParaRPr>
          </a:p>
        </p:txBody>
      </p:sp>
      <p:sp>
        <p:nvSpPr>
          <p:cNvPr id="4110" name="Rectangle 29"/>
          <p:cNvSpPr>
            <a:spLocks noChangeArrowheads="1"/>
          </p:cNvSpPr>
          <p:nvPr/>
        </p:nvSpPr>
        <p:spPr bwMode="auto">
          <a:xfrm>
            <a:off x="0" y="5857875"/>
            <a:ext cx="646113" cy="369888"/>
          </a:xfrm>
          <a:prstGeom prst="rect">
            <a:avLst/>
          </a:prstGeom>
          <a:noFill/>
          <a:ln w="9525">
            <a:noFill/>
            <a:miter lim="800000"/>
            <a:headEnd/>
            <a:tailEnd/>
          </a:ln>
        </p:spPr>
        <p:txBody>
          <a:bodyPr wrap="none">
            <a:spAutoFit/>
          </a:bodyPr>
          <a:lstStyle/>
          <a:p>
            <a:r>
              <a:rPr lang="en-CA" i="1" dirty="0">
                <a:solidFill>
                  <a:schemeClr val="bg1"/>
                </a:solidFill>
              </a:rPr>
              <a:t>Low</a:t>
            </a:r>
            <a:endParaRPr lang="en-CA" dirty="0">
              <a:solidFill>
                <a:schemeClr val="bg1"/>
              </a:solidFill>
            </a:endParaRPr>
          </a:p>
        </p:txBody>
      </p:sp>
      <p:graphicFrame>
        <p:nvGraphicFramePr>
          <p:cNvPr id="31" name="Table 30"/>
          <p:cNvGraphicFramePr>
            <a:graphicFrameLocks noGrp="1"/>
          </p:cNvGraphicFramePr>
          <p:nvPr/>
        </p:nvGraphicFramePr>
        <p:xfrm>
          <a:off x="642938" y="6357938"/>
          <a:ext cx="3929090" cy="236220"/>
        </p:xfrm>
        <a:graphic>
          <a:graphicData uri="http://schemas.openxmlformats.org/drawingml/2006/table">
            <a:tbl>
              <a:tblPr/>
              <a:tblGrid>
                <a:gridCol w="3929090"/>
              </a:tblGrid>
              <a:tr h="236220">
                <a:tc>
                  <a:txBody>
                    <a:bodyPr/>
                    <a:lstStyle/>
                    <a:p>
                      <a:pPr marL="0" marR="0" algn="l">
                        <a:spcBef>
                          <a:spcPts val="0"/>
                        </a:spcBef>
                        <a:spcAft>
                          <a:spcPts val="0"/>
                        </a:spcAft>
                      </a:pPr>
                      <a:r>
                        <a:rPr lang="nl-NL" sz="1050" i="1" dirty="0">
                          <a:latin typeface="Verdana"/>
                          <a:ea typeface="Times New Roman"/>
                        </a:rPr>
                        <a:t>    </a:t>
                      </a:r>
                      <a:r>
                        <a:rPr lang="nl-NL" sz="1050" b="1" i="1" dirty="0" smtClean="0">
                          <a:solidFill>
                            <a:srgbClr val="00B0F0"/>
                          </a:solidFill>
                          <a:latin typeface="Verdana"/>
                          <a:ea typeface="Times New Roman"/>
                        </a:rPr>
                        <a:t>Beginner</a:t>
                      </a:r>
                      <a:r>
                        <a:rPr lang="nl-NL" sz="1050" b="1" i="1" baseline="0" dirty="0" smtClean="0">
                          <a:solidFill>
                            <a:schemeClr val="bg1"/>
                          </a:solidFill>
                          <a:latin typeface="Verdana"/>
                          <a:ea typeface="Times New Roman"/>
                        </a:rPr>
                        <a:t>         </a:t>
                      </a:r>
                      <a:r>
                        <a:rPr lang="nl-NL" sz="1050" b="1" i="1" dirty="0" smtClean="0">
                          <a:solidFill>
                            <a:schemeClr val="bg1"/>
                          </a:solidFill>
                          <a:latin typeface="Verdana"/>
                          <a:ea typeface="Times New Roman"/>
                        </a:rPr>
                        <a:t>    </a:t>
                      </a:r>
                      <a:r>
                        <a:rPr lang="en-US" sz="1050" b="1" i="1" dirty="0" smtClean="0">
                          <a:solidFill>
                            <a:srgbClr val="FF0000"/>
                          </a:solidFill>
                          <a:latin typeface="Verdana"/>
                          <a:ea typeface="Times New Roman"/>
                        </a:rPr>
                        <a:t>Intermediate</a:t>
                      </a:r>
                      <a:r>
                        <a:rPr lang="nl-NL" sz="1050" b="1" i="1" dirty="0" smtClean="0">
                          <a:solidFill>
                            <a:srgbClr val="FF0000"/>
                          </a:solidFill>
                          <a:latin typeface="Verdana"/>
                          <a:ea typeface="Times New Roman"/>
                        </a:rPr>
                        <a:t> </a:t>
                      </a:r>
                      <a:r>
                        <a:rPr lang="nl-NL" sz="1050" b="1" i="1" dirty="0" smtClean="0">
                          <a:solidFill>
                            <a:schemeClr val="bg1"/>
                          </a:solidFill>
                          <a:latin typeface="Verdana"/>
                          <a:ea typeface="Times New Roman"/>
                        </a:rPr>
                        <a:t>                </a:t>
                      </a:r>
                      <a:r>
                        <a:rPr lang="nl-NL" sz="1050" b="1" i="1" dirty="0">
                          <a:solidFill>
                            <a:srgbClr val="FFFF00"/>
                          </a:solidFill>
                          <a:latin typeface="Verdana"/>
                          <a:ea typeface="Times New Roman"/>
                        </a:rPr>
                        <a:t>Elite</a:t>
                      </a:r>
                      <a:endParaRPr lang="en-US" sz="1050" b="1" dirty="0">
                        <a:solidFill>
                          <a:srgbClr val="FFFF00"/>
                        </a:solidFill>
                        <a:latin typeface="Arial"/>
                        <a:ea typeface="Times New Roman"/>
                      </a:endParaRPr>
                    </a:p>
                  </a:txBody>
                  <a:tcPr marL="114300" marR="114300" marT="0" marB="0">
                    <a:lnL>
                      <a:noFill/>
                    </a:lnL>
                    <a:lnR>
                      <a:noFill/>
                    </a:lnR>
                    <a:lnT>
                      <a:noFill/>
                    </a:lnT>
                    <a:lnB>
                      <a:noFill/>
                    </a:lnB>
                  </a:tcPr>
                </a:tc>
              </a:tr>
            </a:tbl>
          </a:graphicData>
        </a:graphic>
      </p:graphicFrame>
      <p:sp>
        <p:nvSpPr>
          <p:cNvPr id="4114" name="Rectangle 7"/>
          <p:cNvSpPr>
            <a:spLocks noChangeArrowheads="1"/>
          </p:cNvSpPr>
          <p:nvPr/>
        </p:nvSpPr>
        <p:spPr bwMode="auto">
          <a:xfrm>
            <a:off x="1258888" y="1712913"/>
            <a:ext cx="6842125" cy="358775"/>
          </a:xfrm>
          <a:prstGeom prst="rect">
            <a:avLst/>
          </a:prstGeom>
          <a:noFill/>
          <a:ln w="9525">
            <a:noFill/>
            <a:miter lim="800000"/>
            <a:headEnd/>
            <a:tailEnd/>
          </a:ln>
        </p:spPr>
        <p:txBody>
          <a:bodyPr/>
          <a:lstStyle/>
          <a:p>
            <a:pPr marL="354013" indent="-354013">
              <a:spcBef>
                <a:spcPct val="20000"/>
              </a:spcBef>
              <a:spcAft>
                <a:spcPct val="20000"/>
              </a:spcAft>
              <a:buClr>
                <a:schemeClr val="bg1"/>
              </a:buClr>
              <a:buFont typeface="Wingdings" pitchFamily="2" charset="2"/>
              <a:buNone/>
            </a:pPr>
            <a:r>
              <a:rPr lang="en-CA" sz="2000" dirty="0">
                <a:solidFill>
                  <a:srgbClr val="00FFFF"/>
                </a:solidFill>
                <a:latin typeface="Verdana" pitchFamily="34" charset="0"/>
              </a:rPr>
              <a:t>Help the archers in their own development</a:t>
            </a:r>
          </a:p>
        </p:txBody>
      </p:sp>
      <p:sp>
        <p:nvSpPr>
          <p:cNvPr id="4116"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US" sz="2400" dirty="0">
                <a:solidFill>
                  <a:srgbClr val="0168AC"/>
                </a:solidFill>
                <a:latin typeface="Verdana" pitchFamily="34" charset="0"/>
                <a:ea typeface="ＭＳ Ｐゴシック" pitchFamily="34" charset="-128"/>
              </a:rPr>
              <a:t>What is coaching?</a:t>
            </a:r>
            <a:endParaRPr lang="en-US" sz="2400" dirty="0">
              <a:solidFill>
                <a:srgbClr val="0168AC"/>
              </a:solidFill>
              <a:latin typeface="Verdana" pitchFamily="34" charset="0"/>
            </a:endParaRPr>
          </a:p>
        </p:txBody>
      </p:sp>
      <p:pic>
        <p:nvPicPr>
          <p:cNvPr id="4117"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34"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sp>
        <p:nvSpPr>
          <p:cNvPr id="4119" name="Text Box 20"/>
          <p:cNvSpPr txBox="1">
            <a:spLocks noChangeArrowheads="1"/>
          </p:cNvSpPr>
          <p:nvPr/>
        </p:nvSpPr>
        <p:spPr bwMode="auto">
          <a:xfrm>
            <a:off x="6429375" y="6713538"/>
            <a:ext cx="2770188" cy="184150"/>
          </a:xfrm>
          <a:prstGeom prst="rect">
            <a:avLst/>
          </a:prstGeom>
          <a:noFill/>
          <a:ln w="9525">
            <a:noFill/>
            <a:miter lim="800000"/>
            <a:headEnd/>
            <a:tailEnd/>
          </a:ln>
        </p:spPr>
        <p:txBody>
          <a:bodyPr wrap="none">
            <a:spAutoFit/>
          </a:bodyPr>
          <a:lstStyle/>
          <a:p>
            <a:r>
              <a:rPr lang="en-US" sz="600" dirty="0">
                <a:solidFill>
                  <a:schemeClr val="bg1"/>
                </a:solidFill>
                <a:latin typeface="Verdana" pitchFamily="34" charset="0"/>
              </a:rPr>
              <a:t>Pascal COLMAIRE – </a:t>
            </a:r>
            <a:r>
              <a:rPr lang="en-US" sz="600" dirty="0" smtClean="0">
                <a:solidFill>
                  <a:schemeClr val="bg1"/>
                </a:solidFill>
                <a:latin typeface="Verdana" pitchFamily="34" charset="0"/>
              </a:rPr>
              <a:t>WA </a:t>
            </a:r>
            <a:r>
              <a:rPr lang="en-US" sz="600" dirty="0">
                <a:solidFill>
                  <a:schemeClr val="bg1"/>
                </a:solidFill>
                <a:latin typeface="Verdana" pitchFamily="34" charset="0"/>
              </a:rPr>
              <a:t>Development &amp; Education Director</a:t>
            </a:r>
          </a:p>
        </p:txBody>
      </p:sp>
      <p:cxnSp>
        <p:nvCxnSpPr>
          <p:cNvPr id="35" name="Straight Connector 34"/>
          <p:cNvCxnSpPr/>
          <p:nvPr/>
        </p:nvCxnSpPr>
        <p:spPr bwMode="auto">
          <a:xfrm rot="5400000" flipH="1" flipV="1">
            <a:off x="5355771" y="4108862"/>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rot="5400000" flipH="1" flipV="1">
            <a:off x="5508171" y="4261262"/>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49" name="Group 48"/>
          <p:cNvGrpSpPr/>
          <p:nvPr/>
        </p:nvGrpSpPr>
        <p:grpSpPr>
          <a:xfrm>
            <a:off x="4833262" y="2208809"/>
            <a:ext cx="3835727" cy="276999"/>
            <a:chOff x="4833262" y="2208809"/>
            <a:chExt cx="3835727" cy="276999"/>
          </a:xfrm>
        </p:grpSpPr>
        <p:sp>
          <p:nvSpPr>
            <p:cNvPr id="37" name="Line 17"/>
            <p:cNvSpPr>
              <a:spLocks noChangeShapeType="1"/>
            </p:cNvSpPr>
            <p:nvPr/>
          </p:nvSpPr>
          <p:spPr bwMode="auto">
            <a:xfrm flipV="1">
              <a:off x="4833262" y="2363190"/>
              <a:ext cx="1258780" cy="5692"/>
            </a:xfrm>
            <a:prstGeom prst="line">
              <a:avLst/>
            </a:prstGeom>
            <a:noFill/>
            <a:ln w="28575">
              <a:solidFill>
                <a:schemeClr val="bg1"/>
              </a:solidFill>
              <a:round/>
              <a:headEnd/>
              <a:tailEnd/>
            </a:ln>
          </p:spPr>
          <p:txBody>
            <a:bodyPr/>
            <a:lstStyle/>
            <a:p>
              <a:endParaRPr lang="en-GB" dirty="0"/>
            </a:p>
          </p:txBody>
        </p:sp>
        <p:sp>
          <p:nvSpPr>
            <p:cNvPr id="38" name="TextBox 37"/>
            <p:cNvSpPr txBox="1"/>
            <p:nvPr/>
          </p:nvSpPr>
          <p:spPr>
            <a:xfrm>
              <a:off x="6103917" y="2208809"/>
              <a:ext cx="2565072" cy="276999"/>
            </a:xfrm>
            <a:prstGeom prst="rect">
              <a:avLst/>
            </a:prstGeom>
            <a:noFill/>
          </p:spPr>
          <p:txBody>
            <a:bodyPr wrap="square" rtlCol="0">
              <a:spAutoFit/>
            </a:bodyPr>
            <a:lstStyle/>
            <a:p>
              <a:r>
                <a:rPr lang="en-CA" sz="1200" dirty="0" smtClean="0">
                  <a:solidFill>
                    <a:schemeClr val="bg1"/>
                  </a:solidFill>
                  <a:latin typeface="Verdana" pitchFamily="34" charset="0"/>
                </a:rPr>
                <a:t>Contribution of the athlete</a:t>
              </a:r>
            </a:p>
          </p:txBody>
        </p:sp>
      </p:grpSp>
      <p:grpSp>
        <p:nvGrpSpPr>
          <p:cNvPr id="48" name="Group 47"/>
          <p:cNvGrpSpPr/>
          <p:nvPr/>
        </p:nvGrpSpPr>
        <p:grpSpPr>
          <a:xfrm>
            <a:off x="4702630" y="3990112"/>
            <a:ext cx="4429494" cy="276999"/>
            <a:chOff x="4702630" y="3990112"/>
            <a:chExt cx="4429494" cy="276999"/>
          </a:xfrm>
        </p:grpSpPr>
        <p:sp>
          <p:nvSpPr>
            <p:cNvPr id="39" name="TextBox 38"/>
            <p:cNvSpPr txBox="1"/>
            <p:nvPr/>
          </p:nvSpPr>
          <p:spPr>
            <a:xfrm>
              <a:off x="6092041" y="3990112"/>
              <a:ext cx="3040083" cy="276999"/>
            </a:xfrm>
            <a:prstGeom prst="rect">
              <a:avLst/>
            </a:prstGeom>
            <a:noFill/>
          </p:spPr>
          <p:txBody>
            <a:bodyPr wrap="square" rtlCol="0">
              <a:spAutoFit/>
            </a:bodyPr>
            <a:lstStyle/>
            <a:p>
              <a:r>
                <a:rPr lang="en-CA" sz="1200" dirty="0" smtClean="0">
                  <a:solidFill>
                    <a:srgbClr val="00B0F0"/>
                  </a:solidFill>
                  <a:latin typeface="Verdana" pitchFamily="34" charset="0"/>
                </a:rPr>
                <a:t>Contribution of the level 1 coach</a:t>
              </a:r>
              <a:endParaRPr lang="en-GB" dirty="0"/>
            </a:p>
          </p:txBody>
        </p:sp>
        <p:sp>
          <p:nvSpPr>
            <p:cNvPr id="40" name="Line 17"/>
            <p:cNvSpPr>
              <a:spLocks noChangeShapeType="1"/>
            </p:cNvSpPr>
            <p:nvPr/>
          </p:nvSpPr>
          <p:spPr bwMode="auto">
            <a:xfrm>
              <a:off x="4702630" y="4148626"/>
              <a:ext cx="1413162" cy="0"/>
            </a:xfrm>
            <a:prstGeom prst="line">
              <a:avLst/>
            </a:prstGeom>
            <a:noFill/>
            <a:ln w="28575">
              <a:solidFill>
                <a:srgbClr val="00B0F0"/>
              </a:solidFill>
              <a:round/>
              <a:headEnd/>
              <a:tailEnd/>
            </a:ln>
          </p:spPr>
          <p:txBody>
            <a:bodyPr/>
            <a:lstStyle/>
            <a:p>
              <a:endParaRPr lang="en-GB" dirty="0"/>
            </a:p>
          </p:txBody>
        </p:sp>
      </p:grpSp>
      <p:sp>
        <p:nvSpPr>
          <p:cNvPr id="42" name="TextBox 41"/>
          <p:cNvSpPr txBox="1"/>
          <p:nvPr/>
        </p:nvSpPr>
        <p:spPr>
          <a:xfrm>
            <a:off x="6092041" y="2588812"/>
            <a:ext cx="2992582" cy="276999"/>
          </a:xfrm>
          <a:prstGeom prst="rect">
            <a:avLst/>
          </a:prstGeom>
          <a:noFill/>
        </p:spPr>
        <p:txBody>
          <a:bodyPr wrap="square" rtlCol="0">
            <a:spAutoFit/>
          </a:bodyPr>
          <a:lstStyle/>
          <a:p>
            <a:r>
              <a:rPr lang="en-CA" sz="1200" dirty="0" smtClean="0">
                <a:solidFill>
                  <a:srgbClr val="FFFF00"/>
                </a:solidFill>
                <a:latin typeface="Verdana" pitchFamily="34" charset="0"/>
              </a:rPr>
              <a:t>Contribution of the level 3 coach</a:t>
            </a:r>
            <a:endParaRPr lang="en-GB" dirty="0"/>
          </a:p>
        </p:txBody>
      </p:sp>
      <p:sp>
        <p:nvSpPr>
          <p:cNvPr id="43" name="Line 18"/>
          <p:cNvSpPr>
            <a:spLocks noChangeShapeType="1"/>
          </p:cNvSpPr>
          <p:nvPr/>
        </p:nvSpPr>
        <p:spPr bwMode="auto">
          <a:xfrm>
            <a:off x="4702630" y="3426141"/>
            <a:ext cx="1413162" cy="0"/>
          </a:xfrm>
          <a:prstGeom prst="line">
            <a:avLst/>
          </a:prstGeom>
          <a:noFill/>
          <a:ln w="28575">
            <a:solidFill>
              <a:srgbClr val="FF0000"/>
            </a:solidFill>
            <a:round/>
            <a:headEnd/>
            <a:tailEnd/>
          </a:ln>
        </p:spPr>
        <p:txBody>
          <a:bodyPr/>
          <a:lstStyle/>
          <a:p>
            <a:endParaRPr lang="en-GB" dirty="0"/>
          </a:p>
        </p:txBody>
      </p:sp>
      <p:sp>
        <p:nvSpPr>
          <p:cNvPr id="44" name="Line 16"/>
          <p:cNvSpPr>
            <a:spLocks noChangeShapeType="1"/>
          </p:cNvSpPr>
          <p:nvPr/>
        </p:nvSpPr>
        <p:spPr bwMode="auto">
          <a:xfrm flipV="1">
            <a:off x="4798860" y="2743200"/>
            <a:ext cx="1316932" cy="3483"/>
          </a:xfrm>
          <a:prstGeom prst="line">
            <a:avLst/>
          </a:prstGeom>
          <a:noFill/>
          <a:ln w="28575">
            <a:solidFill>
              <a:srgbClr val="FFFF00"/>
            </a:solidFill>
            <a:round/>
            <a:headEnd/>
            <a:tailEnd/>
          </a:ln>
        </p:spPr>
        <p:txBody>
          <a:bodyPr/>
          <a:lstStyle/>
          <a:p>
            <a:endParaRPr lang="en-GB" dirty="0"/>
          </a:p>
        </p:txBody>
      </p:sp>
      <p:sp>
        <p:nvSpPr>
          <p:cNvPr id="47" name="TextBox 46"/>
          <p:cNvSpPr txBox="1"/>
          <p:nvPr/>
        </p:nvSpPr>
        <p:spPr>
          <a:xfrm>
            <a:off x="6092044" y="3289463"/>
            <a:ext cx="3004456" cy="276999"/>
          </a:xfrm>
          <a:prstGeom prst="rect">
            <a:avLst/>
          </a:prstGeom>
          <a:noFill/>
        </p:spPr>
        <p:txBody>
          <a:bodyPr wrap="square" rtlCol="0">
            <a:spAutoFit/>
          </a:bodyPr>
          <a:lstStyle/>
          <a:p>
            <a:r>
              <a:rPr lang="en-CA" sz="1200" dirty="0" smtClean="0">
                <a:solidFill>
                  <a:srgbClr val="FF0000"/>
                </a:solidFill>
                <a:latin typeface="Verdana" pitchFamily="34" charset="0"/>
              </a:rPr>
              <a:t>Contribution of the level 2 coach</a:t>
            </a:r>
            <a:endParaRPr lang="en-GB" sz="1200" dirty="0"/>
          </a:p>
        </p:txBody>
      </p:sp>
      <p:sp>
        <p:nvSpPr>
          <p:cNvPr id="32"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33"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41"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1" nodeType="withEffect">
                                  <p:stCondLst>
                                    <p:cond delay="0"/>
                                  </p:stCondLst>
                                  <p:iterate type="lt">
                                    <p:tmPct val="0"/>
                                  </p:iterate>
                                  <p:childTnLst>
                                    <p:set>
                                      <p:cBhvr>
                                        <p:cTn id="6" dur="1" fill="hold">
                                          <p:stCondLst>
                                            <p:cond delay="0"/>
                                          </p:stCondLst>
                                        </p:cTn>
                                        <p:tgtEl>
                                          <p:spTgt spid="4101"/>
                                        </p:tgtEl>
                                        <p:attrNameLst>
                                          <p:attrName>style.visibility</p:attrName>
                                        </p:attrNameLst>
                                      </p:cBhvr>
                                      <p:to>
                                        <p:strVal val="visible"/>
                                      </p:to>
                                    </p:set>
                                    <p:anim calcmode="lin" valueType="num">
                                      <p:cBhvr>
                                        <p:cTn id="7" dur="1000" fill="hold"/>
                                        <p:tgtEl>
                                          <p:spTgt spid="4101"/>
                                        </p:tgtEl>
                                        <p:attrNameLst>
                                          <p:attrName>ppt_x</p:attrName>
                                        </p:attrNameLst>
                                      </p:cBhvr>
                                      <p:tavLst>
                                        <p:tav tm="0">
                                          <p:val>
                                            <p:strVal val="#ppt_x-.2"/>
                                          </p:val>
                                        </p:tav>
                                        <p:tav tm="100000">
                                          <p:val>
                                            <p:strVal val="#ppt_x"/>
                                          </p:val>
                                        </p:tav>
                                      </p:tavLst>
                                    </p:anim>
                                    <p:anim calcmode="lin" valueType="num">
                                      <p:cBhvr>
                                        <p:cTn id="8" dur="1000" fill="hold"/>
                                        <p:tgtEl>
                                          <p:spTgt spid="4101"/>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1"/>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0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4101" grpId="1" animBg="1"/>
      <p:bldP spid="4102" grpId="0" animBg="1"/>
      <p:bldP spid="4104" grpId="0" animBg="1"/>
      <p:bldP spid="4105" grpId="0" animBg="1"/>
      <p:bldP spid="4106" grpId="0" animBg="1"/>
      <p:bldP spid="42" grpId="0"/>
      <p:bldP spid="43" grpId="0" animBg="1"/>
      <p:bldP spid="44" grpId="0" animBg="1"/>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4" name="Rectangle 6"/>
          <p:cNvSpPr>
            <a:spLocks noChangeArrowheads="1"/>
          </p:cNvSpPr>
          <p:nvPr/>
        </p:nvSpPr>
        <p:spPr bwMode="auto">
          <a:xfrm>
            <a:off x="468313" y="1357313"/>
            <a:ext cx="8280400" cy="4256087"/>
          </a:xfrm>
          <a:prstGeom prst="rect">
            <a:avLst/>
          </a:prstGeom>
          <a:noFill/>
          <a:ln w="9525">
            <a:noFill/>
            <a:miter lim="800000"/>
            <a:headEnd/>
            <a:tailEnd/>
          </a:ln>
        </p:spPr>
        <p:txBody>
          <a:bodyPr/>
          <a:lstStyle/>
          <a:p>
            <a:pPr marL="342900" indent="-342900" algn="ctr">
              <a:lnSpc>
                <a:spcPct val="80000"/>
              </a:lnSpc>
              <a:spcBef>
                <a:spcPct val="20000"/>
              </a:spcBef>
            </a:pPr>
            <a:r>
              <a:rPr lang="en-US" sz="2800" dirty="0">
                <a:solidFill>
                  <a:srgbClr val="00FFFF"/>
                </a:solidFill>
                <a:latin typeface="Verdana" pitchFamily="34" charset="0"/>
              </a:rPr>
              <a:t>Operational Aspect</a:t>
            </a:r>
          </a:p>
          <a:p>
            <a:pPr marL="342900" indent="-342900" algn="ctr">
              <a:lnSpc>
                <a:spcPct val="80000"/>
              </a:lnSpc>
              <a:spcBef>
                <a:spcPct val="20000"/>
              </a:spcBef>
            </a:pPr>
            <a:endParaRPr lang="en-US" sz="2800" dirty="0">
              <a:solidFill>
                <a:srgbClr val="00FFFF"/>
              </a:solidFill>
              <a:latin typeface="Verdana" pitchFamily="34" charset="0"/>
            </a:endParaRPr>
          </a:p>
          <a:p>
            <a:pPr marL="342900" indent="-342900">
              <a:lnSpc>
                <a:spcPct val="80000"/>
              </a:lnSpc>
              <a:spcBef>
                <a:spcPct val="20000"/>
              </a:spcBef>
            </a:pPr>
            <a:r>
              <a:rPr lang="en-US" sz="2200" dirty="0">
                <a:solidFill>
                  <a:schemeClr val="bg1"/>
                </a:solidFill>
                <a:latin typeface="Verdana" pitchFamily="34" charset="0"/>
              </a:rPr>
              <a:t>Development of </a:t>
            </a:r>
            <a:r>
              <a:rPr lang="en-US" sz="2200" dirty="0" smtClean="0">
                <a:solidFill>
                  <a:schemeClr val="bg1"/>
                </a:solidFill>
                <a:latin typeface="Verdana" pitchFamily="34" charset="0"/>
              </a:rPr>
              <a:t>Abilities</a:t>
            </a:r>
            <a:endParaRPr lang="es-ES" sz="2200" dirty="0">
              <a:solidFill>
                <a:srgbClr val="66FF33"/>
              </a:solidFill>
              <a:latin typeface="Verdana" pitchFamily="34" charset="0"/>
            </a:endParaRPr>
          </a:p>
          <a:p>
            <a:pPr marL="342900" indent="-342900">
              <a:lnSpc>
                <a:spcPct val="80000"/>
              </a:lnSpc>
              <a:spcBef>
                <a:spcPct val="20000"/>
              </a:spcBef>
            </a:pPr>
            <a:endParaRPr lang="es-ES" sz="2600" dirty="0">
              <a:latin typeface="Verdana" pitchFamily="34" charset="0"/>
            </a:endParaRPr>
          </a:p>
          <a:p>
            <a:pPr marL="342900" indent="-342900">
              <a:lnSpc>
                <a:spcPct val="80000"/>
              </a:lnSpc>
              <a:spcBef>
                <a:spcPct val="20000"/>
              </a:spcBef>
            </a:pPr>
            <a:endParaRPr lang="es-ES" sz="2600" dirty="0">
              <a:latin typeface="Verdana" pitchFamily="34" charset="0"/>
            </a:endParaRPr>
          </a:p>
          <a:p>
            <a:pPr marL="342900" indent="-342900">
              <a:lnSpc>
                <a:spcPct val="80000"/>
              </a:lnSpc>
              <a:spcBef>
                <a:spcPct val="20000"/>
              </a:spcBef>
            </a:pPr>
            <a:endParaRPr lang="es-ES" sz="2600" dirty="0">
              <a:latin typeface="Verdana" pitchFamily="34" charset="0"/>
            </a:endParaRPr>
          </a:p>
          <a:p>
            <a:pPr marL="342900" indent="-342900">
              <a:lnSpc>
                <a:spcPct val="80000"/>
              </a:lnSpc>
              <a:spcBef>
                <a:spcPct val="20000"/>
              </a:spcBef>
            </a:pPr>
            <a:endParaRPr lang="es-ES" sz="2600" dirty="0">
              <a:latin typeface="Verdana" pitchFamily="34" charset="0"/>
            </a:endParaRPr>
          </a:p>
          <a:p>
            <a:pPr marL="342900" indent="-342900" algn="ctr">
              <a:lnSpc>
                <a:spcPct val="80000"/>
              </a:lnSpc>
              <a:spcBef>
                <a:spcPct val="20000"/>
              </a:spcBef>
            </a:pPr>
            <a:endParaRPr lang="es-ES" sz="2600" dirty="0">
              <a:latin typeface="Verdana" pitchFamily="34" charset="0"/>
            </a:endParaRPr>
          </a:p>
          <a:p>
            <a:pPr marL="342900" indent="-342900" algn="ctr">
              <a:lnSpc>
                <a:spcPct val="80000"/>
              </a:lnSpc>
              <a:spcBef>
                <a:spcPct val="20000"/>
              </a:spcBef>
            </a:pPr>
            <a:endParaRPr lang="en-US" sz="2600" dirty="0">
              <a:latin typeface="Verdana" pitchFamily="34" charset="0"/>
            </a:endParaRPr>
          </a:p>
          <a:p>
            <a:pPr marL="342900" indent="-342900" algn="ctr">
              <a:lnSpc>
                <a:spcPct val="80000"/>
              </a:lnSpc>
              <a:spcBef>
                <a:spcPct val="20000"/>
              </a:spcBef>
            </a:pPr>
            <a:endParaRPr lang="en-US" sz="800" dirty="0">
              <a:solidFill>
                <a:srgbClr val="00FFFF"/>
              </a:solidFill>
              <a:latin typeface="Verdana" pitchFamily="34" charset="0"/>
            </a:endParaRPr>
          </a:p>
          <a:p>
            <a:pPr marL="342900" indent="-342900" algn="ctr">
              <a:lnSpc>
                <a:spcPct val="80000"/>
              </a:lnSpc>
              <a:spcBef>
                <a:spcPct val="20000"/>
              </a:spcBef>
            </a:pPr>
            <a:endParaRPr lang="en-US" sz="2600" dirty="0">
              <a:solidFill>
                <a:srgbClr val="00FFFF"/>
              </a:solidFill>
              <a:latin typeface="Verdana" pitchFamily="34" charset="0"/>
            </a:endParaRPr>
          </a:p>
          <a:p>
            <a:pPr marL="342900" indent="-342900" algn="ctr">
              <a:lnSpc>
                <a:spcPct val="80000"/>
              </a:lnSpc>
              <a:spcBef>
                <a:spcPct val="20000"/>
              </a:spcBef>
            </a:pPr>
            <a:endParaRPr lang="en-US" sz="2600" dirty="0">
              <a:solidFill>
                <a:srgbClr val="00FFFF"/>
              </a:solidFill>
              <a:latin typeface="Verdana" pitchFamily="34" charset="0"/>
            </a:endParaRPr>
          </a:p>
          <a:p>
            <a:pPr marL="342900" indent="-342900" algn="ctr">
              <a:lnSpc>
                <a:spcPct val="80000"/>
              </a:lnSpc>
              <a:spcBef>
                <a:spcPct val="20000"/>
              </a:spcBef>
            </a:pPr>
            <a:r>
              <a:rPr lang="en-US" sz="2600" dirty="0">
                <a:solidFill>
                  <a:srgbClr val="00FFFF"/>
                </a:solidFill>
                <a:latin typeface="Verdana" pitchFamily="34" charset="0"/>
              </a:rPr>
              <a:t> </a:t>
            </a:r>
          </a:p>
        </p:txBody>
      </p:sp>
      <p:sp>
        <p:nvSpPr>
          <p:cNvPr id="196615" name="Text Box 7"/>
          <p:cNvSpPr txBox="1">
            <a:spLocks noChangeArrowheads="1"/>
          </p:cNvSpPr>
          <p:nvPr/>
        </p:nvSpPr>
        <p:spPr bwMode="auto">
          <a:xfrm>
            <a:off x="500063" y="2781300"/>
            <a:ext cx="3640137" cy="2308225"/>
          </a:xfrm>
          <a:prstGeom prst="rect">
            <a:avLst/>
          </a:prstGeom>
          <a:noFill/>
          <a:ln w="9525">
            <a:noFill/>
            <a:miter lim="800000"/>
            <a:headEnd/>
            <a:tailEnd/>
          </a:ln>
        </p:spPr>
        <p:txBody>
          <a:bodyPr>
            <a:spAutoFit/>
          </a:bodyPr>
          <a:lstStyle/>
          <a:p>
            <a:r>
              <a:rPr lang="en-US" sz="2400" dirty="0">
                <a:solidFill>
                  <a:schemeClr val="bg1"/>
                </a:solidFill>
              </a:rPr>
              <a:t>The coach should know the abilities to develop in various areas and the processes to teach them.</a:t>
            </a:r>
          </a:p>
          <a:p>
            <a:r>
              <a:rPr lang="en-US" sz="2400" dirty="0">
                <a:solidFill>
                  <a:srgbClr val="FFFF00"/>
                </a:solidFill>
              </a:rPr>
              <a:t>(Technician &amp; Teacher)</a:t>
            </a:r>
          </a:p>
        </p:txBody>
      </p:sp>
      <p:sp>
        <p:nvSpPr>
          <p:cNvPr id="196616" name="Text Box 8"/>
          <p:cNvSpPr txBox="1">
            <a:spLocks noChangeArrowheads="1"/>
          </p:cNvSpPr>
          <p:nvPr/>
        </p:nvSpPr>
        <p:spPr bwMode="auto">
          <a:xfrm>
            <a:off x="5634990" y="3502025"/>
            <a:ext cx="3360420" cy="1938992"/>
          </a:xfrm>
          <a:prstGeom prst="rect">
            <a:avLst/>
          </a:prstGeom>
          <a:noFill/>
          <a:ln w="9525">
            <a:noFill/>
            <a:miter lim="800000"/>
            <a:headEnd/>
            <a:tailEnd/>
          </a:ln>
        </p:spPr>
        <p:txBody>
          <a:bodyPr wrap="square">
            <a:spAutoFit/>
          </a:bodyPr>
          <a:lstStyle/>
          <a:p>
            <a:pPr algn="r"/>
            <a:r>
              <a:rPr lang="en-US" sz="2400" dirty="0">
                <a:solidFill>
                  <a:schemeClr val="bg1"/>
                </a:solidFill>
              </a:rPr>
              <a:t>Season Availability</a:t>
            </a:r>
          </a:p>
          <a:p>
            <a:pPr algn="r"/>
            <a:endParaRPr lang="en-US" sz="2400" dirty="0">
              <a:solidFill>
                <a:schemeClr val="bg1"/>
              </a:solidFill>
            </a:endParaRPr>
          </a:p>
          <a:p>
            <a:pPr algn="r"/>
            <a:r>
              <a:rPr lang="en-US" sz="2400" dirty="0">
                <a:solidFill>
                  <a:schemeClr val="bg1"/>
                </a:solidFill>
              </a:rPr>
              <a:t> </a:t>
            </a:r>
          </a:p>
          <a:p>
            <a:pPr algn="ctr"/>
            <a:r>
              <a:rPr lang="en-US" sz="2400" dirty="0" smtClean="0">
                <a:solidFill>
                  <a:srgbClr val="FFFF00"/>
                </a:solidFill>
              </a:rPr>
              <a:t>   (</a:t>
            </a:r>
            <a:r>
              <a:rPr lang="en-US" sz="2400" dirty="0">
                <a:solidFill>
                  <a:srgbClr val="FFFF00"/>
                </a:solidFill>
              </a:rPr>
              <a:t>Time </a:t>
            </a:r>
            <a:r>
              <a:rPr lang="en-US" sz="2400" dirty="0" smtClean="0">
                <a:solidFill>
                  <a:srgbClr val="FFFF00"/>
                </a:solidFill>
              </a:rPr>
              <a:t>Administrator</a:t>
            </a:r>
          </a:p>
          <a:p>
            <a:pPr algn="ctr"/>
            <a:r>
              <a:rPr lang="en-US" sz="2400" dirty="0" smtClean="0">
                <a:solidFill>
                  <a:srgbClr val="FFFF00"/>
                </a:solidFill>
              </a:rPr>
              <a:t>&amp; Coordinator</a:t>
            </a:r>
            <a:r>
              <a:rPr lang="en-US" sz="2400" dirty="0" smtClean="0">
                <a:solidFill>
                  <a:srgbClr val="FFFF00"/>
                </a:solidFill>
              </a:rPr>
              <a:t>)</a:t>
            </a:r>
            <a:endParaRPr lang="en-US" sz="2400" dirty="0">
              <a:solidFill>
                <a:srgbClr val="FFFF00"/>
              </a:solidFill>
            </a:endParaRPr>
          </a:p>
        </p:txBody>
      </p:sp>
      <p:sp>
        <p:nvSpPr>
          <p:cNvPr id="196617" name="AutoShape 9"/>
          <p:cNvSpPr>
            <a:spLocks noChangeAspect="1" noChangeArrowheads="1"/>
          </p:cNvSpPr>
          <p:nvPr/>
        </p:nvSpPr>
        <p:spPr bwMode="auto">
          <a:xfrm>
            <a:off x="4786313" y="2781300"/>
            <a:ext cx="511175" cy="2990850"/>
          </a:xfrm>
          <a:prstGeom prst="downArrow">
            <a:avLst>
              <a:gd name="adj1" fmla="val 50000"/>
              <a:gd name="adj2" fmla="val 50357"/>
            </a:avLst>
          </a:prstGeom>
          <a:solidFill>
            <a:schemeClr val="accent1"/>
          </a:solidFill>
          <a:ln w="9525">
            <a:solidFill>
              <a:schemeClr val="tx1"/>
            </a:solidFill>
            <a:miter lim="800000"/>
            <a:headEnd/>
            <a:tailEnd/>
          </a:ln>
        </p:spPr>
        <p:txBody>
          <a:bodyPr vert="eaVert" wrap="none" anchor="ctr"/>
          <a:lstStyle/>
          <a:p>
            <a:endParaRPr lang="fr-FR" dirty="0"/>
          </a:p>
        </p:txBody>
      </p:sp>
      <p:sp>
        <p:nvSpPr>
          <p:cNvPr id="7174"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GB" sz="2400" dirty="0" smtClean="0">
                <a:solidFill>
                  <a:srgbClr val="0168AC"/>
                </a:solidFill>
                <a:latin typeface="Verdana" pitchFamily="34" charset="0"/>
              </a:rPr>
              <a:t>Coaching</a:t>
            </a:r>
            <a:endParaRPr lang="en-GB" sz="2400" dirty="0">
              <a:solidFill>
                <a:srgbClr val="0168AC"/>
              </a:solidFill>
              <a:latin typeface="Verdana" pitchFamily="34" charset="0"/>
            </a:endParaRPr>
          </a:p>
        </p:txBody>
      </p:sp>
      <p:pic>
        <p:nvPicPr>
          <p:cNvPr id="7175"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sp>
        <p:nvSpPr>
          <p:cNvPr id="15" name="TextBox 14"/>
          <p:cNvSpPr txBox="1">
            <a:spLocks noChangeArrowheads="1"/>
          </p:cNvSpPr>
          <p:nvPr/>
        </p:nvSpPr>
        <p:spPr bwMode="auto">
          <a:xfrm>
            <a:off x="571500" y="5857875"/>
            <a:ext cx="8143875" cy="436563"/>
          </a:xfrm>
          <a:prstGeom prst="rect">
            <a:avLst/>
          </a:prstGeom>
          <a:noFill/>
          <a:ln w="9525">
            <a:noFill/>
            <a:miter lim="800000"/>
            <a:headEnd/>
            <a:tailEnd/>
          </a:ln>
        </p:spPr>
        <p:txBody>
          <a:bodyPr>
            <a:spAutoFit/>
          </a:bodyPr>
          <a:lstStyle/>
          <a:p>
            <a:pPr marL="342900" indent="-342900" algn="ctr">
              <a:lnSpc>
                <a:spcPct val="80000"/>
              </a:lnSpc>
              <a:spcBef>
                <a:spcPct val="20000"/>
              </a:spcBef>
            </a:pPr>
            <a:r>
              <a:rPr lang="en-US" sz="2800" dirty="0">
                <a:solidFill>
                  <a:schemeClr val="bg1"/>
                </a:solidFill>
                <a:latin typeface="Verdana" pitchFamily="34" charset="0"/>
              </a:rPr>
              <a:t>Develop and implement a Training Plan</a:t>
            </a:r>
            <a:endParaRPr lang="en-US" sz="2800" dirty="0">
              <a:solidFill>
                <a:schemeClr val="bg1"/>
              </a:solidFill>
            </a:endParaRPr>
          </a:p>
        </p:txBody>
      </p:sp>
      <p:sp>
        <p:nvSpPr>
          <p:cNvPr id="7177" name="Text Box 20"/>
          <p:cNvSpPr txBox="1">
            <a:spLocks noChangeArrowheads="1"/>
          </p:cNvSpPr>
          <p:nvPr/>
        </p:nvSpPr>
        <p:spPr bwMode="auto">
          <a:xfrm>
            <a:off x="6429375" y="6713538"/>
            <a:ext cx="2770188" cy="184150"/>
          </a:xfrm>
          <a:prstGeom prst="rect">
            <a:avLst/>
          </a:prstGeom>
          <a:noFill/>
          <a:ln w="9525">
            <a:noFill/>
            <a:miter lim="800000"/>
            <a:headEnd/>
            <a:tailEnd/>
          </a:ln>
        </p:spPr>
        <p:txBody>
          <a:bodyPr wrap="none">
            <a:spAutoFit/>
          </a:bodyPr>
          <a:lstStyle/>
          <a:p>
            <a:r>
              <a:rPr lang="en-US" sz="600" dirty="0">
                <a:solidFill>
                  <a:schemeClr val="bg1"/>
                </a:solidFill>
                <a:latin typeface="Verdana" pitchFamily="34" charset="0"/>
              </a:rPr>
              <a:t>Pascal COLMAIRE – </a:t>
            </a:r>
            <a:r>
              <a:rPr lang="en-US" sz="600" dirty="0" smtClean="0">
                <a:solidFill>
                  <a:schemeClr val="bg1"/>
                </a:solidFill>
                <a:latin typeface="Verdana" pitchFamily="34" charset="0"/>
              </a:rPr>
              <a:t>WA </a:t>
            </a:r>
            <a:r>
              <a:rPr lang="en-US" sz="600" dirty="0">
                <a:solidFill>
                  <a:schemeClr val="bg1"/>
                </a:solidFill>
                <a:latin typeface="Verdana" pitchFamily="34" charset="0"/>
              </a:rPr>
              <a:t>Development &amp; Education Director</a:t>
            </a:r>
          </a:p>
        </p:txBody>
      </p:sp>
      <p:pic>
        <p:nvPicPr>
          <p:cNvPr id="10"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sp>
        <p:nvSpPr>
          <p:cNvPr id="11"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12"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13"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sp>
        <p:nvSpPr>
          <p:cNvPr id="2" name="TextBox 1"/>
          <p:cNvSpPr txBox="1"/>
          <p:nvPr/>
        </p:nvSpPr>
        <p:spPr>
          <a:xfrm>
            <a:off x="4956970" y="2140684"/>
            <a:ext cx="2743200" cy="646331"/>
          </a:xfrm>
          <a:prstGeom prst="rect">
            <a:avLst/>
          </a:prstGeom>
          <a:noFill/>
        </p:spPr>
        <p:txBody>
          <a:bodyPr wrap="square" rtlCol="0">
            <a:spAutoFit/>
          </a:bodyPr>
          <a:lstStyle/>
          <a:p>
            <a:r>
              <a:rPr lang="es-ES" dirty="0">
                <a:solidFill>
                  <a:srgbClr val="00FFFF"/>
                </a:solidFill>
                <a:latin typeface="Verdana" pitchFamily="34" charset="0"/>
              </a:rPr>
              <a:t>versus </a:t>
            </a:r>
            <a:r>
              <a:rPr lang="es-ES" dirty="0">
                <a:latin typeface="Verdana" pitchFamily="34" charset="0"/>
              </a:rPr>
              <a:t>           </a:t>
            </a:r>
            <a:r>
              <a:rPr lang="es-ES" dirty="0">
                <a:solidFill>
                  <a:schemeClr val="bg1"/>
                </a:solidFill>
                <a:latin typeface="Verdana" pitchFamily="34" charset="0"/>
              </a:rPr>
              <a:t>Time</a:t>
            </a:r>
          </a:p>
          <a:p>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6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196615"/>
                                        </p:tgtEl>
                                        <p:attrNameLst>
                                          <p:attrName>style.visibility</p:attrName>
                                        </p:attrNameLst>
                                      </p:cBhvr>
                                      <p:to>
                                        <p:strVal val="visible"/>
                                      </p:to>
                                    </p:set>
                                    <p:animEffect transition="in" filter="diamond(in)">
                                      <p:cBhvr>
                                        <p:cTn id="11" dur="2000"/>
                                        <p:tgtEl>
                                          <p:spTgt spid="1966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96616"/>
                                        </p:tgtEl>
                                        <p:attrNameLst>
                                          <p:attrName>style.visibility</p:attrName>
                                        </p:attrNameLst>
                                      </p:cBhvr>
                                      <p:to>
                                        <p:strVal val="visible"/>
                                      </p:to>
                                    </p:set>
                                    <p:animEffect transition="in" filter="diamond(in)">
                                      <p:cBhvr>
                                        <p:cTn id="20" dur="2000"/>
                                        <p:tgtEl>
                                          <p:spTgt spid="196616"/>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96617"/>
                                        </p:tgtEl>
                                        <p:attrNameLst>
                                          <p:attrName>style.visibility</p:attrName>
                                        </p:attrNameLst>
                                      </p:cBhvr>
                                      <p:to>
                                        <p:strVal val="visible"/>
                                      </p:to>
                                    </p:set>
                                    <p:anim calcmode="lin" valueType="num">
                                      <p:cBhvr>
                                        <p:cTn id="25" dur="1000" fill="hold"/>
                                        <p:tgtEl>
                                          <p:spTgt spid="196617"/>
                                        </p:tgtEl>
                                        <p:attrNameLst>
                                          <p:attrName>ppt_w</p:attrName>
                                        </p:attrNameLst>
                                      </p:cBhvr>
                                      <p:tavLst>
                                        <p:tav tm="0">
                                          <p:val>
                                            <p:strVal val="#ppt_w*0.70"/>
                                          </p:val>
                                        </p:tav>
                                        <p:tav tm="100000">
                                          <p:val>
                                            <p:strVal val="#ppt_w"/>
                                          </p:val>
                                        </p:tav>
                                      </p:tavLst>
                                    </p:anim>
                                    <p:anim calcmode="lin" valueType="num">
                                      <p:cBhvr>
                                        <p:cTn id="26" dur="1000" fill="hold"/>
                                        <p:tgtEl>
                                          <p:spTgt spid="196617"/>
                                        </p:tgtEl>
                                        <p:attrNameLst>
                                          <p:attrName>ppt_h</p:attrName>
                                        </p:attrNameLst>
                                      </p:cBhvr>
                                      <p:tavLst>
                                        <p:tav tm="0">
                                          <p:val>
                                            <p:strVal val="#ppt_h"/>
                                          </p:val>
                                        </p:tav>
                                        <p:tav tm="100000">
                                          <p:val>
                                            <p:strVal val="#ppt_h"/>
                                          </p:val>
                                        </p:tav>
                                      </p:tavLst>
                                    </p:anim>
                                    <p:animEffect transition="in" filter="fade">
                                      <p:cBhvr>
                                        <p:cTn id="27" dur="1000"/>
                                        <p:tgtEl>
                                          <p:spTgt spid="196617"/>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ppt_w</p:attrName>
                                        </p:attrNameLst>
                                      </p:cBhvr>
                                      <p:tavLst>
                                        <p:tav tm="0">
                                          <p:val>
                                            <p:strVal val="#ppt_w*0.70"/>
                                          </p:val>
                                        </p:tav>
                                        <p:tav tm="100000">
                                          <p:val>
                                            <p:strVal val="#ppt_w"/>
                                          </p:val>
                                        </p:tav>
                                      </p:tavLst>
                                    </p:anim>
                                    <p:anim calcmode="lin" valueType="num">
                                      <p:cBhvr>
                                        <p:cTn id="31" dur="1000" fill="hold"/>
                                        <p:tgtEl>
                                          <p:spTgt spid="15"/>
                                        </p:tgtEl>
                                        <p:attrNameLst>
                                          <p:attrName>ppt_h</p:attrName>
                                        </p:attrNameLst>
                                      </p:cBhvr>
                                      <p:tavLst>
                                        <p:tav tm="0">
                                          <p:val>
                                            <p:strVal val="#ppt_h"/>
                                          </p:val>
                                        </p:tav>
                                        <p:tav tm="100000">
                                          <p:val>
                                            <p:strVal val="#ppt_h"/>
                                          </p:val>
                                        </p:tav>
                                      </p:tavLst>
                                    </p:anim>
                                    <p:animEffect transition="in" filter="fade">
                                      <p:cBhvr>
                                        <p:cTn id="3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5" grpId="0"/>
      <p:bldP spid="196616" grpId="0"/>
      <p:bldP spid="196617" grpId="0" animBg="1"/>
      <p:bldP spid="1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246063"/>
            <a:ext cx="9144000" cy="404812"/>
          </a:xfrm>
          <a:prstGeom prst="rect">
            <a:avLst/>
          </a:prstGeom>
          <a:solidFill>
            <a:schemeClr val="bg1"/>
          </a:solidFill>
          <a:ln w="9525">
            <a:solidFill>
              <a:schemeClr val="tx1"/>
            </a:solidFill>
            <a:miter lim="800000"/>
            <a:headEnd/>
            <a:tailEnd/>
          </a:ln>
        </p:spPr>
        <p:txBody>
          <a:bodyPr wrap="none" anchor="ctr"/>
          <a:lstStyle/>
          <a:p>
            <a:pPr algn="ctr"/>
            <a:r>
              <a:rPr lang="en-GB" sz="2400" dirty="0" smtClean="0">
                <a:solidFill>
                  <a:srgbClr val="0168AC"/>
                </a:solidFill>
                <a:latin typeface="Verdana" pitchFamily="34" charset="0"/>
              </a:rPr>
              <a:t>Coaching</a:t>
            </a:r>
            <a:endParaRPr lang="en-GB" sz="2400" dirty="0">
              <a:solidFill>
                <a:srgbClr val="0168AC"/>
              </a:solidFill>
              <a:latin typeface="Verdana" pitchFamily="34" charset="0"/>
            </a:endParaRPr>
          </a:p>
        </p:txBody>
      </p:sp>
      <p:pic>
        <p:nvPicPr>
          <p:cNvPr id="3" name="Picture 4" descr="Y:\06 Communication\Logo FITA\09 World Archery\00_WA1_RGB.jpg"/>
          <p:cNvPicPr>
            <a:picLocks noChangeAspect="1" noChangeArrowheads="1"/>
          </p:cNvPicPr>
          <p:nvPr/>
        </p:nvPicPr>
        <p:blipFill>
          <a:blip r:embed="rId3" cstate="print"/>
          <a:srcRect/>
          <a:stretch>
            <a:fillRect/>
          </a:stretch>
        </p:blipFill>
        <p:spPr bwMode="auto">
          <a:xfrm>
            <a:off x="0" y="0"/>
            <a:ext cx="803275" cy="833438"/>
          </a:xfrm>
          <a:prstGeom prst="rect">
            <a:avLst/>
          </a:prstGeom>
          <a:noFill/>
          <a:ln w="9525">
            <a:noFill/>
            <a:miter lim="800000"/>
            <a:headEnd/>
            <a:tailEnd/>
          </a:ln>
        </p:spPr>
      </p:pic>
      <p:pic>
        <p:nvPicPr>
          <p:cNvPr id="4" name="Picture 16" descr="Solcol"/>
          <p:cNvPicPr>
            <a:picLocks noChangeAspect="1" noChangeArrowheads="1"/>
          </p:cNvPicPr>
          <p:nvPr/>
        </p:nvPicPr>
        <p:blipFill>
          <a:blip r:embed="rId4" cstate="print"/>
          <a:srcRect/>
          <a:stretch>
            <a:fillRect/>
          </a:stretch>
        </p:blipFill>
        <p:spPr bwMode="auto">
          <a:xfrm>
            <a:off x="8569325" y="0"/>
            <a:ext cx="574675" cy="1008063"/>
          </a:xfrm>
          <a:prstGeom prst="rect">
            <a:avLst/>
          </a:prstGeom>
          <a:noFill/>
          <a:ln w="9525">
            <a:noFill/>
            <a:miter lim="800000"/>
            <a:headEnd/>
            <a:tailEnd/>
          </a:ln>
        </p:spPr>
      </p:pic>
      <p:sp>
        <p:nvSpPr>
          <p:cNvPr id="5" name="Rectangle 4"/>
          <p:cNvSpPr/>
          <p:nvPr/>
        </p:nvSpPr>
        <p:spPr>
          <a:xfrm>
            <a:off x="5487230" y="6642556"/>
            <a:ext cx="3656770" cy="215444"/>
          </a:xfrm>
          <a:prstGeom prst="rect">
            <a:avLst/>
          </a:prstGeom>
        </p:spPr>
        <p:txBody>
          <a:bodyPr wrap="none">
            <a:spAutoFit/>
          </a:bodyPr>
          <a:lstStyle/>
          <a:p>
            <a:r>
              <a:rPr lang="en-US" sz="800" dirty="0" smtClean="0">
                <a:solidFill>
                  <a:schemeClr val="bg1"/>
                </a:solidFill>
                <a:latin typeface="Verdana" pitchFamily="34" charset="0"/>
              </a:rPr>
              <a:t>Pascal COLMAIRE – WA Development &amp; Education Director</a:t>
            </a:r>
            <a:endParaRPr lang="en-US" sz="800" dirty="0">
              <a:solidFill>
                <a:schemeClr val="bg1"/>
              </a:solidFill>
              <a:latin typeface="Verdana" pitchFamily="34" charset="0"/>
            </a:endParaRPr>
          </a:p>
        </p:txBody>
      </p:sp>
      <p:sp>
        <p:nvSpPr>
          <p:cNvPr id="6" name="Freeform 5"/>
          <p:cNvSpPr/>
          <p:nvPr/>
        </p:nvSpPr>
        <p:spPr bwMode="auto">
          <a:xfrm>
            <a:off x="1608881" y="2407534"/>
            <a:ext cx="5555848" cy="3206188"/>
          </a:xfrm>
          <a:custGeom>
            <a:avLst/>
            <a:gdLst>
              <a:gd name="connsiteX0" fmla="*/ 0 w 5555848"/>
              <a:gd name="connsiteY0" fmla="*/ 3206188 h 3206188"/>
              <a:gd name="connsiteX1" fmla="*/ 0 w 5555848"/>
              <a:gd name="connsiteY1" fmla="*/ 11575 h 3206188"/>
              <a:gd name="connsiteX2" fmla="*/ 5555848 w 5555848"/>
              <a:gd name="connsiteY2" fmla="*/ 0 h 3206188"/>
            </a:gdLst>
            <a:ahLst/>
            <a:cxnLst>
              <a:cxn ang="0">
                <a:pos x="connsiteX0" y="connsiteY0"/>
              </a:cxn>
              <a:cxn ang="0">
                <a:pos x="connsiteX1" y="connsiteY1"/>
              </a:cxn>
              <a:cxn ang="0">
                <a:pos x="connsiteX2" y="connsiteY2"/>
              </a:cxn>
            </a:cxnLst>
            <a:rect l="l" t="t" r="r" b="b"/>
            <a:pathLst>
              <a:path w="5555848" h="3206188">
                <a:moveTo>
                  <a:pt x="0" y="3206188"/>
                </a:moveTo>
                <a:lnTo>
                  <a:pt x="0" y="11575"/>
                </a:lnTo>
                <a:lnTo>
                  <a:pt x="5555848" y="0"/>
                </a:lnTo>
              </a:path>
            </a:pathLst>
          </a:custGeom>
          <a:noFill/>
          <a:ln w="28575" cap="flat" cmpd="sng" algn="ctr">
            <a:solidFill>
              <a:schemeClr val="accent3"/>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1"/>
              </a:solidFill>
              <a:effectLst/>
              <a:latin typeface="Arial" charset="0"/>
              <a:cs typeface="Times New Roman" pitchFamily="18" charset="0"/>
            </a:endParaRPr>
          </a:p>
        </p:txBody>
      </p:sp>
      <p:sp>
        <p:nvSpPr>
          <p:cNvPr id="7" name="TextBox 6"/>
          <p:cNvSpPr txBox="1"/>
          <p:nvPr/>
        </p:nvSpPr>
        <p:spPr>
          <a:xfrm>
            <a:off x="899592" y="1988840"/>
            <a:ext cx="6840760" cy="3970318"/>
          </a:xfrm>
          <a:prstGeom prst="rect">
            <a:avLst/>
          </a:prstGeom>
          <a:noFill/>
        </p:spPr>
        <p:txBody>
          <a:bodyPr wrap="square" rtlCol="0">
            <a:spAutoFit/>
          </a:bodyPr>
          <a:lstStyle/>
          <a:p>
            <a:r>
              <a:rPr lang="en-GB" dirty="0" smtClean="0"/>
              <a:t>                                             </a:t>
            </a:r>
            <a:r>
              <a:rPr lang="en-GB" dirty="0" smtClean="0">
                <a:solidFill>
                  <a:srgbClr val="FFFF00"/>
                </a:solidFill>
              </a:rPr>
              <a:t>Time Axis</a:t>
            </a:r>
          </a:p>
          <a:p>
            <a:endParaRPr lang="en-GB" dirty="0" smtClean="0">
              <a:solidFill>
                <a:srgbClr val="FFFF00"/>
              </a:solidFill>
            </a:endParaRPr>
          </a:p>
          <a:p>
            <a:r>
              <a:rPr lang="en-GB" dirty="0" smtClean="0">
                <a:solidFill>
                  <a:srgbClr val="FFFF00"/>
                </a:solidFill>
              </a:rPr>
              <a:t>D</a:t>
            </a:r>
          </a:p>
          <a:p>
            <a:r>
              <a:rPr lang="en-GB" dirty="0" smtClean="0">
                <a:solidFill>
                  <a:srgbClr val="FFFF00"/>
                </a:solidFill>
              </a:rPr>
              <a:t>E</a:t>
            </a:r>
          </a:p>
          <a:p>
            <a:r>
              <a:rPr lang="en-GB" dirty="0" smtClean="0">
                <a:solidFill>
                  <a:srgbClr val="FFFF00"/>
                </a:solidFill>
              </a:rPr>
              <a:t>v</a:t>
            </a:r>
          </a:p>
          <a:p>
            <a:r>
              <a:rPr lang="en-GB" dirty="0" smtClean="0">
                <a:solidFill>
                  <a:srgbClr val="FFFF00"/>
                </a:solidFill>
              </a:rPr>
              <a:t>E</a:t>
            </a:r>
          </a:p>
          <a:p>
            <a:r>
              <a:rPr lang="en-GB" dirty="0" smtClean="0">
                <a:solidFill>
                  <a:srgbClr val="FFFF00"/>
                </a:solidFill>
              </a:rPr>
              <a:t>L</a:t>
            </a:r>
          </a:p>
          <a:p>
            <a:r>
              <a:rPr lang="en-GB" dirty="0" smtClean="0">
                <a:solidFill>
                  <a:srgbClr val="FFFF00"/>
                </a:solidFill>
              </a:rPr>
              <a:t>O</a:t>
            </a:r>
          </a:p>
          <a:p>
            <a:r>
              <a:rPr lang="en-GB" dirty="0" smtClean="0">
                <a:solidFill>
                  <a:srgbClr val="FFFF00"/>
                </a:solidFill>
              </a:rPr>
              <a:t>P</a:t>
            </a:r>
          </a:p>
          <a:p>
            <a:r>
              <a:rPr lang="en-GB" dirty="0" smtClean="0">
                <a:solidFill>
                  <a:srgbClr val="FFFF00"/>
                </a:solidFill>
              </a:rPr>
              <a:t>M</a:t>
            </a:r>
          </a:p>
          <a:p>
            <a:r>
              <a:rPr lang="en-GB" dirty="0" smtClean="0">
                <a:solidFill>
                  <a:srgbClr val="FFFF00"/>
                </a:solidFill>
              </a:rPr>
              <a:t>E</a:t>
            </a:r>
          </a:p>
          <a:p>
            <a:r>
              <a:rPr lang="en-GB" dirty="0" smtClean="0">
                <a:solidFill>
                  <a:srgbClr val="FFFF00"/>
                </a:solidFill>
              </a:rPr>
              <a:t>N</a:t>
            </a:r>
          </a:p>
          <a:p>
            <a:r>
              <a:rPr lang="en-GB" dirty="0" smtClean="0">
                <a:solidFill>
                  <a:srgbClr val="FFFF00"/>
                </a:solidFill>
              </a:rPr>
              <a:t>T</a:t>
            </a:r>
          </a:p>
          <a:p>
            <a:r>
              <a:rPr lang="en-GB" dirty="0" smtClean="0">
                <a:solidFill>
                  <a:srgbClr val="FFFF00"/>
                </a:solidFill>
              </a:rPr>
              <a:t>S</a:t>
            </a:r>
            <a:endParaRPr lang="en-GB" dirty="0">
              <a:solidFill>
                <a:srgbClr val="FFFF00"/>
              </a:solidFill>
            </a:endParaRPr>
          </a:p>
        </p:txBody>
      </p:sp>
      <p:sp>
        <p:nvSpPr>
          <p:cNvPr id="8" name="TextBox 7"/>
          <p:cNvSpPr txBox="1"/>
          <p:nvPr/>
        </p:nvSpPr>
        <p:spPr>
          <a:xfrm>
            <a:off x="2267744" y="5589240"/>
            <a:ext cx="4752528" cy="369332"/>
          </a:xfrm>
          <a:prstGeom prst="rect">
            <a:avLst/>
          </a:prstGeom>
          <a:noFill/>
        </p:spPr>
        <p:txBody>
          <a:bodyPr wrap="square" rtlCol="0">
            <a:spAutoFit/>
          </a:bodyPr>
          <a:lstStyle/>
          <a:p>
            <a:r>
              <a:rPr lang="en-GB" dirty="0" smtClean="0">
                <a:solidFill>
                  <a:schemeClr val="bg1"/>
                </a:solidFill>
              </a:rPr>
              <a:t>See Training Plan (Level 3)</a:t>
            </a:r>
            <a:endParaRPr lang="en-GB" dirty="0">
              <a:solidFill>
                <a:schemeClr val="bg1"/>
              </a:solidFill>
            </a:endParaRPr>
          </a:p>
        </p:txBody>
      </p:sp>
      <p:sp>
        <p:nvSpPr>
          <p:cNvPr id="9" name="Rectangle 7"/>
          <p:cNvSpPr>
            <a:spLocks noChangeArrowheads="1"/>
          </p:cNvSpPr>
          <p:nvPr/>
        </p:nvSpPr>
        <p:spPr bwMode="auto">
          <a:xfrm>
            <a:off x="2700338" y="0"/>
            <a:ext cx="574675" cy="188913"/>
          </a:xfrm>
          <a:prstGeom prst="rect">
            <a:avLst/>
          </a:prstGeom>
          <a:solidFill>
            <a:srgbClr val="FFFF00"/>
          </a:solidFill>
          <a:ln w="9525" algn="ctr">
            <a:solidFill>
              <a:srgbClr val="FFFF00"/>
            </a:solidFill>
            <a:round/>
            <a:headEnd/>
            <a:tailEnd/>
          </a:ln>
        </p:spPr>
        <p:txBody>
          <a:bodyPr wrap="none"/>
          <a:lstStyle/>
          <a:p>
            <a:endParaRPr lang="en-US">
              <a:solidFill>
                <a:srgbClr val="FFFF00"/>
              </a:solidFill>
            </a:endParaRPr>
          </a:p>
        </p:txBody>
      </p:sp>
      <p:sp>
        <p:nvSpPr>
          <p:cNvPr id="10" name="Rectangle 8"/>
          <p:cNvSpPr>
            <a:spLocks noChangeArrowheads="1"/>
          </p:cNvSpPr>
          <p:nvPr/>
        </p:nvSpPr>
        <p:spPr bwMode="auto">
          <a:xfrm>
            <a:off x="1979613" y="0"/>
            <a:ext cx="576262" cy="188913"/>
          </a:xfrm>
          <a:prstGeom prst="rect">
            <a:avLst/>
          </a:prstGeom>
          <a:solidFill>
            <a:srgbClr val="FF0000"/>
          </a:solidFill>
          <a:ln w="9525" algn="ctr">
            <a:solidFill>
              <a:srgbClr val="FF0000"/>
            </a:solidFill>
            <a:round/>
            <a:headEnd/>
            <a:tailEnd/>
          </a:ln>
        </p:spPr>
        <p:txBody>
          <a:bodyPr wrap="none"/>
          <a:lstStyle/>
          <a:p>
            <a:endParaRPr lang="en-US"/>
          </a:p>
        </p:txBody>
      </p:sp>
      <p:sp>
        <p:nvSpPr>
          <p:cNvPr id="11" name="Rectangle 9"/>
          <p:cNvSpPr>
            <a:spLocks noChangeArrowheads="1"/>
          </p:cNvSpPr>
          <p:nvPr/>
        </p:nvSpPr>
        <p:spPr bwMode="auto">
          <a:xfrm>
            <a:off x="1258888" y="0"/>
            <a:ext cx="576262" cy="188913"/>
          </a:xfrm>
          <a:prstGeom prst="rect">
            <a:avLst/>
          </a:prstGeom>
          <a:solidFill>
            <a:srgbClr val="0000CC"/>
          </a:solidFill>
          <a:ln w="9525" algn="ctr">
            <a:solidFill>
              <a:schemeClr val="bg1"/>
            </a:solidFill>
            <a:round/>
            <a:headEnd/>
            <a:tailEnd/>
          </a:ln>
        </p:spPr>
        <p:txBody>
          <a:bodyPr wrap="none"/>
          <a:lstStyle/>
          <a:p>
            <a:endParaRPr lang="en-US"/>
          </a:p>
        </p:txBody>
      </p:sp>
      <p:sp>
        <p:nvSpPr>
          <p:cNvPr id="12" name="Rectangle 4"/>
          <p:cNvSpPr>
            <a:spLocks noChangeArrowheads="1"/>
          </p:cNvSpPr>
          <p:nvPr/>
        </p:nvSpPr>
        <p:spPr bwMode="auto">
          <a:xfrm>
            <a:off x="2268538" y="1000125"/>
            <a:ext cx="4968875" cy="576263"/>
          </a:xfrm>
          <a:prstGeom prst="rect">
            <a:avLst/>
          </a:prstGeom>
          <a:noFill/>
          <a:ln w="9525">
            <a:noFill/>
            <a:miter lim="800000"/>
            <a:headEnd/>
            <a:tailEnd/>
          </a:ln>
        </p:spPr>
        <p:txBody>
          <a:bodyPr/>
          <a:lstStyle/>
          <a:p>
            <a:pPr marL="354013" indent="-354013" algn="ctr">
              <a:lnSpc>
                <a:spcPct val="80000"/>
              </a:lnSpc>
              <a:spcBef>
                <a:spcPct val="20000"/>
              </a:spcBef>
            </a:pPr>
            <a:r>
              <a:rPr lang="en-US" sz="4000" dirty="0">
                <a:solidFill>
                  <a:srgbClr val="00FFFF"/>
                </a:solidFill>
              </a:rPr>
              <a:t>Operational Aspect</a:t>
            </a:r>
            <a:endParaRPr lang="en-US" u="sng" dirty="0">
              <a:solidFill>
                <a:srgbClr val="FFFF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additive="base">
                                        <p:cTn id="1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 calcmode="lin" valueType="num">
                                      <p:cBhvr additive="base">
                                        <p:cTn id="22"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 calcmode="lin" valueType="num">
                                      <p:cBhvr additive="base">
                                        <p:cTn id="32"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 calcmode="lin" valueType="num">
                                      <p:cBhvr additive="base">
                                        <p:cTn id="42"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 calcmode="lin" valueType="num">
                                      <p:cBhvr additive="base">
                                        <p:cTn id="47"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 calcmode="lin" valueType="num">
                                      <p:cBhvr additive="base">
                                        <p:cTn id="52"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 calcmode="lin" valueType="num">
                                      <p:cBhvr additive="base">
                                        <p:cTn id="57"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7">
                                            <p:txEl>
                                              <p:pRg st="12" end="12"/>
                                            </p:txEl>
                                          </p:spTgt>
                                        </p:tgtEl>
                                        <p:attrNameLst>
                                          <p:attrName>style.visibility</p:attrName>
                                        </p:attrNameLst>
                                      </p:cBhvr>
                                      <p:to>
                                        <p:strVal val="visible"/>
                                      </p:to>
                                    </p:set>
                                    <p:anim calcmode="lin" valueType="num">
                                      <p:cBhvr additive="base">
                                        <p:cTn id="62"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7">
                                            <p:txEl>
                                              <p:pRg st="13" end="13"/>
                                            </p:txEl>
                                          </p:spTgt>
                                        </p:tgtEl>
                                        <p:attrNameLst>
                                          <p:attrName>style.visibility</p:attrName>
                                        </p:attrNameLst>
                                      </p:cBhvr>
                                      <p:to>
                                        <p:strVal val="visible"/>
                                      </p:to>
                                    </p:set>
                                    <p:anim calcmode="lin" valueType="num">
                                      <p:cBhvr additive="base">
                                        <p:cTn id="67"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7295</TotalTime>
  <Words>3068</Words>
  <Application>Microsoft Office PowerPoint</Application>
  <PresentationFormat>On-screen Show (4:3)</PresentationFormat>
  <Paragraphs>559</Paragraphs>
  <Slides>34</Slides>
  <Notes>34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3" baseType="lpstr">
      <vt:lpstr>ＭＳ Ｐゴシック</vt:lpstr>
      <vt:lpstr>ＭＳ Ｐゴシック</vt:lpstr>
      <vt:lpstr>Arial</vt:lpstr>
      <vt:lpstr>Tahoma</vt:lpstr>
      <vt:lpstr>Times New Roman</vt:lpstr>
      <vt:lpstr>Verdana</vt:lpstr>
      <vt:lpstr>Wingdings</vt:lpstr>
      <vt:lpstr>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Loss of information</vt:lpstr>
      <vt:lpstr>PowerPoint Presentation</vt:lpstr>
      <vt:lpstr>Teaching bases: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Ready to answer your questions!</vt:lpstr>
    </vt:vector>
  </TitlesOfParts>
  <Company>AF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ARCHERY WORLD CUP</dc:title>
  <dc:creator>Juan Carlos HOLGADO</dc:creator>
  <cp:lastModifiedBy>Pascal Colmaire</cp:lastModifiedBy>
  <cp:revision>462</cp:revision>
  <cp:lastPrinted>1601-01-01T00:00:00Z</cp:lastPrinted>
  <dcterms:created xsi:type="dcterms:W3CDTF">2005-10-08T22:02:23Z</dcterms:created>
  <dcterms:modified xsi:type="dcterms:W3CDTF">2013-10-15T16:40:53Z</dcterms:modified>
</cp:coreProperties>
</file>